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diagrams/colors1.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0"/>
  </p:notesMasterIdLst>
  <p:handoutMasterIdLst>
    <p:handoutMasterId r:id="rId51"/>
  </p:handoutMasterIdLst>
  <p:sldIdLst>
    <p:sldId id="344" r:id="rId2"/>
    <p:sldId id="429" r:id="rId3"/>
    <p:sldId id="383" r:id="rId4"/>
    <p:sldId id="384" r:id="rId5"/>
    <p:sldId id="388" r:id="rId6"/>
    <p:sldId id="385" r:id="rId7"/>
    <p:sldId id="386" r:id="rId8"/>
    <p:sldId id="387" r:id="rId9"/>
    <p:sldId id="389" r:id="rId10"/>
    <p:sldId id="390" r:id="rId11"/>
    <p:sldId id="391" r:id="rId12"/>
    <p:sldId id="393" r:id="rId13"/>
    <p:sldId id="394" r:id="rId14"/>
    <p:sldId id="395" r:id="rId15"/>
    <p:sldId id="396" r:id="rId16"/>
    <p:sldId id="397" r:id="rId17"/>
    <p:sldId id="398" r:id="rId18"/>
    <p:sldId id="407" r:id="rId19"/>
    <p:sldId id="399" r:id="rId20"/>
    <p:sldId id="404" r:id="rId21"/>
    <p:sldId id="405" r:id="rId22"/>
    <p:sldId id="406" r:id="rId23"/>
    <p:sldId id="400" r:id="rId24"/>
    <p:sldId id="401" r:id="rId25"/>
    <p:sldId id="403" r:id="rId26"/>
    <p:sldId id="402" r:id="rId27"/>
    <p:sldId id="409" r:id="rId28"/>
    <p:sldId id="410" r:id="rId29"/>
    <p:sldId id="411" r:id="rId30"/>
    <p:sldId id="412" r:id="rId31"/>
    <p:sldId id="413" r:id="rId32"/>
    <p:sldId id="414" r:id="rId33"/>
    <p:sldId id="415" r:id="rId34"/>
    <p:sldId id="416" r:id="rId35"/>
    <p:sldId id="417" r:id="rId36"/>
    <p:sldId id="418" r:id="rId37"/>
    <p:sldId id="419" r:id="rId38"/>
    <p:sldId id="420" r:id="rId39"/>
    <p:sldId id="421" r:id="rId40"/>
    <p:sldId id="422" r:id="rId41"/>
    <p:sldId id="423" r:id="rId42"/>
    <p:sldId id="424" r:id="rId43"/>
    <p:sldId id="425" r:id="rId44"/>
    <p:sldId id="426" r:id="rId45"/>
    <p:sldId id="427" r:id="rId46"/>
    <p:sldId id="428" r:id="rId47"/>
    <p:sldId id="431" r:id="rId48"/>
    <p:sldId id="381" r:id="rId49"/>
  </p:sldIdLst>
  <p:sldSz cx="9144000" cy="6858000" type="screen4x3"/>
  <p:notesSz cx="7048500" cy="9144000"/>
  <p:defaultTextStyle>
    <a:defPPr>
      <a:defRPr lang="en-US"/>
    </a:defPPr>
    <a:lvl1pPr algn="l" rtl="0" fontAlgn="base">
      <a:spcBef>
        <a:spcPct val="0"/>
      </a:spcBef>
      <a:spcAft>
        <a:spcPct val="0"/>
      </a:spcAft>
      <a:defRPr sz="3200" kern="1200">
        <a:solidFill>
          <a:schemeClr val="tx1"/>
        </a:solidFill>
        <a:latin typeface="Times New Roman" pitchFamily="18" charset="0"/>
        <a:ea typeface="+mn-ea"/>
        <a:cs typeface="+mn-cs"/>
      </a:defRPr>
    </a:lvl1pPr>
    <a:lvl2pPr marL="457200" algn="l" rtl="0" fontAlgn="base">
      <a:spcBef>
        <a:spcPct val="0"/>
      </a:spcBef>
      <a:spcAft>
        <a:spcPct val="0"/>
      </a:spcAft>
      <a:defRPr sz="3200" kern="1200">
        <a:solidFill>
          <a:schemeClr val="tx1"/>
        </a:solidFill>
        <a:latin typeface="Times New Roman" pitchFamily="18" charset="0"/>
        <a:ea typeface="+mn-ea"/>
        <a:cs typeface="+mn-cs"/>
      </a:defRPr>
    </a:lvl2pPr>
    <a:lvl3pPr marL="914400" algn="l" rtl="0" fontAlgn="base">
      <a:spcBef>
        <a:spcPct val="0"/>
      </a:spcBef>
      <a:spcAft>
        <a:spcPct val="0"/>
      </a:spcAft>
      <a:defRPr sz="3200" kern="1200">
        <a:solidFill>
          <a:schemeClr val="tx1"/>
        </a:solidFill>
        <a:latin typeface="Times New Roman" pitchFamily="18" charset="0"/>
        <a:ea typeface="+mn-ea"/>
        <a:cs typeface="+mn-cs"/>
      </a:defRPr>
    </a:lvl3pPr>
    <a:lvl4pPr marL="1371600" algn="l" rtl="0" fontAlgn="base">
      <a:spcBef>
        <a:spcPct val="0"/>
      </a:spcBef>
      <a:spcAft>
        <a:spcPct val="0"/>
      </a:spcAft>
      <a:defRPr sz="3200" kern="1200">
        <a:solidFill>
          <a:schemeClr val="tx1"/>
        </a:solidFill>
        <a:latin typeface="Times New Roman" pitchFamily="18" charset="0"/>
        <a:ea typeface="+mn-ea"/>
        <a:cs typeface="+mn-cs"/>
      </a:defRPr>
    </a:lvl4pPr>
    <a:lvl5pPr marL="1828800" algn="l" rtl="0" fontAlgn="base">
      <a:spcBef>
        <a:spcPct val="0"/>
      </a:spcBef>
      <a:spcAft>
        <a:spcPct val="0"/>
      </a:spcAft>
      <a:defRPr sz="3200" kern="1200">
        <a:solidFill>
          <a:schemeClr val="tx1"/>
        </a:solidFill>
        <a:latin typeface="Times New Roman" pitchFamily="18" charset="0"/>
        <a:ea typeface="+mn-ea"/>
        <a:cs typeface="+mn-cs"/>
      </a:defRPr>
    </a:lvl5pPr>
    <a:lvl6pPr marL="2286000" algn="l" defTabSz="914400" rtl="0" eaLnBrk="1" latinLnBrk="0" hangingPunct="1">
      <a:defRPr sz="3200" kern="1200">
        <a:solidFill>
          <a:schemeClr val="tx1"/>
        </a:solidFill>
        <a:latin typeface="Times New Roman" pitchFamily="18" charset="0"/>
        <a:ea typeface="+mn-ea"/>
        <a:cs typeface="+mn-cs"/>
      </a:defRPr>
    </a:lvl6pPr>
    <a:lvl7pPr marL="2743200" algn="l" defTabSz="914400" rtl="0" eaLnBrk="1" latinLnBrk="0" hangingPunct="1">
      <a:defRPr sz="3200" kern="1200">
        <a:solidFill>
          <a:schemeClr val="tx1"/>
        </a:solidFill>
        <a:latin typeface="Times New Roman" pitchFamily="18" charset="0"/>
        <a:ea typeface="+mn-ea"/>
        <a:cs typeface="+mn-cs"/>
      </a:defRPr>
    </a:lvl7pPr>
    <a:lvl8pPr marL="3200400" algn="l" defTabSz="914400" rtl="0" eaLnBrk="1" latinLnBrk="0" hangingPunct="1">
      <a:defRPr sz="3200" kern="1200">
        <a:solidFill>
          <a:schemeClr val="tx1"/>
        </a:solidFill>
        <a:latin typeface="Times New Roman" pitchFamily="18" charset="0"/>
        <a:ea typeface="+mn-ea"/>
        <a:cs typeface="+mn-cs"/>
      </a:defRPr>
    </a:lvl8pPr>
    <a:lvl9pPr marL="3657600" algn="l" defTabSz="914400" rtl="0" eaLnBrk="1" latinLnBrk="0" hangingPunct="1">
      <a:defRPr sz="32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ABD5"/>
    <a:srgbClr val="8B8EFD"/>
    <a:srgbClr val="F8E2E2"/>
    <a:srgbClr val="EDEBF3"/>
    <a:srgbClr val="EDEAF4"/>
    <a:srgbClr val="67B2F7"/>
    <a:srgbClr val="99CCFF"/>
    <a:srgbClr val="007ABE"/>
    <a:srgbClr val="333399"/>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11" autoAdjust="0"/>
    <p:restoredTop sz="62331" autoAdjust="0"/>
  </p:normalViewPr>
  <p:slideViewPr>
    <p:cSldViewPr>
      <p:cViewPr varScale="1">
        <p:scale>
          <a:sx n="56" d="100"/>
          <a:sy n="56" d="100"/>
        </p:scale>
        <p:origin x="-989"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076"/>
    </p:cViewPr>
  </p:sorterViewPr>
  <p:notesViewPr>
    <p:cSldViewPr>
      <p:cViewPr varScale="1">
        <p:scale>
          <a:sx n="59" d="100"/>
          <a:sy n="59" d="100"/>
        </p:scale>
        <p:origin x="-1548" y="-72"/>
      </p:cViewPr>
      <p:guideLst>
        <p:guide orient="horz" pos="2880"/>
        <p:guide pos="222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AE7385-829B-4315-B2DF-7B55D84ACB5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2B967B6-71B3-4CD4-8F6A-71D08816F6F1}">
      <dgm:prSet/>
      <dgm:spPr/>
      <dgm:t>
        <a:bodyPr/>
        <a:lstStyle/>
        <a:p>
          <a:pPr rtl="0"/>
          <a:r>
            <a:rPr lang="vi-VN" b="1" smtClean="0"/>
            <a:t>Coi đây là một cuộc cách mạng, </a:t>
          </a:r>
          <a:r>
            <a:rPr lang="vi-VN" smtClean="0"/>
            <a:t>Người ta nói đến</a:t>
          </a:r>
          <a:r>
            <a:rPr lang="en-US" smtClean="0"/>
            <a:t> </a:t>
          </a:r>
          <a:r>
            <a:rPr lang="vi-VN" b="1" smtClean="0"/>
            <a:t>"Cuộc cách mạng </a:t>
          </a:r>
          <a:r>
            <a:rPr lang="vi-VN" b="1" i="1" smtClean="0"/>
            <a:t>Chính phủ điện tử".</a:t>
          </a:r>
          <a:endParaRPr lang="en-US" b="1" i="1"/>
        </a:p>
      </dgm:t>
    </dgm:pt>
    <dgm:pt modelId="{BCE24BFB-6B52-475A-A67E-92382A923822}" type="parTrans" cxnId="{26284A06-21EA-4A4A-BDC6-E00E9C950F70}">
      <dgm:prSet/>
      <dgm:spPr/>
      <dgm:t>
        <a:bodyPr/>
        <a:lstStyle/>
        <a:p>
          <a:endParaRPr lang="en-US"/>
        </a:p>
      </dgm:t>
    </dgm:pt>
    <dgm:pt modelId="{30E44BCD-0282-409E-B57C-5E466854EA69}" type="sibTrans" cxnId="{26284A06-21EA-4A4A-BDC6-E00E9C950F70}">
      <dgm:prSet/>
      <dgm:spPr/>
      <dgm:t>
        <a:bodyPr/>
        <a:lstStyle/>
        <a:p>
          <a:endParaRPr lang="en-US"/>
        </a:p>
      </dgm:t>
    </dgm:pt>
    <dgm:pt modelId="{D95AD973-7C2E-4DD1-84F0-07A5BA639CDD}">
      <dgm:prSet/>
      <dgm:spPr/>
      <dgm:t>
        <a:bodyPr/>
        <a:lstStyle/>
        <a:p>
          <a:pPr rtl="0"/>
          <a:r>
            <a:rPr lang="vi-VN" b="1" smtClean="0"/>
            <a:t>Nước Mỹ coi : </a:t>
          </a:r>
          <a:r>
            <a:rPr lang="vi-VN" b="1" i="1" smtClean="0"/>
            <a:t>Chính phủ điện tử là “cuộc cách mạng tiếp</a:t>
          </a:r>
          <a:r>
            <a:rPr lang="en-US" b="1" i="1" smtClean="0"/>
            <a:t> </a:t>
          </a:r>
          <a:r>
            <a:rPr lang="vi-VN" b="1" smtClean="0"/>
            <a:t>theo củanước Mỹ ”.</a:t>
          </a:r>
          <a:endParaRPr lang="en-US"/>
        </a:p>
      </dgm:t>
    </dgm:pt>
    <dgm:pt modelId="{7CC8B906-8345-4E94-9D5B-9658372B9069}" type="parTrans" cxnId="{31210309-C7A1-497C-BBAF-1F24C9052366}">
      <dgm:prSet/>
      <dgm:spPr/>
      <dgm:t>
        <a:bodyPr/>
        <a:lstStyle/>
        <a:p>
          <a:endParaRPr lang="en-US"/>
        </a:p>
      </dgm:t>
    </dgm:pt>
    <dgm:pt modelId="{4451F0F6-B49B-474D-9C08-A3EF60EF5E63}" type="sibTrans" cxnId="{31210309-C7A1-497C-BBAF-1F24C9052366}">
      <dgm:prSet/>
      <dgm:spPr/>
      <dgm:t>
        <a:bodyPr/>
        <a:lstStyle/>
        <a:p>
          <a:endParaRPr lang="en-US"/>
        </a:p>
      </dgm:t>
    </dgm:pt>
    <dgm:pt modelId="{DF05B955-D7F4-4B30-86E2-D47B65B4BFA5}" type="pres">
      <dgm:prSet presAssocID="{54AE7385-829B-4315-B2DF-7B55D84ACB56}" presName="linear" presStyleCnt="0">
        <dgm:presLayoutVars>
          <dgm:animLvl val="lvl"/>
          <dgm:resizeHandles val="exact"/>
        </dgm:presLayoutVars>
      </dgm:prSet>
      <dgm:spPr/>
      <dgm:t>
        <a:bodyPr/>
        <a:lstStyle/>
        <a:p>
          <a:endParaRPr lang="en-US"/>
        </a:p>
      </dgm:t>
    </dgm:pt>
    <dgm:pt modelId="{4AC0BBA7-EEEA-4542-8DA6-D65A67E7915E}" type="pres">
      <dgm:prSet presAssocID="{72B967B6-71B3-4CD4-8F6A-71D08816F6F1}" presName="parentText" presStyleLbl="node1" presStyleIdx="0" presStyleCnt="2" custScaleY="71812">
        <dgm:presLayoutVars>
          <dgm:chMax val="0"/>
          <dgm:bulletEnabled val="1"/>
        </dgm:presLayoutVars>
      </dgm:prSet>
      <dgm:spPr/>
      <dgm:t>
        <a:bodyPr/>
        <a:lstStyle/>
        <a:p>
          <a:endParaRPr lang="en-US"/>
        </a:p>
      </dgm:t>
    </dgm:pt>
    <dgm:pt modelId="{21CB3D55-5617-4DC7-83B7-BFE6E0EB40EC}" type="pres">
      <dgm:prSet presAssocID="{30E44BCD-0282-409E-B57C-5E466854EA69}" presName="spacer" presStyleCnt="0"/>
      <dgm:spPr/>
    </dgm:pt>
    <dgm:pt modelId="{A0208FE7-26BF-48EB-8CB1-0F2DFC863613}" type="pres">
      <dgm:prSet presAssocID="{D95AD973-7C2E-4DD1-84F0-07A5BA639CDD}" presName="parentText" presStyleLbl="node1" presStyleIdx="1" presStyleCnt="2" custScaleY="71973">
        <dgm:presLayoutVars>
          <dgm:chMax val="0"/>
          <dgm:bulletEnabled val="1"/>
        </dgm:presLayoutVars>
      </dgm:prSet>
      <dgm:spPr/>
      <dgm:t>
        <a:bodyPr/>
        <a:lstStyle/>
        <a:p>
          <a:endParaRPr lang="en-US"/>
        </a:p>
      </dgm:t>
    </dgm:pt>
  </dgm:ptLst>
  <dgm:cxnLst>
    <dgm:cxn modelId="{26284A06-21EA-4A4A-BDC6-E00E9C950F70}" srcId="{54AE7385-829B-4315-B2DF-7B55D84ACB56}" destId="{72B967B6-71B3-4CD4-8F6A-71D08816F6F1}" srcOrd="0" destOrd="0" parTransId="{BCE24BFB-6B52-475A-A67E-92382A923822}" sibTransId="{30E44BCD-0282-409E-B57C-5E466854EA69}"/>
    <dgm:cxn modelId="{31210309-C7A1-497C-BBAF-1F24C9052366}" srcId="{54AE7385-829B-4315-B2DF-7B55D84ACB56}" destId="{D95AD973-7C2E-4DD1-84F0-07A5BA639CDD}" srcOrd="1" destOrd="0" parTransId="{7CC8B906-8345-4E94-9D5B-9658372B9069}" sibTransId="{4451F0F6-B49B-474D-9C08-A3EF60EF5E63}"/>
    <dgm:cxn modelId="{3BE27861-853E-46FC-AB00-D65459BA592A}" type="presOf" srcId="{72B967B6-71B3-4CD4-8F6A-71D08816F6F1}" destId="{4AC0BBA7-EEEA-4542-8DA6-D65A67E7915E}" srcOrd="0" destOrd="0" presId="urn:microsoft.com/office/officeart/2005/8/layout/vList2"/>
    <dgm:cxn modelId="{01FBE537-2529-491B-8243-20FD2E3EDD0F}" type="presOf" srcId="{54AE7385-829B-4315-B2DF-7B55D84ACB56}" destId="{DF05B955-D7F4-4B30-86E2-D47B65B4BFA5}" srcOrd="0" destOrd="0" presId="urn:microsoft.com/office/officeart/2005/8/layout/vList2"/>
    <dgm:cxn modelId="{4EB2B072-1E14-45AA-9D4E-7D58730EDDE0}" type="presOf" srcId="{D95AD973-7C2E-4DD1-84F0-07A5BA639CDD}" destId="{A0208FE7-26BF-48EB-8CB1-0F2DFC863613}" srcOrd="0" destOrd="0" presId="urn:microsoft.com/office/officeart/2005/8/layout/vList2"/>
    <dgm:cxn modelId="{6B99AAE8-B20D-410E-8747-C7EC84F15323}" type="presParOf" srcId="{DF05B955-D7F4-4B30-86E2-D47B65B4BFA5}" destId="{4AC0BBA7-EEEA-4542-8DA6-D65A67E7915E}" srcOrd="0" destOrd="0" presId="urn:microsoft.com/office/officeart/2005/8/layout/vList2"/>
    <dgm:cxn modelId="{801BD4B6-57E4-4329-84F3-607DA954EFEF}" type="presParOf" srcId="{DF05B955-D7F4-4B30-86E2-D47B65B4BFA5}" destId="{21CB3D55-5617-4DC7-83B7-BFE6E0EB40EC}" srcOrd="1" destOrd="0" presId="urn:microsoft.com/office/officeart/2005/8/layout/vList2"/>
    <dgm:cxn modelId="{5644BB58-59BE-432E-983D-F0F5D4D5999F}" type="presParOf" srcId="{DF05B955-D7F4-4B30-86E2-D47B65B4BFA5}" destId="{A0208FE7-26BF-48EB-8CB1-0F2DFC863613}" srcOrd="2"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690" name="Rectangle 2"/>
          <p:cNvSpPr>
            <a:spLocks noGrp="1" noChangeArrowheads="1"/>
          </p:cNvSpPr>
          <p:nvPr>
            <p:ph type="hdr" sz="quarter"/>
          </p:nvPr>
        </p:nvSpPr>
        <p:spPr bwMode="auto">
          <a:xfrm>
            <a:off x="0" y="0"/>
            <a:ext cx="3054350" cy="457200"/>
          </a:xfrm>
          <a:prstGeom prst="rect">
            <a:avLst/>
          </a:prstGeom>
          <a:noFill/>
          <a:ln w="9525">
            <a:noFill/>
            <a:miter lim="800000"/>
            <a:headEnd/>
            <a:tailEnd/>
          </a:ln>
          <a:effectLst/>
        </p:spPr>
        <p:txBody>
          <a:bodyPr vert="horz" wrap="square" lIns="93077" tIns="46538" rIns="93077" bIns="46538" numCol="1" anchor="t" anchorCtr="0" compatLnSpc="1">
            <a:prstTxWarp prst="textNoShape">
              <a:avLst/>
            </a:prstTxWarp>
          </a:bodyPr>
          <a:lstStyle>
            <a:lvl1pPr defTabSz="930275">
              <a:defRPr sz="1200"/>
            </a:lvl1pPr>
          </a:lstStyle>
          <a:p>
            <a:endParaRPr lang="en-US"/>
          </a:p>
        </p:txBody>
      </p:sp>
      <p:sp>
        <p:nvSpPr>
          <p:cNvPr id="114691" name="Rectangle 3"/>
          <p:cNvSpPr>
            <a:spLocks noGrp="1" noChangeArrowheads="1"/>
          </p:cNvSpPr>
          <p:nvPr>
            <p:ph type="dt" sz="quarter" idx="1"/>
          </p:nvPr>
        </p:nvSpPr>
        <p:spPr bwMode="auto">
          <a:xfrm>
            <a:off x="3994150" y="0"/>
            <a:ext cx="3054350" cy="457200"/>
          </a:xfrm>
          <a:prstGeom prst="rect">
            <a:avLst/>
          </a:prstGeom>
          <a:noFill/>
          <a:ln w="9525">
            <a:noFill/>
            <a:miter lim="800000"/>
            <a:headEnd/>
            <a:tailEnd/>
          </a:ln>
          <a:effectLst/>
        </p:spPr>
        <p:txBody>
          <a:bodyPr vert="horz" wrap="square" lIns="93077" tIns="46538" rIns="93077" bIns="46538" numCol="1" anchor="t" anchorCtr="0" compatLnSpc="1">
            <a:prstTxWarp prst="textNoShape">
              <a:avLst/>
            </a:prstTxWarp>
          </a:bodyPr>
          <a:lstStyle>
            <a:lvl1pPr algn="r" defTabSz="930275">
              <a:defRPr sz="1200"/>
            </a:lvl1pPr>
          </a:lstStyle>
          <a:p>
            <a:endParaRPr lang="en-US"/>
          </a:p>
        </p:txBody>
      </p:sp>
      <p:sp>
        <p:nvSpPr>
          <p:cNvPr id="114692" name="Rectangle 4"/>
          <p:cNvSpPr>
            <a:spLocks noGrp="1" noChangeArrowheads="1"/>
          </p:cNvSpPr>
          <p:nvPr>
            <p:ph type="ftr" sz="quarter" idx="2"/>
          </p:nvPr>
        </p:nvSpPr>
        <p:spPr bwMode="auto">
          <a:xfrm>
            <a:off x="0" y="8686800"/>
            <a:ext cx="3054350" cy="457200"/>
          </a:xfrm>
          <a:prstGeom prst="rect">
            <a:avLst/>
          </a:prstGeom>
          <a:noFill/>
          <a:ln w="9525">
            <a:noFill/>
            <a:miter lim="800000"/>
            <a:headEnd/>
            <a:tailEnd/>
          </a:ln>
          <a:effectLst/>
        </p:spPr>
        <p:txBody>
          <a:bodyPr vert="horz" wrap="square" lIns="93077" tIns="46538" rIns="93077" bIns="46538" numCol="1" anchor="b" anchorCtr="0" compatLnSpc="1">
            <a:prstTxWarp prst="textNoShape">
              <a:avLst/>
            </a:prstTxWarp>
          </a:bodyPr>
          <a:lstStyle>
            <a:lvl1pPr defTabSz="930275">
              <a:defRPr sz="1200"/>
            </a:lvl1pPr>
          </a:lstStyle>
          <a:p>
            <a:endParaRPr lang="en-US"/>
          </a:p>
        </p:txBody>
      </p:sp>
      <p:sp>
        <p:nvSpPr>
          <p:cNvPr id="114693" name="Rectangle 5"/>
          <p:cNvSpPr>
            <a:spLocks noGrp="1" noChangeArrowheads="1"/>
          </p:cNvSpPr>
          <p:nvPr>
            <p:ph type="sldNum" sz="quarter" idx="3"/>
          </p:nvPr>
        </p:nvSpPr>
        <p:spPr bwMode="auto">
          <a:xfrm>
            <a:off x="3994150" y="8686800"/>
            <a:ext cx="3054350" cy="457200"/>
          </a:xfrm>
          <a:prstGeom prst="rect">
            <a:avLst/>
          </a:prstGeom>
          <a:noFill/>
          <a:ln w="9525">
            <a:noFill/>
            <a:miter lim="800000"/>
            <a:headEnd/>
            <a:tailEnd/>
          </a:ln>
          <a:effectLst/>
        </p:spPr>
        <p:txBody>
          <a:bodyPr vert="horz" wrap="square" lIns="93077" tIns="46538" rIns="93077" bIns="46538" numCol="1" anchor="b" anchorCtr="0" compatLnSpc="1">
            <a:prstTxWarp prst="textNoShape">
              <a:avLst/>
            </a:prstTxWarp>
          </a:bodyPr>
          <a:lstStyle>
            <a:lvl1pPr algn="r" defTabSz="930275">
              <a:defRPr sz="1200"/>
            </a:lvl1pPr>
          </a:lstStyle>
          <a:p>
            <a:fld id="{3C2AE135-AF1C-4082-9A55-15B8B1AEA2BA}" type="slidenum">
              <a:rPr lang="en-US"/>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3054350" cy="457200"/>
          </a:xfrm>
          <a:prstGeom prst="rect">
            <a:avLst/>
          </a:prstGeom>
          <a:noFill/>
          <a:ln w="9525">
            <a:noFill/>
            <a:miter lim="800000"/>
            <a:headEnd/>
            <a:tailEnd/>
          </a:ln>
          <a:effectLst/>
        </p:spPr>
        <p:txBody>
          <a:bodyPr vert="horz" wrap="square" lIns="93077" tIns="46538" rIns="93077" bIns="46538" numCol="1" anchor="t" anchorCtr="0" compatLnSpc="1">
            <a:prstTxWarp prst="textNoShape">
              <a:avLst/>
            </a:prstTxWarp>
          </a:bodyPr>
          <a:lstStyle>
            <a:lvl1pPr defTabSz="930275">
              <a:defRPr sz="1200"/>
            </a:lvl1pPr>
          </a:lstStyle>
          <a:p>
            <a:endParaRPr lang="en-US"/>
          </a:p>
        </p:txBody>
      </p:sp>
      <p:sp>
        <p:nvSpPr>
          <p:cNvPr id="43011" name="Rectangle 3"/>
          <p:cNvSpPr>
            <a:spLocks noGrp="1" noChangeArrowheads="1"/>
          </p:cNvSpPr>
          <p:nvPr>
            <p:ph type="dt" idx="1"/>
          </p:nvPr>
        </p:nvSpPr>
        <p:spPr bwMode="auto">
          <a:xfrm>
            <a:off x="3994150" y="0"/>
            <a:ext cx="3054350" cy="457200"/>
          </a:xfrm>
          <a:prstGeom prst="rect">
            <a:avLst/>
          </a:prstGeom>
          <a:noFill/>
          <a:ln w="9525">
            <a:noFill/>
            <a:miter lim="800000"/>
            <a:headEnd/>
            <a:tailEnd/>
          </a:ln>
          <a:effectLst/>
        </p:spPr>
        <p:txBody>
          <a:bodyPr vert="horz" wrap="square" lIns="93077" tIns="46538" rIns="93077" bIns="46538" numCol="1" anchor="t" anchorCtr="0" compatLnSpc="1">
            <a:prstTxWarp prst="textNoShape">
              <a:avLst/>
            </a:prstTxWarp>
          </a:bodyPr>
          <a:lstStyle>
            <a:lvl1pPr algn="r" defTabSz="930275">
              <a:defRPr sz="1200"/>
            </a:lvl1pPr>
          </a:lstStyle>
          <a:p>
            <a:endParaRPr lang="en-US"/>
          </a:p>
        </p:txBody>
      </p:sp>
      <p:sp>
        <p:nvSpPr>
          <p:cNvPr id="43012" name="Rectangle 4"/>
          <p:cNvSpPr>
            <a:spLocks noGrp="1" noRot="1" noChangeAspect="1" noChangeArrowheads="1" noTextEdit="1"/>
          </p:cNvSpPr>
          <p:nvPr>
            <p:ph type="sldImg" idx="2"/>
          </p:nvPr>
        </p:nvSpPr>
        <p:spPr bwMode="auto">
          <a:xfrm>
            <a:off x="1238250" y="685800"/>
            <a:ext cx="4572000" cy="3429000"/>
          </a:xfrm>
          <a:prstGeom prst="rect">
            <a:avLst/>
          </a:prstGeom>
          <a:noFill/>
          <a:ln w="9525">
            <a:solidFill>
              <a:srgbClr val="000000"/>
            </a:solidFill>
            <a:miter lim="800000"/>
            <a:headEnd/>
            <a:tailEnd/>
          </a:ln>
          <a:effectLst/>
        </p:spPr>
      </p:sp>
      <p:sp>
        <p:nvSpPr>
          <p:cNvPr id="43013" name="Rectangle 5"/>
          <p:cNvSpPr>
            <a:spLocks noGrp="1" noChangeArrowheads="1"/>
          </p:cNvSpPr>
          <p:nvPr>
            <p:ph type="body" sz="quarter" idx="3"/>
          </p:nvPr>
        </p:nvSpPr>
        <p:spPr bwMode="auto">
          <a:xfrm>
            <a:off x="939800" y="4343400"/>
            <a:ext cx="5168900" cy="4114800"/>
          </a:xfrm>
          <a:prstGeom prst="rect">
            <a:avLst/>
          </a:prstGeom>
          <a:noFill/>
          <a:ln w="9525">
            <a:noFill/>
            <a:miter lim="800000"/>
            <a:headEnd/>
            <a:tailEnd/>
          </a:ln>
          <a:effectLst/>
        </p:spPr>
        <p:txBody>
          <a:bodyPr vert="horz" wrap="square" lIns="93077" tIns="46538" rIns="93077" bIns="465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3014" name="Rectangle 6"/>
          <p:cNvSpPr>
            <a:spLocks noGrp="1" noChangeArrowheads="1"/>
          </p:cNvSpPr>
          <p:nvPr>
            <p:ph type="ftr" sz="quarter" idx="4"/>
          </p:nvPr>
        </p:nvSpPr>
        <p:spPr bwMode="auto">
          <a:xfrm>
            <a:off x="0" y="8686800"/>
            <a:ext cx="3054350" cy="457200"/>
          </a:xfrm>
          <a:prstGeom prst="rect">
            <a:avLst/>
          </a:prstGeom>
          <a:noFill/>
          <a:ln w="9525">
            <a:noFill/>
            <a:miter lim="800000"/>
            <a:headEnd/>
            <a:tailEnd/>
          </a:ln>
          <a:effectLst/>
        </p:spPr>
        <p:txBody>
          <a:bodyPr vert="horz" wrap="square" lIns="93077" tIns="46538" rIns="93077" bIns="46538" numCol="1" anchor="b" anchorCtr="0" compatLnSpc="1">
            <a:prstTxWarp prst="textNoShape">
              <a:avLst/>
            </a:prstTxWarp>
          </a:bodyPr>
          <a:lstStyle>
            <a:lvl1pPr defTabSz="930275">
              <a:defRPr sz="1200"/>
            </a:lvl1pPr>
          </a:lstStyle>
          <a:p>
            <a:endParaRPr lang="en-US"/>
          </a:p>
        </p:txBody>
      </p:sp>
      <p:sp>
        <p:nvSpPr>
          <p:cNvPr id="43015" name="Rectangle 7"/>
          <p:cNvSpPr>
            <a:spLocks noGrp="1" noChangeArrowheads="1"/>
          </p:cNvSpPr>
          <p:nvPr>
            <p:ph type="sldNum" sz="quarter" idx="5"/>
          </p:nvPr>
        </p:nvSpPr>
        <p:spPr bwMode="auto">
          <a:xfrm>
            <a:off x="3994150" y="8686800"/>
            <a:ext cx="3054350" cy="457200"/>
          </a:xfrm>
          <a:prstGeom prst="rect">
            <a:avLst/>
          </a:prstGeom>
          <a:noFill/>
          <a:ln w="9525">
            <a:noFill/>
            <a:miter lim="800000"/>
            <a:headEnd/>
            <a:tailEnd/>
          </a:ln>
          <a:effectLst/>
        </p:spPr>
        <p:txBody>
          <a:bodyPr vert="horz" wrap="square" lIns="93077" tIns="46538" rIns="93077" bIns="46538" numCol="1" anchor="b" anchorCtr="0" compatLnSpc="1">
            <a:prstTxWarp prst="textNoShape">
              <a:avLst/>
            </a:prstTxWarp>
          </a:bodyPr>
          <a:lstStyle>
            <a:lvl1pPr algn="r" defTabSz="930275">
              <a:defRPr sz="1200"/>
            </a:lvl1pPr>
          </a:lstStyle>
          <a:p>
            <a:fld id="{A556C792-FF26-423E-BC6E-CAA1986DA76C}"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DCAC92-5B9E-40E4-91FF-8561FAFEFF79}" type="slidenum">
              <a:rPr lang="en-US"/>
              <a:pPr/>
              <a:t>1</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FA9EED-37DF-4239-AF23-61AC4053D41D}" type="slidenum">
              <a:rPr lang="en-US"/>
              <a:pPr/>
              <a:t>34</a:t>
            </a:fld>
            <a:endParaRPr lang="en-US"/>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p:txBody>
          <a:bodyPr/>
          <a:lstStyle/>
          <a:p>
            <a:r>
              <a:rPr lang="en-US">
                <a:cs typeface="Times New Roman" pitchFamily="18" charset="0"/>
              </a:rPr>
              <a:t>The ability to personalize content is a major feature provided by the Portal Framework.  There are tools that can help with campaigns and the creation of business rules in addition to a recommendation engine that can dynamically add content based on preferences and ‘usage’ of the user.  Content can be provided based on profiles, job, location and business rules.  By tailoring the presentation of information based on these parameters, user effectiveness and productivity can be enhanced increasing loyalty to the portal web site.</a:t>
            </a:r>
          </a:p>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4FA4B6-1538-4310-A1A1-818C9675DCE4}" type="slidenum">
              <a:rPr lang="en-US"/>
              <a:pPr/>
              <a:t>35</a:t>
            </a:fld>
            <a:endParaRPr lang="en-US"/>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r>
              <a:rPr lang="en-US">
                <a:cs typeface="Times New Roman" pitchFamily="18" charset="0"/>
              </a:rPr>
              <a:t>While Personalization is focused on what content will be shown, Customization uses themes to apply an over all look and feel to portal pages.  The use of skins allow portlets to be customized with an over all look.  Utilizing these features within the Portal Framework allows the creation of ‘branded’ portal and page groups for different departments and agencies.  This capability allows the creation of ‘virtual’ portals within one portal infrastructure.</a:t>
            </a:r>
          </a:p>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11B1F9-A76F-47B0-AE76-97CCB82BDB7E}" type="slidenum">
              <a:rPr lang="en-US"/>
              <a:pPr/>
              <a:t>36</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r>
              <a:rPr lang="en-US">
                <a:cs typeface="Times New Roman" pitchFamily="18" charset="0"/>
              </a:rPr>
              <a:t>Access management and secure single sign on eliminates the need to manage user identities and security policies within each application reducing the cost associated with providing security.  Authentication capabilities within the portal framework allows for the use of open standards based access control and J2EE support.  For example, the user registry has the option of using various registries from other vendors, however, the IBM SecureWay Directory is LDAP compliant.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6C30A0-757A-41DE-AE2A-333E1D6E9A8F}" type="slidenum">
              <a:rPr lang="en-US"/>
              <a:pPr/>
              <a:t>37</a:t>
            </a:fld>
            <a:endParaRPr lang="en-US"/>
          </a:p>
        </p:txBody>
      </p:sp>
      <p:sp>
        <p:nvSpPr>
          <p:cNvPr id="169986" name="Rectangl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p:txBody>
          <a:bodyPr/>
          <a:lstStyle/>
          <a:p>
            <a:r>
              <a:rPr lang="en-US">
                <a:cs typeface="Times New Roman" pitchFamily="18" charset="0"/>
              </a:rPr>
              <a:t>User collaboration is a key capability supporting a transformation to an e-Government environment.  Technology support for collaboration is provided by several key functional capabilities:</a:t>
            </a:r>
          </a:p>
          <a:p>
            <a:r>
              <a:rPr lang="en-US">
                <a:latin typeface="Symbol" pitchFamily="18" charset="2"/>
                <a:cs typeface="Times New Roman" pitchFamily="18" charset="0"/>
              </a:rPr>
              <a:t>·</a:t>
            </a:r>
            <a:r>
              <a:rPr lang="en-US">
                <a:cs typeface="Times New Roman" pitchFamily="18" charset="0"/>
              </a:rPr>
              <a:t>         Instant Messaging and Awareness provides ability to interacted quickly with team members</a:t>
            </a:r>
          </a:p>
          <a:p>
            <a:r>
              <a:rPr lang="en-US">
                <a:latin typeface="Symbol" pitchFamily="18" charset="2"/>
                <a:cs typeface="Times New Roman" pitchFamily="18" charset="0"/>
              </a:rPr>
              <a:t>·</a:t>
            </a:r>
            <a:r>
              <a:rPr lang="en-US">
                <a:cs typeface="Times New Roman" pitchFamily="18" charset="0"/>
              </a:rPr>
              <a:t>         eMeetings via a browser where users can ‘whiteboard’ and ‘application share’ regardless of firewall placements</a:t>
            </a:r>
          </a:p>
          <a:p>
            <a:r>
              <a:rPr lang="en-US">
                <a:latin typeface="Symbol" pitchFamily="18" charset="2"/>
                <a:cs typeface="Times New Roman" pitchFamily="18" charset="0"/>
              </a:rPr>
              <a:t>·</a:t>
            </a:r>
            <a:r>
              <a:rPr lang="en-US">
                <a:cs typeface="Times New Roman" pitchFamily="18" charset="0"/>
              </a:rPr>
              <a:t>         The ability to organize related tools, content and team members into a secure web based community</a:t>
            </a:r>
          </a:p>
          <a:p>
            <a:r>
              <a:rPr lang="en-US">
                <a:cs typeface="Times New Roman" pitchFamily="18" charset="0"/>
              </a:rPr>
              <a:t>These capabilities provide the ability for ‘contextual collaboration’ moving away from the individual to teams.  This approach to collaboration can increase productivity allowing each team member to monitor or view activities occurring on a particular managed incident or to actively participate in team activities. </a:t>
            </a:r>
          </a:p>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439B29-7DBE-4BB7-BCBD-F5C6567343FB}" type="slidenum">
              <a:rPr lang="en-US"/>
              <a:pPr/>
              <a:t>38</a:t>
            </a:fld>
            <a:endParaRPr lang="en-US"/>
          </a:p>
        </p:txBody>
      </p:sp>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p:txBody>
          <a:bodyPr/>
          <a:lstStyle/>
          <a:p>
            <a:r>
              <a:rPr lang="en-US">
                <a:cs typeface="Times New Roman" pitchFamily="18" charset="0"/>
              </a:rPr>
              <a:t>This capability can be thought of as a Service Gateway.  The service gateway provides routing services for requests made by the service clients, allowing the client code to be simplified and insulated from configuration changes within the enterprise.  It can also provide dynamic service discovery and caching services within the solution. It may also be designed to cache service location information so that it can directly invoke a given service upon subsequent requests.</a:t>
            </a:r>
          </a:p>
          <a:p>
            <a:r>
              <a:rPr lang="en-US">
                <a:cs typeface="Times New Roman" pitchFamily="18" charset="0"/>
              </a:rPr>
              <a:t>The service gateway serves as a SOAP intermediary and may be implemented as custom code running in an application server and making use of a SOAP message router or may be implemented by one of number of new products that are currently under development to provide web service gateway functions such as IBM WebSphere Web Services Gateway.</a:t>
            </a:r>
          </a:p>
          <a:p>
            <a:r>
              <a:rPr lang="en-US">
                <a:cs typeface="Times New Roman" pitchFamily="18" charset="0"/>
              </a:rPr>
              <a:t>In the e-Government Cross Agency Collaboration Prototype, the functions of the service gateway have been included in the Integration and Connectivity Services.  In more complex or higher volume environments, the function would be abstracted out allowing for a greater level of scalability and easier management of web services.</a:t>
            </a:r>
          </a:p>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340830-D0BE-42C1-AC4F-604F27C9B0F3}" type="slidenum">
              <a:rPr lang="en-US"/>
              <a:pPr/>
              <a:t>39</a:t>
            </a:fld>
            <a:endParaRPr 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r>
              <a:rPr lang="en-US">
                <a:cs typeface="Times New Roman" pitchFamily="18" charset="0"/>
              </a:rPr>
              <a:t>Via this telephony channel, Customer Service Representatives (CSR) handle direct interactions with the customers of the enterprise.  This channel would ususally support an Interactive Voice Response (IVR) system to handle most frequently utilized services then hand off to a CSR. These CSR interactions would typically include updating customer information (address change, etc.), providing information on services; handling customer inquires and handling customer complaints.  A XML adapter is used in conjunction with the base call center component.  This adapter adds the capability to the call center component of interfacing with the Integration and Connectivity Services using the standard XML messages.  The CSR might interact with the system through the portal, the preferred implementation. For Call Center Software where interactions must go specifically to the client code, the architecture allows for direct interaction to the client code as depicted by the broken connector below the portal.</a:t>
            </a:r>
          </a:p>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6FC4BE-8F5C-4596-AF95-3546D98CD6CD}" type="slidenum">
              <a:rPr lang="en-US"/>
              <a:pPr/>
              <a:t>40</a:t>
            </a:fld>
            <a:endParaRPr lang="en-US"/>
          </a:p>
        </p:txBody>
      </p:sp>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p:txBody>
          <a:bodyPr/>
          <a:lstStyle/>
          <a:p>
            <a:r>
              <a:rPr lang="en-US">
                <a:cs typeface="Times New Roman" pitchFamily="18" charset="0"/>
              </a:rPr>
              <a:t>This service is responsible for handling physical documents and ensuring the proper distribution via postal mail, faxes, etc. of the information.  In addition, inbound physical documents are processed with the necessary information directed to appropriate systems or processes.  These documents can be digitized for further processing or storage reducing the overall paper work associated with tasks.  Through this process, audit capability can be provided by logging all incoming and outgoing hardcopy material.</a:t>
            </a:r>
          </a:p>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047C99-BBFA-4F63-AE3F-4BF2EB6F0B76}" type="slidenum">
              <a:rPr lang="en-US"/>
              <a:pPr/>
              <a:t>41</a:t>
            </a:fld>
            <a:endParaRPr lang="en-US"/>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r>
              <a:rPr lang="en-US">
                <a:cs typeface="Times New Roman" pitchFamily="18" charset="0"/>
              </a:rPr>
              <a:t>This service manages the dynamic construction of e-mail content and the distribution of the e-mail.  In addition, in-bound e-mail is managed by this service and directed to the appropriate systems for processing.  All inbound and outbound e-mail can be logged for audit purposes and to assist in problem tracking, handling and resolution.</a:t>
            </a:r>
          </a:p>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5C3351-D9B1-4074-BD98-22893CEEB5BF}" type="slidenum">
              <a:rPr lang="en-US"/>
              <a:pPr/>
              <a:t>42</a:t>
            </a:fld>
            <a:endParaRPr lang="en-US"/>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p:txBody>
          <a:bodyPr/>
          <a:lstStyle/>
          <a:p>
            <a:r>
              <a:rPr lang="en-US">
                <a:cs typeface="Times New Roman" pitchFamily="18" charset="0"/>
              </a:rPr>
              <a:t>Communications between systems are controlled by business process rules that control how specific message types are to be processed.  This is the heart of the integration capabilities controlling message flows, aggregation of information from multiple steps within an application or between independent applications.  Benefits include:</a:t>
            </a:r>
          </a:p>
          <a:p>
            <a:r>
              <a:rPr lang="en-US">
                <a:latin typeface="Symbol" pitchFamily="18" charset="2"/>
                <a:cs typeface="Times New Roman" pitchFamily="18" charset="0"/>
              </a:rPr>
              <a:t>·</a:t>
            </a:r>
            <a:r>
              <a:rPr lang="en-US">
                <a:cs typeface="Times New Roman" pitchFamily="18" charset="0"/>
              </a:rPr>
              <a:t>         Ability to generate new services quickly using Process Templates</a:t>
            </a:r>
          </a:p>
          <a:p>
            <a:r>
              <a:rPr lang="en-US">
                <a:latin typeface="Symbol" pitchFamily="18" charset="2"/>
                <a:cs typeface="Times New Roman" pitchFamily="18" charset="0"/>
              </a:rPr>
              <a:t>·</a:t>
            </a:r>
            <a:r>
              <a:rPr lang="en-US">
                <a:cs typeface="Times New Roman" pitchFamily="18" charset="0"/>
              </a:rPr>
              <a:t>         New services can be delivered by combining old services in new ways</a:t>
            </a:r>
          </a:p>
          <a:p>
            <a:r>
              <a:rPr lang="en-US">
                <a:latin typeface="Symbol" pitchFamily="18" charset="2"/>
                <a:cs typeface="Times New Roman" pitchFamily="18" charset="0"/>
              </a:rPr>
              <a:t>·</a:t>
            </a:r>
            <a:r>
              <a:rPr lang="en-US">
                <a:cs typeface="Times New Roman" pitchFamily="18" charset="0"/>
              </a:rPr>
              <a:t>         Faster response to citizen’s needs by speeding enterprise e-government application development</a:t>
            </a:r>
          </a:p>
          <a:p>
            <a:r>
              <a:rPr lang="en-US">
                <a:latin typeface="Symbol" pitchFamily="18" charset="2"/>
                <a:cs typeface="Times New Roman" pitchFamily="18" charset="0"/>
              </a:rPr>
              <a:t>·</a:t>
            </a:r>
            <a:r>
              <a:rPr lang="en-US">
                <a:cs typeface="Times New Roman" pitchFamily="18" charset="0"/>
              </a:rPr>
              <a:t>         Use existing enterprise business rules to speed development of e-government applications</a:t>
            </a:r>
          </a:p>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8CAD11-F4B7-4F9F-B587-90E55D517480}" type="slidenum">
              <a:rPr lang="en-US"/>
              <a:pPr/>
              <a:t>43</a:t>
            </a:fld>
            <a:endParaRPr lang="en-US"/>
          </a:p>
        </p:txBody>
      </p:sp>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p:txBody>
          <a:bodyPr/>
          <a:lstStyle/>
          <a:p>
            <a:r>
              <a:rPr lang="en-US">
                <a:cs typeface="Times New Roman" pitchFamily="18" charset="0"/>
              </a:rPr>
              <a:t>Delivery of information to Citizens, Agencies (employees), other governments and private businesses is a vital role of e-Government.  Content can be thought of in three forms:  Documents; Rich Media; and Web Content.  Governments deal with documents all of the time.  Electronic storage and retrieval of these documents is an important element in the efficient and effective delivery of services.  Associated with this area is the electronic handling of forms allowing user to conduct business with the government electronically.  Governments deal with a lot of information that needs to be made available to the public.  Publishing this information allows users access to the information and to utilize sophisticated search engines to locate desired information.  Delivery of information that changes during its life cycle is another important aspect of content delivery.  Content Management systems provide the mechanisms to maintain changing information automatically.  Examples would include things like external feeds from news organizations, financial sources, etc. that needs to be updated into the content being delivered.</a:t>
            </a:r>
          </a:p>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53F873-5643-4CAF-BC63-C450286C7EDA}" type="slidenum">
              <a:rPr lang="en-US"/>
              <a:pPr/>
              <a:t>12</a:t>
            </a:fld>
            <a:endParaRPr lang="en-US"/>
          </a:p>
        </p:txBody>
      </p:sp>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p:txBody>
          <a:bodyPr/>
          <a:lstStyle/>
          <a:p>
            <a:r>
              <a:rPr lang="en-US"/>
              <a:t>Summarized here are many of the benefits discussed on previous chart resulting from a transformed e-Government.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ED50D1-D13B-46D0-9A43-74BC7B73C1AE}" type="slidenum">
              <a:rPr lang="en-US"/>
              <a:pPr/>
              <a:t>44</a:t>
            </a:fld>
            <a:endParaRPr lang="en-US"/>
          </a:p>
        </p:txBody>
      </p:sp>
      <p:sp>
        <p:nvSpPr>
          <p:cNvPr id="179202" name="Rectangle 2"/>
          <p:cNvSpPr>
            <a:spLocks noGrp="1" noRot="1" noChangeAspect="1" noChangeArrowheads="1" noTextEdit="1"/>
          </p:cNvSpPr>
          <p:nvPr>
            <p:ph type="sldImg"/>
          </p:nvPr>
        </p:nvSpPr>
        <p:spPr>
          <a:ln/>
        </p:spPr>
      </p:sp>
      <p:sp>
        <p:nvSpPr>
          <p:cNvPr id="179203" name="Rectangle 3"/>
          <p:cNvSpPr>
            <a:spLocks noGrp="1" noChangeArrowheads="1"/>
          </p:cNvSpPr>
          <p:nvPr>
            <p:ph type="body" idx="1"/>
          </p:nvPr>
        </p:nvSpPr>
        <p:spPr/>
        <p:txBody>
          <a:bodyPr/>
          <a:lstStyle/>
          <a:p>
            <a:r>
              <a:rPr lang="en-US">
                <a:cs typeface="Times New Roman" pitchFamily="18" charset="0"/>
              </a:rPr>
              <a:t>Information from various components within the enterprise is managed and is available for subsequent analysis.  </a:t>
            </a:r>
          </a:p>
          <a:p>
            <a:r>
              <a:rPr lang="en-US" b="1" u="sng">
                <a:cs typeface="Times New Roman" pitchFamily="18" charset="0"/>
              </a:rPr>
              <a:t>Analysis / Mining</a:t>
            </a:r>
            <a:r>
              <a:rPr lang="en-US">
                <a:cs typeface="Times New Roman" pitchFamily="18" charset="0"/>
              </a:rPr>
              <a:t> - This is a critical area for delivery of e-government services.  As Governments move more to the delivery of knowledge from data, the analytics, reporting and delivery of this information plays a vital role in effective service of Customer interactions.  Automatic triggering of query and analysis is being illustrated in the prototype base on specific events.  This approach can cut days off of reaction time to incidents by automatically assimilating new information with existing data to identify the need to escalate a given situation.  Federated Data Searches are also illustrated in the prototype allow for the aggregation of data from various sources.  </a:t>
            </a:r>
          </a:p>
          <a:p>
            <a:r>
              <a:rPr lang="en-US" b="1" u="sng">
                <a:cs typeface="Times New Roman" pitchFamily="18" charset="0"/>
              </a:rPr>
              <a:t>Search of Structured and Unstructured Data</a:t>
            </a:r>
            <a:r>
              <a:rPr lang="en-US">
                <a:cs typeface="Times New Roman" pitchFamily="18" charset="0"/>
              </a:rPr>
              <a:t> – Making the appropriated information available and being able to effectively use information no matter how the data is stored is key as governments transform into an e-Government environment.  To leverage information where is resides requires the use of technologies that allow not only for the traditional data searches, but must allow for contextual searches of non-structured data.  Also, non-traditional search technologies must be employed to conduct ‘web crawling’ looking for particular information so that users can unlock hidden information by correlating this information to bring new insights to light.</a:t>
            </a:r>
          </a:p>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EB0379-7B51-4941-9585-804E61A50764}" type="slidenum">
              <a:rPr lang="en-US"/>
              <a:pPr/>
              <a:t>45</a:t>
            </a:fld>
            <a:endParaRPr lang="en-US"/>
          </a:p>
        </p:txBody>
      </p:sp>
      <p:sp>
        <p:nvSpPr>
          <p:cNvPr id="188418" name="Rectangle 2"/>
          <p:cNvSpPr>
            <a:spLocks noGrp="1" noRot="1" noChangeAspect="1" noChangeArrowheads="1" noTextEdit="1"/>
          </p:cNvSpPr>
          <p:nvPr>
            <p:ph type="sldImg"/>
          </p:nvPr>
        </p:nvSpPr>
        <p:spPr bwMode="auto">
          <a:xfrm>
            <a:off x="1238250" y="685800"/>
            <a:ext cx="4572000" cy="3429000"/>
          </a:xfrm>
          <a:prstGeom prst="rect">
            <a:avLst/>
          </a:prstGeom>
          <a:solidFill>
            <a:srgbClr val="FFFFFF"/>
          </a:solidFill>
          <a:ln>
            <a:solidFill>
              <a:srgbClr val="000000"/>
            </a:solidFill>
            <a:miter lim="800000"/>
            <a:headEnd/>
            <a:tailEnd/>
          </a:ln>
        </p:spPr>
      </p:sp>
      <p:sp>
        <p:nvSpPr>
          <p:cNvPr id="188419" name="Rectangle 3"/>
          <p:cNvSpPr>
            <a:spLocks noGrp="1" noChangeArrowheads="1"/>
          </p:cNvSpPr>
          <p:nvPr>
            <p:ph type="body" idx="1"/>
          </p:nvPr>
        </p:nvSpPr>
        <p:spPr bwMode="auto">
          <a:xfrm>
            <a:off x="939800" y="4343400"/>
            <a:ext cx="5168900" cy="4114800"/>
          </a:xfrm>
          <a:prstGeom prst="rect">
            <a:avLst/>
          </a:prstGeom>
          <a:solidFill>
            <a:srgbClr val="FFFFFF"/>
          </a:solidFill>
          <a:ln>
            <a:solidFill>
              <a:srgbClr val="000000"/>
            </a:solidFill>
            <a:miter lim="800000"/>
            <a:headEnd/>
            <a:tailEnd/>
          </a:ln>
        </p:spPr>
        <p:txBody>
          <a:bodyPr/>
          <a:lstStyle/>
          <a:p>
            <a:r>
              <a:rPr lang="en-US" sz="1000" b="1"/>
              <a:t>Message Routing  </a:t>
            </a:r>
          </a:p>
          <a:p>
            <a:r>
              <a:rPr lang="en-US" sz="1000">
                <a:cs typeface="Times New Roman" pitchFamily="18" charset="0"/>
              </a:rPr>
              <a:t>This function is the simplest action performed on messages.  Based on the message type and origin, the message is routed to the appropriate target system.</a:t>
            </a:r>
          </a:p>
          <a:p>
            <a:r>
              <a:rPr lang="en-US" sz="1000" b="1"/>
              <a:t>Transformation </a:t>
            </a:r>
          </a:p>
          <a:p>
            <a:r>
              <a:rPr lang="en-US" sz="1000">
                <a:cs typeface="Times New Roman" pitchFamily="18" charset="0"/>
              </a:rPr>
              <a:t>Depending on the origin and destination of a message, the format of the message may need to be changed to meet specific requirements of the target system.  In the e-government architecture, a standardized message format is used to communicate between different systems.  This is accomplished through the use of adaptors.  Application integration depends on accurately mapping data from an application data model into the standard messaging model described with XML.  Each adapter that generates messages must accomplish such a mapping to the standard model.  For receiving messages, each adapter must map from the standard model (XML) into the application data model.  In the adapters the standard model is represented in an XML form that is logically equivalent to a relational database model.  Integration through messages on the hub in essence is integration between each application data model and the data model of the standard message format. as discussed later in the section “Data Migration / Integration”.</a:t>
            </a:r>
          </a:p>
          <a:p>
            <a:r>
              <a:rPr lang="en-US" sz="1000" b="1"/>
              <a:t>Publish/Subscribe </a:t>
            </a:r>
          </a:p>
          <a:p>
            <a:r>
              <a:rPr lang="en-US" sz="1000">
                <a:cs typeface="Times New Roman" pitchFamily="18" charset="0"/>
              </a:rPr>
              <a:t>Messages that are validated and are of interest to several other components are ‘published’.  ‘Subscribers’ receive these messages and process them based on specific functions within the component.  This approach allows for consumers of messages to be added with minimal effort and disruption to existing systems.</a:t>
            </a:r>
          </a:p>
          <a:p>
            <a:r>
              <a:rPr lang="en-US" sz="1000" b="1"/>
              <a:t>Audit/logging </a:t>
            </a:r>
          </a:p>
          <a:p>
            <a:r>
              <a:rPr lang="en-US" sz="1000">
                <a:cs typeface="Times New Roman" pitchFamily="18" charset="0"/>
              </a:rPr>
              <a:t>The integration hub logs all of its activity so that analysis of specific flows can help in confirmation of specific messages and verify that intended actions have been performed.</a:t>
            </a:r>
          </a:p>
          <a:p>
            <a:r>
              <a:rPr lang="en-US" sz="1000" b="1"/>
              <a:t>Workflow </a:t>
            </a:r>
          </a:p>
          <a:p>
            <a:r>
              <a:rPr lang="en-US" sz="1000">
                <a:cs typeface="Times New Roman" pitchFamily="18" charset="0"/>
              </a:rPr>
              <a:t>Complex business processes can be controlled by a workflow process allows for both system intervention and human intervention.  The process state of these flows are controlled across multiple interactions each of which may have its own state or unit of work requirements.</a:t>
            </a:r>
          </a:p>
          <a:p>
            <a:endParaRPr lang="en-US" sz="10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6605BB-906C-4F2D-8318-5745B4FBFFC0}" type="slidenum">
              <a:rPr lang="en-US"/>
              <a:pPr/>
              <a:t>46</a:t>
            </a:fld>
            <a:endParaRPr lang="en-US"/>
          </a:p>
        </p:txBody>
      </p:sp>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p:txBody>
          <a:bodyPr/>
          <a:lstStyle/>
          <a:p>
            <a:r>
              <a:rPr lang="en-US"/>
              <a:t>Adapters allow the mapping of data from an application into a message to be exchanged with another application.  XML has become the standard for how to represent the data participating in this data exchange.  Additionally, customers are developing a standard message model defining the types and content of messages.  </a:t>
            </a:r>
          </a:p>
          <a:p>
            <a:endParaRPr lang="en-US"/>
          </a:p>
          <a:p>
            <a:r>
              <a:rPr lang="en-US"/>
              <a:t>Adapters also provide translation from the API specific interface of an application into the physical message transport.  </a:t>
            </a:r>
          </a:p>
          <a:p>
            <a:endParaRPr lang="en-US"/>
          </a:p>
          <a:p>
            <a:r>
              <a:rPr lang="en-US"/>
              <a:t>As customers are adopting Web Services technologies, the role of the adapter will evolve to that of a Service Provider.  The role of the service provider is to provide a Web Services interface to requestors of the service and interfacing to the application that provides that service.</a:t>
            </a:r>
          </a:p>
          <a:p>
            <a:endParaRPr lang="en-US"/>
          </a:p>
          <a:p>
            <a:r>
              <a:rPr lang="en-US"/>
              <a:t>By extracting the integration specifics out of the application, changes do not required additional coding in the application allowing faster integration of additional applications.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439D9D-D5C3-4782-AEC3-5E12F2B8EDC1}" type="slidenum">
              <a:rPr lang="en-US"/>
              <a:pPr/>
              <a:t>27</a:t>
            </a:fld>
            <a:endParaRPr lang="en-US"/>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r>
              <a:rPr lang="en-US"/>
              <a:t>Security is a major challenge with governments.  As governments move along the path of transformation, security continues to present challenges.  Many of the requirements that drive Security are also the drivers for e-Government.  As these two challenging areas come together, it becomes clear that for transformation to take place, an enterprise architecture that supports multiple business systems and collaboration is needed.  The infrastructure needs to have the flexibility to grow and evolve during the transformation process.  Ultimately, in a transformed government, the much of the infrastructure should be shared across the government so that a person logs on once to the government and can conduct business without the need to authenticate with each department or agency that is involved in completing the particular task.</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B4DB93-9409-4A7F-8F2E-C8C265970FFC}" type="slidenum">
              <a:rPr lang="en-US"/>
              <a:pPr/>
              <a:t>28</a:t>
            </a:fld>
            <a:endParaRPr lang="en-US"/>
          </a:p>
        </p:txBody>
      </p:sp>
      <p:sp>
        <p:nvSpPr>
          <p:cNvPr id="156674" name="Rectangle 1026"/>
          <p:cNvSpPr>
            <a:spLocks noGrp="1" noRot="1" noChangeAspect="1" noChangeArrowheads="1" noTextEdit="1"/>
          </p:cNvSpPr>
          <p:nvPr>
            <p:ph type="sldImg"/>
          </p:nvPr>
        </p:nvSpPr>
        <p:spPr>
          <a:ln/>
        </p:spPr>
      </p:sp>
      <p:sp>
        <p:nvSpPr>
          <p:cNvPr id="156675" name="Rectangle 1027"/>
          <p:cNvSpPr>
            <a:spLocks noGrp="1" noChangeArrowheads="1"/>
          </p:cNvSpPr>
          <p:nvPr>
            <p:ph type="body" idx="1"/>
          </p:nvPr>
        </p:nvSpPr>
        <p:spPr/>
        <p:txBody>
          <a:bodyPr/>
          <a:lstStyle/>
          <a:p>
            <a:r>
              <a:rPr lang="en-US" sz="1000">
                <a:cs typeface="Times New Roman" pitchFamily="18" charset="0"/>
              </a:rPr>
              <a:t>This solution provides a continuous and consistent level of service to the customer irrespective of what employee or channel they are dealing with.  For example, it means that a constituent can contact the governmental agency on the web to receive specific information then contact the agency by phone to gain further details on the subject.  The agent accepting the call knows the constituent’s history and details concerning previous interactions.  </a:t>
            </a:r>
          </a:p>
          <a:p>
            <a:r>
              <a:rPr lang="en-US" sz="1000">
                <a:cs typeface="Times New Roman" pitchFamily="18" charset="0"/>
              </a:rPr>
              <a:t>At a deeper level, it means enabling transactions for access by citizens, agencies, and the private sector by whatever channel they choose to utilize.  And, provide the flexibility to adapt to new technologies as they become available.</a:t>
            </a:r>
            <a:r>
              <a:rPr lang="en-US" sz="1000"/>
              <a:t> </a:t>
            </a:r>
          </a:p>
          <a:p>
            <a:endParaRPr lang="en-US" sz="1000"/>
          </a:p>
          <a:p>
            <a:r>
              <a:rPr lang="en-US" sz="1000">
                <a:cs typeface="Times New Roman" pitchFamily="18" charset="0"/>
              </a:rPr>
              <a:t>Integration is core to running a government in today’s digital environment.  Integration requires both process integration and technical integration.  This should be driven by the customer experience.  A business perceives the task ‘open a business’ as a single objective while the government views this task as a series of steps with multiple transactions.</a:t>
            </a:r>
          </a:p>
          <a:p>
            <a:r>
              <a:rPr lang="en-US" sz="1000">
                <a:cs typeface="Times New Roman" pitchFamily="18" charset="0"/>
              </a:rPr>
              <a:t>To meet these challenges, government agencies must look to delivering more efficient services while managing to their budgets that may be shrinking.  Taking advantage of new technologies that enable more self-help capability can provide an avenue to deliver services and information to citizens and businesses while reducing overhead of more expensive resources.</a:t>
            </a:r>
          </a:p>
          <a:p>
            <a:r>
              <a:rPr lang="en-US" sz="1000">
                <a:cs typeface="Times New Roman" pitchFamily="18" charset="0"/>
              </a:rPr>
              <a:t>Leveraging existing systems supports the visions of e-government by creating more efficient services and empowering citizens making information more accessible based on a customer driven view rather than internal system view.  Transformation of existing processes and effectively integrating to existing systems are key to providing a new level of services.</a:t>
            </a:r>
            <a:r>
              <a:rPr lang="en-US" sz="1000"/>
              <a:t> </a:t>
            </a:r>
          </a:p>
          <a:p>
            <a:endParaRPr lang="en-US" sz="1000"/>
          </a:p>
          <a:p>
            <a:r>
              <a:rPr lang="en-US" sz="1000">
                <a:cs typeface="Times New Roman" pitchFamily="18" charset="0"/>
              </a:rPr>
              <a:t>Citizens and businesses need to interact with all levels of government.  Therefore, to realize the vision of e-government, intergovernmental linkages must be developed and facilitated by the underlying technology.  Providing better communications capabilities utilizing interactive messaging facilities, web portals that aggregate data from disparate systems, electronic team rooms, and messaging gateways to facilitate information exchange could be established as a way to enable cross agency, cross government and government to private sector information sharing.</a:t>
            </a:r>
          </a:p>
          <a:p>
            <a:r>
              <a:rPr lang="en-US" sz="1000">
                <a:cs typeface="Times New Roman" pitchFamily="18" charset="0"/>
              </a:rPr>
              <a:t>Collaboration can empower businesses and citizens while providing better governmental services</a:t>
            </a:r>
          </a:p>
          <a:p>
            <a:endParaRPr lang="en-US" sz="1000"/>
          </a:p>
          <a:p>
            <a:r>
              <a:rPr lang="en-US" sz="1000">
                <a:cs typeface="Times New Roman" pitchFamily="18" charset="0"/>
              </a:rPr>
              <a:t>In the move to become customer focused, business processes within a government agency typically need to be re-engineered to become customer centric, moving away from the traditional processes which have evolved around the IT systems.</a:t>
            </a:r>
            <a:r>
              <a:rPr lang="en-US" sz="1000"/>
              <a:t> Access to data, both structured and non-structured regardless of location and utilizing traditional and non-traditional search technologies is key to delivery of knowledge from data.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EB4CE2-7571-4D50-82C8-E44EBA1D3ADA}" type="slidenum">
              <a:rPr lang="en-US"/>
              <a:pPr/>
              <a:t>29</a:t>
            </a:fld>
            <a:endParaRPr lang="en-US"/>
          </a:p>
        </p:txBody>
      </p:sp>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p:txBody>
          <a:bodyPr/>
          <a:lstStyle/>
          <a:p>
            <a:pPr>
              <a:spcBef>
                <a:spcPct val="0"/>
              </a:spcBef>
            </a:pPr>
            <a:r>
              <a:rPr lang="en-US">
                <a:solidFill>
                  <a:srgbClr val="000000"/>
                </a:solidFill>
                <a:cs typeface="Times New Roman" pitchFamily="18" charset="0"/>
              </a:rPr>
              <a:t>This illustration identifies many of the applications that currently exist or will be required in government enterprises.  They are grouped into four major areas introduced on the prior slide, so that we can consider how they might be handled in a new e-government model.  Where these applications already exist, they have most likely been developed as individual functions for a specific department.  The goal of a future e-government enterprise architecture would be to develop modules and applications that can be used by multiple organizations and that are designed to share information with related applications, becoming part of an integrated workflow.</a:t>
            </a:r>
          </a:p>
          <a:p>
            <a:pPr>
              <a:spcBef>
                <a:spcPct val="0"/>
              </a:spcBef>
            </a:pPr>
            <a:endParaRPr lang="en-US">
              <a:solidFill>
                <a:srgbClr val="000000"/>
              </a:solidFill>
              <a:cs typeface="Times New Roman" pitchFamily="18" charset="0"/>
            </a:endParaRPr>
          </a:p>
          <a:p>
            <a:pPr>
              <a:spcBef>
                <a:spcPct val="0"/>
              </a:spcBef>
            </a:pPr>
            <a:r>
              <a:rPr lang="en-US">
                <a:solidFill>
                  <a:srgbClr val="000000"/>
                </a:solidFill>
                <a:cs typeface="Times New Roman" pitchFamily="18" charset="0"/>
              </a:rPr>
              <a:t>Knowing that all applications can not be redesigned at the same time, our e-government transformation model supports the connection to existing applications and legacy databases.  However, as new initiatives are pursued, the applications that support them should be designed within an enterprise-wide context and should be capable of scaling and evolving as new applications are added to the total portfolio.  </a:t>
            </a:r>
          </a:p>
          <a:p>
            <a:pPr>
              <a:spcBef>
                <a:spcPct val="0"/>
              </a:spcBef>
            </a:pPr>
            <a:endParaRPr lang="en-US">
              <a:solidFill>
                <a:srgbClr val="000000"/>
              </a:solidFill>
              <a:cs typeface="Times New Roman" pitchFamily="18" charset="0"/>
            </a:endParaRPr>
          </a:p>
          <a:p>
            <a:pPr>
              <a:spcBef>
                <a:spcPct val="0"/>
              </a:spcBef>
            </a:pPr>
            <a:r>
              <a:rPr lang="en-US">
                <a:solidFill>
                  <a:srgbClr val="000000"/>
                </a:solidFill>
                <a:cs typeface="Times New Roman" pitchFamily="18" charset="0"/>
              </a:rPr>
              <a:t>In addition to the four areas described on the previous chart, this illustration also introduces an infrastructure layer, which provides the common services needed to support delivery of governmental services.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B9C48C-E35F-4717-B178-946C76B8C8A7}" type="slidenum">
              <a:rPr lang="en-US"/>
              <a:pPr/>
              <a:t>30</a:t>
            </a:fld>
            <a:endParaRPr lang="en-US"/>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18940D-BB35-4D73-8C47-F56DEFFB95DE}" type="slidenum">
              <a:rPr lang="en-US"/>
              <a:pPr/>
              <a:t>31</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cs typeface="Times New Roman" pitchFamily="18" charset="0"/>
              </a:rPr>
              <a:t>To accomplish e-government solution objectives described in the previous section, an Integration Services based reference architecture is provided to show how the different functional components described in the e-Government Framework will interact.  The following diagram gives the architecture overview of the e-Government Solution and is used as the basis for the e-Government Solution Prototype.  Because the e-government solution crosses several governmental agencies, the e-Government Architecture will represent the parent architecture.  Access to the e-Government portal will allow access to common content and shared applications.  However, during e-Government transformation a specific instantiation for each agency is needed based on the elements of the overall Scenario.  For example, there might be a view of the Architecture from a Port Authority perspective, a Customs perspective, and other agencies that will have specific interactions from and to the Private Sector (Ships, Shipping Companies, Brokers, Agents), Citizens (Alert Notification, Actions).  In each of these cases, access can be through the shared portal services or through the agency portal, if it is deemed a Government is not ‘ready’ to fully implement the characteristics of the overall e-government vision.</a:t>
            </a:r>
            <a:r>
              <a:rPr lang="en-US"/>
              <a:t> </a:t>
            </a:r>
          </a:p>
          <a:p>
            <a:endParaRPr lang="en-US"/>
          </a:p>
          <a:p>
            <a:r>
              <a:rPr lang="en-US"/>
              <a:t>While the portal is key for user interaction, the Integration and Connectivity Services capability is fundamental in allowing e-governments to delivery consistent, unified services that may span across multiple agencies, local or foreign governments or the private sector.  Utilizing Web Services technology for integration as well as messaging technology allows for a wide range of function and support for integration to other applications.  </a:t>
            </a:r>
          </a:p>
          <a:p>
            <a:endParaRPr lang="en-US"/>
          </a:p>
          <a:p>
            <a:r>
              <a:rPr lang="en-US"/>
              <a:t>Enterprise Services and Applications provides the common services that are fundamental to deliver of e-government services.  Examples of these types of services include Enrollment and registration services, Payment Services as well as applications in areas of ERP, Human Resources, etc.  Business Logic Processes allows the construction of new business services that allow combining existing applications in new, more effective ways.  </a:t>
            </a:r>
          </a:p>
          <a:p>
            <a:endParaRPr lang="en-US"/>
          </a:p>
          <a:p>
            <a:r>
              <a:rPr lang="en-US"/>
              <a:t>Enterprise Intelligence provides capabilities for analyzing data whether the data is structured or unstructured.  Retrieval of information might utilized traditional search techniques or unconventional techniques such as utilizing web crawlers, etc.  e-Government transformation is about providing one place for citizens and other users to access information from the government regardless of where the information resides.  Content Management is about providing the capability to deliver information in it’s various forms from documents, Rich Media to normal Web Content.</a:t>
            </a:r>
          </a:p>
          <a:p>
            <a:endParaRPr lang="en-US"/>
          </a:p>
          <a:p>
            <a:r>
              <a:rPr lang="en-US"/>
              <a:t>Interactions with other governments and the private sector is provided utilizing the technologies supporting Integration and Connectivity Services.  This might include Web Services for those entities providing or willing to wrapper existing applications as a Web Service or messaging technologies to exchange information.  Adapters play a role here providing an interface into the specific applications.</a:t>
            </a:r>
          </a:p>
          <a:p>
            <a:endParaRPr lang="en-US"/>
          </a:p>
          <a:p>
            <a:r>
              <a:rPr lang="en-US"/>
              <a:t>Working together, all elements of the architecture supports Governments as they progress along the road to e-Government.  The architecture can be viewed as a Model for e-Government Transformation that can be used with customers to build a specific e-government architecture supporting the needs and requirements unique to a specific government.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0FCCCB-CB52-4081-9836-81200251D2E0}" type="slidenum">
              <a:rPr lang="en-US"/>
              <a:pPr/>
              <a:t>32</a:t>
            </a:fld>
            <a:endParaRPr lang="en-US"/>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p:txBody>
          <a:bodyPr/>
          <a:lstStyle/>
          <a:p>
            <a:r>
              <a:rPr lang="en-US">
                <a:cs typeface="Times New Roman" pitchFamily="18" charset="0"/>
              </a:rPr>
              <a:t>The portal framework manages the interactions over the Web.  The Portal provides the capability to aggregate services from many different and disparate application systems and present the resulting information through a consistent User Interface (UI).  The enterprise can allow the customer to customize the UI to view information in a way that is most convenient for the customer.  The Portal Framework provides support for multiple devices utilizing transcoding technology to produce the proper HTML format based on the particular device accessing the Portal.  This provides a single point of interaction for the user regardless of the type of device the user may use, e. g., laptop, a PDA or Cell Phone.  The Portal Framework supports the user by providing a workplace for applications, processes and content.  The user can collaborate with other team members and can be supported in their preferred language.</a:t>
            </a:r>
          </a:p>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E7E3B8-B098-4BCD-BB47-3AFA26430929}" type="slidenum">
              <a:rPr lang="en-US"/>
              <a:pPr/>
              <a:t>33</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r>
              <a:rPr lang="en-US">
                <a:cs typeface="Times New Roman" pitchFamily="18" charset="0"/>
              </a:rPr>
              <a:t>Presentation logic is supported within the portal to provide a browser based single point of access with support for single sign on capability.  Access to secure and filtered corporate data is provided.  The logic manages portlets that provide windows to all major applications.</a:t>
            </a:r>
          </a:p>
          <a:p>
            <a:r>
              <a:rPr lang="en-US">
                <a:cs typeface="Times New Roman" pitchFamily="18" charset="0"/>
              </a:rPr>
              <a:t>By providing the right information that is tailored to the user needs, better decisions can be made.  By providing a common ‘desktop’ with the proper tools that different jobs require helps to eliminate stovepipe applications and can help consolidate information from many disparate departments and agencies.  The presentation tailoring that is provided by the portal environment can lead to a much more effective and productive user experience.</a:t>
            </a:r>
          </a:p>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Verdana" pitchFamily="34" charset="0"/>
                <a:ea typeface="Verdana" pitchFamily="34" charset="0"/>
                <a:cs typeface="Verdana"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marL="342900" indent="-342900">
              <a:buClr>
                <a:srgbClr val="002060"/>
              </a:buClr>
              <a:buSzPct val="10000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E3C1D00-18CF-4C55-9A7E-639E49104C6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600BB811-96D8-4275-85D9-249D2A14434C}" type="slidenum">
              <a:rPr lang="en-US"/>
              <a:pPr/>
              <a:t>‹#›</a:t>
            </a:fld>
            <a:endParaRPr lang="en-US"/>
          </a:p>
        </p:txBody>
      </p:sp>
      <p:sp>
        <p:nvSpPr>
          <p:cNvPr id="5" name="Content Placeholder 2"/>
          <p:cNvSpPr>
            <a:spLocks noGrp="1"/>
          </p:cNvSpPr>
          <p:nvPr>
            <p:ph idx="1"/>
          </p:nvPr>
        </p:nvSpPr>
        <p:spPr>
          <a:xfrm>
            <a:off x="152400" y="1143000"/>
            <a:ext cx="8839200" cy="5334000"/>
          </a:xfrm>
        </p:spPr>
        <p:txBody>
          <a:bodyPr/>
          <a:lstStyle>
            <a:lvl1pPr marL="342900" indent="-342900">
              <a:buClr>
                <a:srgbClr val="002060"/>
              </a:buClr>
              <a:buSzPct val="10000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Title 1"/>
          <p:cNvSpPr>
            <a:spLocks noGrp="1"/>
          </p:cNvSpPr>
          <p:nvPr>
            <p:ph type="title"/>
          </p:nvPr>
        </p:nvSpPr>
        <p:spPr>
          <a:xfrm>
            <a:off x="2819400" y="0"/>
            <a:ext cx="6324600" cy="914400"/>
          </a:xfrm>
        </p:spPr>
        <p:txBody>
          <a:bodyPr/>
          <a:lstStyle>
            <a:lvl1pPr>
              <a:defRPr b="1">
                <a:latin typeface="Verdana" pitchFamily="34" charset="0"/>
                <a:ea typeface="Verdana" pitchFamily="34" charset="0"/>
                <a:cs typeface="Verdana" pitchFamily="34" charset="0"/>
              </a:defRPr>
            </a:lvl1p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3200" y="0"/>
            <a:ext cx="6400800" cy="914400"/>
          </a:xfrm>
        </p:spPr>
        <p:txBody>
          <a:bodyPr/>
          <a:lstStyle>
            <a:lvl1pPr>
              <a:defRPr b="1">
                <a:latin typeface="Verdana" pitchFamily="34" charset="0"/>
                <a:ea typeface="Verdana" pitchFamily="34" charset="0"/>
                <a:cs typeface="Verdana" pitchFamily="34"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4172A992-022E-4613-910E-BD2B97C1FA44}" type="slidenum">
              <a:rPr lang="en-US"/>
              <a:pPr/>
              <a:t>‹#›</a:t>
            </a:fld>
            <a:endParaRPr lang="en-US"/>
          </a:p>
        </p:txBody>
      </p:sp>
      <p:sp>
        <p:nvSpPr>
          <p:cNvPr id="6" name="Content Placeholder 2"/>
          <p:cNvSpPr>
            <a:spLocks noGrp="1"/>
          </p:cNvSpPr>
          <p:nvPr>
            <p:ph idx="1"/>
          </p:nvPr>
        </p:nvSpPr>
        <p:spPr>
          <a:xfrm>
            <a:off x="152400" y="1143000"/>
            <a:ext cx="8839200" cy="5334000"/>
          </a:xfrm>
        </p:spPr>
        <p:txBody>
          <a:bodyPr/>
          <a:lstStyle>
            <a:lvl1pPr marL="342900" indent="-342900">
              <a:buClr>
                <a:srgbClr val="002060"/>
              </a:buClr>
              <a:buSzPct val="10000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F24F3F0-2C33-40B2-80CA-8F18272C7592}"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EE272E18-42C9-4ED3-8748-4A1419D66EB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32" name="Picture 1036" descr="eGov Banner"/>
          <p:cNvPicPr>
            <a:picLocks noChangeAspect="1" noChangeArrowheads="1"/>
          </p:cNvPicPr>
          <p:nvPr/>
        </p:nvPicPr>
        <p:blipFill>
          <a:blip r:embed="rId7" cstate="print"/>
          <a:srcRect/>
          <a:stretch>
            <a:fillRect/>
          </a:stretch>
        </p:blipFill>
        <p:spPr bwMode="auto">
          <a:xfrm>
            <a:off x="228600" y="-3175"/>
            <a:ext cx="2819400" cy="927100"/>
          </a:xfrm>
          <a:prstGeom prst="rect">
            <a:avLst/>
          </a:prstGeom>
          <a:noFill/>
        </p:spPr>
      </p:pic>
      <p:sp>
        <p:nvSpPr>
          <p:cNvPr id="30722" name="Line 1026"/>
          <p:cNvSpPr>
            <a:spLocks noChangeShapeType="1"/>
          </p:cNvSpPr>
          <p:nvPr/>
        </p:nvSpPr>
        <p:spPr bwMode="auto">
          <a:xfrm>
            <a:off x="1257300" y="965200"/>
            <a:ext cx="7886700" cy="0"/>
          </a:xfrm>
          <a:prstGeom prst="line">
            <a:avLst/>
          </a:prstGeom>
          <a:noFill/>
          <a:ln w="88900">
            <a:solidFill>
              <a:srgbClr val="808080"/>
            </a:solidFill>
            <a:round/>
            <a:headEnd/>
            <a:tailEnd/>
          </a:ln>
          <a:effectLst>
            <a:outerShdw dist="17961" dir="18900000" algn="ctr" rotWithShape="0">
              <a:schemeClr val="tx1"/>
            </a:outerShdw>
          </a:effectLst>
        </p:spPr>
        <p:txBody>
          <a:bodyPr wrap="none" anchor="ctr"/>
          <a:lstStyle/>
          <a:p>
            <a:endParaRPr lang="en-US"/>
          </a:p>
        </p:txBody>
      </p:sp>
      <p:sp>
        <p:nvSpPr>
          <p:cNvPr id="30723" name="Rectangle 1027"/>
          <p:cNvSpPr>
            <a:spLocks noGrp="1" noChangeArrowheads="1"/>
          </p:cNvSpPr>
          <p:nvPr>
            <p:ph type="title"/>
          </p:nvPr>
        </p:nvSpPr>
        <p:spPr bwMode="auto">
          <a:xfrm>
            <a:off x="2819400" y="0"/>
            <a:ext cx="63246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0724" name="Rectangle 1028"/>
          <p:cNvSpPr>
            <a:spLocks noGrp="1" noChangeArrowheads="1"/>
          </p:cNvSpPr>
          <p:nvPr>
            <p:ph type="body" idx="1"/>
          </p:nvPr>
        </p:nvSpPr>
        <p:spPr bwMode="auto">
          <a:xfrm>
            <a:off x="152400" y="1143000"/>
            <a:ext cx="8839200" cy="5334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25" name="Rectangle 1029"/>
          <p:cNvSpPr>
            <a:spLocks noGrp="1" noChangeArrowheads="1"/>
          </p:cNvSpPr>
          <p:nvPr>
            <p:ph type="dt" sz="half" idx="2"/>
          </p:nvPr>
        </p:nvSpPr>
        <p:spPr bwMode="auto">
          <a:xfrm>
            <a:off x="762000" y="6553200"/>
            <a:ext cx="18288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lvl1pPr>
          </a:lstStyle>
          <a:p>
            <a:endParaRPr lang="en-US"/>
          </a:p>
        </p:txBody>
      </p:sp>
      <p:sp>
        <p:nvSpPr>
          <p:cNvPr id="30726" name="Rectangle 1030"/>
          <p:cNvSpPr>
            <a:spLocks noGrp="1" noChangeArrowheads="1"/>
          </p:cNvSpPr>
          <p:nvPr>
            <p:ph type="ftr" sz="quarter" idx="3"/>
          </p:nvPr>
        </p:nvSpPr>
        <p:spPr bwMode="auto">
          <a:xfrm>
            <a:off x="3276600" y="6553200"/>
            <a:ext cx="2895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a:lvl1pPr>
          </a:lstStyle>
          <a:p>
            <a:endParaRPr lang="en-US"/>
          </a:p>
        </p:txBody>
      </p:sp>
      <p:sp>
        <p:nvSpPr>
          <p:cNvPr id="30727" name="Rectangle 1031"/>
          <p:cNvSpPr>
            <a:spLocks noGrp="1" noChangeArrowheads="1"/>
          </p:cNvSpPr>
          <p:nvPr>
            <p:ph type="sldNum" sz="quarter" idx="4"/>
          </p:nvPr>
        </p:nvSpPr>
        <p:spPr bwMode="auto">
          <a:xfrm>
            <a:off x="6934200" y="6553200"/>
            <a:ext cx="19050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fld id="{C6FD755B-FF02-4C20-A3C8-AA215792D9A4}" type="slidenum">
              <a:rPr lang="en-US"/>
              <a:pPr/>
              <a:t>‹#›</a:t>
            </a:fld>
            <a:endParaRPr lang="en-US"/>
          </a:p>
        </p:txBody>
      </p:sp>
      <p:sp>
        <p:nvSpPr>
          <p:cNvPr id="11" name="Rectangle 10"/>
          <p:cNvSpPr/>
          <p:nvPr/>
        </p:nvSpPr>
        <p:spPr bwMode="auto">
          <a:xfrm>
            <a:off x="0" y="6477000"/>
            <a:ext cx="9144000" cy="381000"/>
          </a:xfrm>
          <a:prstGeom prst="rect">
            <a:avLst/>
          </a:prstGeom>
          <a:gradFill flip="none" rotWithShape="1">
            <a:gsLst>
              <a:gs pos="0">
                <a:srgbClr val="5E9EFF"/>
              </a:gs>
              <a:gs pos="39999">
                <a:srgbClr val="85C2FF"/>
              </a:gs>
              <a:gs pos="70000">
                <a:srgbClr val="C4D6EB"/>
              </a:gs>
              <a:gs pos="100000">
                <a:srgbClr val="FFEBFA"/>
              </a:gs>
            </a:gsLst>
            <a:lin ang="16200000" scaled="1"/>
            <a:tileRect/>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651" r:id="rId1"/>
    <p:sldLayoutId id="2147483656" r:id="rId2"/>
    <p:sldLayoutId id="2147483655" r:id="rId3"/>
    <p:sldLayoutId id="2147483650" r:id="rId4"/>
    <p:sldLayoutId id="2147483657" r:id="rId5"/>
  </p:sldLayoutIdLst>
  <p:txStyles>
    <p:titleStyle>
      <a:lvl1pPr algn="ctr" rtl="0" eaLnBrk="1" fontAlgn="base" hangingPunct="1">
        <a:lnSpc>
          <a:spcPct val="80000"/>
        </a:lnSpc>
        <a:spcBef>
          <a:spcPct val="0"/>
        </a:spcBef>
        <a:spcAft>
          <a:spcPct val="0"/>
        </a:spcAft>
        <a:defRPr sz="2800">
          <a:solidFill>
            <a:srgbClr val="333399"/>
          </a:solidFill>
          <a:effectLst>
            <a:outerShdw blurRad="38100" dist="38100" dir="2700000" algn="tl">
              <a:srgbClr val="C0C0C0"/>
            </a:outerShdw>
          </a:effectLst>
          <a:latin typeface="+mj-lt"/>
          <a:ea typeface="+mj-ea"/>
          <a:cs typeface="+mj-cs"/>
        </a:defRPr>
      </a:lvl1pPr>
      <a:lvl2pPr algn="ctr" rtl="0" eaLnBrk="1" fontAlgn="base" hangingPunct="1">
        <a:lnSpc>
          <a:spcPct val="80000"/>
        </a:lnSpc>
        <a:spcBef>
          <a:spcPct val="0"/>
        </a:spcBef>
        <a:spcAft>
          <a:spcPct val="0"/>
        </a:spcAft>
        <a:defRPr sz="2400">
          <a:solidFill>
            <a:srgbClr val="333399"/>
          </a:solidFill>
          <a:effectLst>
            <a:outerShdw blurRad="38100" dist="38100" dir="2700000" algn="tl">
              <a:srgbClr val="C0C0C0"/>
            </a:outerShdw>
          </a:effectLst>
          <a:latin typeface="Arial Black" pitchFamily="34" charset="0"/>
        </a:defRPr>
      </a:lvl2pPr>
      <a:lvl3pPr algn="ctr" rtl="0" eaLnBrk="1" fontAlgn="base" hangingPunct="1">
        <a:lnSpc>
          <a:spcPct val="80000"/>
        </a:lnSpc>
        <a:spcBef>
          <a:spcPct val="0"/>
        </a:spcBef>
        <a:spcAft>
          <a:spcPct val="0"/>
        </a:spcAft>
        <a:defRPr sz="2400">
          <a:solidFill>
            <a:srgbClr val="333399"/>
          </a:solidFill>
          <a:effectLst>
            <a:outerShdw blurRad="38100" dist="38100" dir="2700000" algn="tl">
              <a:srgbClr val="C0C0C0"/>
            </a:outerShdw>
          </a:effectLst>
          <a:latin typeface="Arial Black" pitchFamily="34" charset="0"/>
        </a:defRPr>
      </a:lvl3pPr>
      <a:lvl4pPr algn="ctr" rtl="0" eaLnBrk="1" fontAlgn="base" hangingPunct="1">
        <a:lnSpc>
          <a:spcPct val="80000"/>
        </a:lnSpc>
        <a:spcBef>
          <a:spcPct val="0"/>
        </a:spcBef>
        <a:spcAft>
          <a:spcPct val="0"/>
        </a:spcAft>
        <a:defRPr sz="2400">
          <a:solidFill>
            <a:srgbClr val="333399"/>
          </a:solidFill>
          <a:effectLst>
            <a:outerShdw blurRad="38100" dist="38100" dir="2700000" algn="tl">
              <a:srgbClr val="C0C0C0"/>
            </a:outerShdw>
          </a:effectLst>
          <a:latin typeface="Arial Black" pitchFamily="34" charset="0"/>
        </a:defRPr>
      </a:lvl4pPr>
      <a:lvl5pPr algn="ctr" rtl="0" eaLnBrk="1" fontAlgn="base" hangingPunct="1">
        <a:lnSpc>
          <a:spcPct val="80000"/>
        </a:lnSpc>
        <a:spcBef>
          <a:spcPct val="0"/>
        </a:spcBef>
        <a:spcAft>
          <a:spcPct val="0"/>
        </a:spcAft>
        <a:defRPr sz="2400">
          <a:solidFill>
            <a:srgbClr val="333399"/>
          </a:solidFill>
          <a:effectLst>
            <a:outerShdw blurRad="38100" dist="38100" dir="2700000" algn="tl">
              <a:srgbClr val="C0C0C0"/>
            </a:outerShdw>
          </a:effectLst>
          <a:latin typeface="Arial Black" pitchFamily="34" charset="0"/>
        </a:defRPr>
      </a:lvl5pPr>
      <a:lvl6pPr marL="457200" algn="ctr" rtl="0" eaLnBrk="1" fontAlgn="base" hangingPunct="1">
        <a:lnSpc>
          <a:spcPct val="80000"/>
        </a:lnSpc>
        <a:spcBef>
          <a:spcPct val="0"/>
        </a:spcBef>
        <a:spcAft>
          <a:spcPct val="0"/>
        </a:spcAft>
        <a:defRPr sz="2400">
          <a:solidFill>
            <a:srgbClr val="333399"/>
          </a:solidFill>
          <a:effectLst>
            <a:outerShdw blurRad="38100" dist="38100" dir="2700000" algn="tl">
              <a:srgbClr val="C0C0C0"/>
            </a:outerShdw>
          </a:effectLst>
          <a:latin typeface="Arial Black" pitchFamily="34" charset="0"/>
        </a:defRPr>
      </a:lvl6pPr>
      <a:lvl7pPr marL="914400" algn="ctr" rtl="0" eaLnBrk="1" fontAlgn="base" hangingPunct="1">
        <a:lnSpc>
          <a:spcPct val="80000"/>
        </a:lnSpc>
        <a:spcBef>
          <a:spcPct val="0"/>
        </a:spcBef>
        <a:spcAft>
          <a:spcPct val="0"/>
        </a:spcAft>
        <a:defRPr sz="2400">
          <a:solidFill>
            <a:srgbClr val="333399"/>
          </a:solidFill>
          <a:effectLst>
            <a:outerShdw blurRad="38100" dist="38100" dir="2700000" algn="tl">
              <a:srgbClr val="C0C0C0"/>
            </a:outerShdw>
          </a:effectLst>
          <a:latin typeface="Arial Black" pitchFamily="34" charset="0"/>
        </a:defRPr>
      </a:lvl7pPr>
      <a:lvl8pPr marL="1371600" algn="ctr" rtl="0" eaLnBrk="1" fontAlgn="base" hangingPunct="1">
        <a:lnSpc>
          <a:spcPct val="80000"/>
        </a:lnSpc>
        <a:spcBef>
          <a:spcPct val="0"/>
        </a:spcBef>
        <a:spcAft>
          <a:spcPct val="0"/>
        </a:spcAft>
        <a:defRPr sz="2400">
          <a:solidFill>
            <a:srgbClr val="333399"/>
          </a:solidFill>
          <a:effectLst>
            <a:outerShdw blurRad="38100" dist="38100" dir="2700000" algn="tl">
              <a:srgbClr val="C0C0C0"/>
            </a:outerShdw>
          </a:effectLst>
          <a:latin typeface="Arial Black" pitchFamily="34" charset="0"/>
        </a:defRPr>
      </a:lvl8pPr>
      <a:lvl9pPr marL="1828800" algn="ctr" rtl="0" eaLnBrk="1" fontAlgn="base" hangingPunct="1">
        <a:lnSpc>
          <a:spcPct val="80000"/>
        </a:lnSpc>
        <a:spcBef>
          <a:spcPct val="0"/>
        </a:spcBef>
        <a:spcAft>
          <a:spcPct val="0"/>
        </a:spcAft>
        <a:defRPr sz="2400">
          <a:solidFill>
            <a:srgbClr val="333399"/>
          </a:solidFill>
          <a:effectLst>
            <a:outerShdw blurRad="38100" dist="38100" dir="2700000" algn="tl">
              <a:srgbClr val="C0C0C0"/>
            </a:outerShdw>
          </a:effectLst>
          <a:latin typeface="Arial Black" pitchFamily="34" charset="0"/>
        </a:defRPr>
      </a:lvl9pPr>
    </p:titleStyle>
    <p:bodyStyle>
      <a:lvl1pPr marL="342900" indent="-342900" algn="l" rtl="0" eaLnBrk="1" fontAlgn="base" hangingPunct="1">
        <a:spcBef>
          <a:spcPct val="20000"/>
        </a:spcBef>
        <a:spcAft>
          <a:spcPct val="0"/>
        </a:spcAft>
        <a:buClr>
          <a:srgbClr val="FF9933"/>
        </a:buClr>
        <a:buSzPct val="80000"/>
        <a:buFont typeface="Wingdings" pitchFamily="2" charset="2"/>
        <a:buChar char="®"/>
        <a:defRPr sz="2800">
          <a:solidFill>
            <a:srgbClr val="000000"/>
          </a:solidFill>
          <a:latin typeface="+mn-lt"/>
          <a:ea typeface="+mn-ea"/>
          <a:cs typeface="+mn-cs"/>
        </a:defRPr>
      </a:lvl1pPr>
      <a:lvl2pPr marL="742950" indent="-285750" algn="l" rtl="0" eaLnBrk="1" fontAlgn="base" hangingPunct="1">
        <a:spcBef>
          <a:spcPct val="20000"/>
        </a:spcBef>
        <a:spcAft>
          <a:spcPct val="0"/>
        </a:spcAft>
        <a:buClr>
          <a:srgbClr val="CC3300"/>
        </a:buClr>
        <a:buSzPct val="70000"/>
        <a:buFont typeface="Wingdings" pitchFamily="2" charset="2"/>
        <a:buChar char="®"/>
        <a:defRPr sz="2400">
          <a:solidFill>
            <a:srgbClr val="000000"/>
          </a:solidFill>
          <a:latin typeface="+mn-lt"/>
        </a:defRPr>
      </a:lvl2pPr>
      <a:lvl3pPr marL="1143000" indent="-228600" algn="l" rtl="0" eaLnBrk="1" fontAlgn="base" hangingPunct="1">
        <a:spcBef>
          <a:spcPct val="20000"/>
        </a:spcBef>
        <a:spcAft>
          <a:spcPct val="0"/>
        </a:spcAft>
        <a:buClr>
          <a:srgbClr val="587B01"/>
        </a:buClr>
        <a:buSzPct val="60000"/>
        <a:buFont typeface="Wingdings" pitchFamily="2" charset="2"/>
        <a:buChar char="®"/>
        <a:defRPr sz="2000">
          <a:solidFill>
            <a:srgbClr val="000000"/>
          </a:solidFill>
          <a:latin typeface="+mn-lt"/>
        </a:defRPr>
      </a:lvl3pPr>
      <a:lvl4pPr marL="1600200" indent="-228600" algn="l" rtl="0" eaLnBrk="1" fontAlgn="base" hangingPunct="1">
        <a:spcBef>
          <a:spcPct val="20000"/>
        </a:spcBef>
        <a:spcAft>
          <a:spcPct val="0"/>
        </a:spcAft>
        <a:buClr>
          <a:srgbClr val="915E01"/>
        </a:buClr>
        <a:buSzPct val="60000"/>
        <a:buFont typeface="Wingdings" pitchFamily="2" charset="2"/>
        <a:buChar char="l"/>
        <a:defRPr>
          <a:solidFill>
            <a:srgbClr val="000000"/>
          </a:solidFill>
          <a:latin typeface="+mn-lt"/>
        </a:defRPr>
      </a:lvl4pPr>
      <a:lvl5pPr marL="2057400" indent="-228600" algn="l" rtl="0" eaLnBrk="1" fontAlgn="base" hangingPunct="1">
        <a:spcBef>
          <a:spcPct val="20000"/>
        </a:spcBef>
        <a:spcAft>
          <a:spcPct val="0"/>
        </a:spcAft>
        <a:buClr>
          <a:srgbClr val="5201AB"/>
        </a:buClr>
        <a:buSzPct val="55000"/>
        <a:buFont typeface="Wingdings" pitchFamily="2" charset="2"/>
        <a:buChar char="l"/>
        <a:defRPr>
          <a:solidFill>
            <a:srgbClr val="000000"/>
          </a:solidFill>
          <a:latin typeface="+mn-lt"/>
        </a:defRPr>
      </a:lvl5pPr>
      <a:lvl6pPr marL="2514600" indent="-228600" algn="l" rtl="0" eaLnBrk="1" fontAlgn="base" hangingPunct="1">
        <a:spcBef>
          <a:spcPct val="20000"/>
        </a:spcBef>
        <a:spcAft>
          <a:spcPct val="0"/>
        </a:spcAft>
        <a:buClr>
          <a:srgbClr val="5201AB"/>
        </a:buClr>
        <a:buSzPct val="55000"/>
        <a:buFont typeface="Wingdings" pitchFamily="2" charset="2"/>
        <a:buChar char="l"/>
        <a:defRPr>
          <a:solidFill>
            <a:srgbClr val="000000"/>
          </a:solidFill>
          <a:latin typeface="+mn-lt"/>
        </a:defRPr>
      </a:lvl6pPr>
      <a:lvl7pPr marL="2971800" indent="-228600" algn="l" rtl="0" eaLnBrk="1" fontAlgn="base" hangingPunct="1">
        <a:spcBef>
          <a:spcPct val="20000"/>
        </a:spcBef>
        <a:spcAft>
          <a:spcPct val="0"/>
        </a:spcAft>
        <a:buClr>
          <a:srgbClr val="5201AB"/>
        </a:buClr>
        <a:buSzPct val="55000"/>
        <a:buFont typeface="Wingdings" pitchFamily="2" charset="2"/>
        <a:buChar char="l"/>
        <a:defRPr>
          <a:solidFill>
            <a:srgbClr val="000000"/>
          </a:solidFill>
          <a:latin typeface="+mn-lt"/>
        </a:defRPr>
      </a:lvl7pPr>
      <a:lvl8pPr marL="3429000" indent="-228600" algn="l" rtl="0" eaLnBrk="1" fontAlgn="base" hangingPunct="1">
        <a:spcBef>
          <a:spcPct val="20000"/>
        </a:spcBef>
        <a:spcAft>
          <a:spcPct val="0"/>
        </a:spcAft>
        <a:buClr>
          <a:srgbClr val="5201AB"/>
        </a:buClr>
        <a:buSzPct val="55000"/>
        <a:buFont typeface="Wingdings" pitchFamily="2" charset="2"/>
        <a:buChar char="l"/>
        <a:defRPr>
          <a:solidFill>
            <a:srgbClr val="000000"/>
          </a:solidFill>
          <a:latin typeface="+mn-lt"/>
        </a:defRPr>
      </a:lvl8pPr>
      <a:lvl9pPr marL="3886200" indent="-228600" algn="l" rtl="0" eaLnBrk="1" fontAlgn="base" hangingPunct="1">
        <a:spcBef>
          <a:spcPct val="20000"/>
        </a:spcBef>
        <a:spcAft>
          <a:spcPct val="0"/>
        </a:spcAft>
        <a:buClr>
          <a:srgbClr val="5201AB"/>
        </a:buClr>
        <a:buSzPct val="55000"/>
        <a:buFont typeface="Wingdings" pitchFamily="2" charset="2"/>
        <a:buChar char="l"/>
        <a:defRPr>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notesSlide" Target="../notesSlides/notesSlide5.xml"/><Relationship Id="rId7" Type="http://schemas.openxmlformats.org/officeDocument/2006/relationships/image" Target="../media/image14.wmf"/><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13.wmf"/><Relationship Id="rId5" Type="http://schemas.openxmlformats.org/officeDocument/2006/relationships/image" Target="../media/image12.jpeg"/><Relationship Id="rId10" Type="http://schemas.openxmlformats.org/officeDocument/2006/relationships/oleObject" Target="../embeddings/oleObject1.bin"/><Relationship Id="rId4" Type="http://schemas.openxmlformats.org/officeDocument/2006/relationships/image" Target="../media/image11.wmf"/><Relationship Id="rId9" Type="http://schemas.openxmlformats.org/officeDocument/2006/relationships/image" Target="../media/image16.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notesSlide" Target="../notesSlides/notesSlide7.xml"/><Relationship Id="rId7" Type="http://schemas.openxmlformats.org/officeDocument/2006/relationships/image" Target="../media/image13.wmf"/><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12.jpeg"/><Relationship Id="rId11" Type="http://schemas.openxmlformats.org/officeDocument/2006/relationships/image" Target="../media/image18.png"/><Relationship Id="rId5" Type="http://schemas.openxmlformats.org/officeDocument/2006/relationships/image" Target="../media/image11.wmf"/><Relationship Id="rId10" Type="http://schemas.openxmlformats.org/officeDocument/2006/relationships/image" Target="../media/image16.wmf"/><Relationship Id="rId4" Type="http://schemas.openxmlformats.org/officeDocument/2006/relationships/oleObject" Target="../embeddings/oleObject2.bin"/><Relationship Id="rId9" Type="http://schemas.openxmlformats.org/officeDocument/2006/relationships/image" Target="../media/image15.wmf"/></Relationships>
</file>

<file path=ppt/slides/_rels/slide32.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notesSlide" Target="../notesSlides/notesSlide8.xml"/><Relationship Id="rId7" Type="http://schemas.openxmlformats.org/officeDocument/2006/relationships/image" Target="../media/image22.jpeg"/><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image" Target="../media/image21.jpeg"/><Relationship Id="rId5" Type="http://schemas.openxmlformats.org/officeDocument/2006/relationships/image" Target="../media/image20.jpeg"/><Relationship Id="rId10" Type="http://schemas.openxmlformats.org/officeDocument/2006/relationships/slide" Target="slide19.xml"/><Relationship Id="rId4" Type="http://schemas.openxmlformats.org/officeDocument/2006/relationships/oleObject" Target="../embeddings/oleObject3.bin"/><Relationship Id="rId9" Type="http://schemas.openxmlformats.org/officeDocument/2006/relationships/slide" Target="slide2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vmlDrawing" Target="../drawings/vmlDrawing4.vml"/><Relationship Id="rId5" Type="http://schemas.openxmlformats.org/officeDocument/2006/relationships/image" Target="../media/image23.png"/><Relationship Id="rId4" Type="http://schemas.openxmlformats.org/officeDocument/2006/relationships/oleObject" Target="../embeddings/oleObject4.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vmlDrawing" Target="../drawings/vmlDrawing5.vml"/><Relationship Id="rId4" Type="http://schemas.openxmlformats.org/officeDocument/2006/relationships/oleObject" Target="../embeddings/oleObject5.bin"/></Relationships>
</file>

<file path=ppt/slides/_rels/slide35.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notesSlide" Target="../notesSlides/notesSlide11.xml"/><Relationship Id="rId7" Type="http://schemas.openxmlformats.org/officeDocument/2006/relationships/image" Target="../media/image26.jpeg"/><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oleObject" Target="../embeddings/oleObject6.bin"/><Relationship Id="rId9" Type="http://schemas.openxmlformats.org/officeDocument/2006/relationships/image" Target="../media/image28.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vmlDrawing" Target="../drawings/vmlDrawing7.vml"/><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oleObject" Target="../embeddings/oleObject7.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vmlDrawing" Target="../drawings/vmlDrawing8.vml"/><Relationship Id="rId5" Type="http://schemas.openxmlformats.org/officeDocument/2006/relationships/image" Target="../media/image31.png"/><Relationship Id="rId4" Type="http://schemas.openxmlformats.org/officeDocument/2006/relationships/oleObject" Target="../embeddings/oleObject8.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vmlDrawing" Target="../drawings/vmlDrawing9.vml"/><Relationship Id="rId4" Type="http://schemas.openxmlformats.org/officeDocument/2006/relationships/oleObject" Target="../embeddings/oleObject9.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vmlDrawing" Target="../drawings/vmlDrawing10.v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oleObject" Target="../embeddings/oleObject10.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vmlDrawing" Target="../drawings/vmlDrawing11.vml"/><Relationship Id="rId6" Type="http://schemas.openxmlformats.org/officeDocument/2006/relationships/image" Target="../media/image15.wmf"/><Relationship Id="rId5" Type="http://schemas.openxmlformats.org/officeDocument/2006/relationships/image" Target="../media/image13.wmf"/><Relationship Id="rId4" Type="http://schemas.openxmlformats.org/officeDocument/2006/relationships/oleObject" Target="../embeddings/oleObject11.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6.wmf"/><Relationship Id="rId2" Type="http://schemas.openxmlformats.org/officeDocument/2006/relationships/slideLayout" Target="../slideLayouts/slideLayout5.xml"/><Relationship Id="rId1" Type="http://schemas.openxmlformats.org/officeDocument/2006/relationships/vmlDrawing" Target="../drawings/vmlDrawing12.vml"/><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oleObject" Target="../embeddings/oleObject12.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vmlDrawing" Target="../drawings/vmlDrawing13.vml"/><Relationship Id="rId4" Type="http://schemas.openxmlformats.org/officeDocument/2006/relationships/oleObject" Target="../embeddings/oleObject13.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vmlDrawing" Target="../drawings/vmlDrawing14.vml"/><Relationship Id="rId4" Type="http://schemas.openxmlformats.org/officeDocument/2006/relationships/oleObject" Target="../embeddings/oleObject14.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vmlDrawing" Target="../drawings/vmlDrawing15.vml"/><Relationship Id="rId4" Type="http://schemas.openxmlformats.org/officeDocument/2006/relationships/oleObject" Target="../embeddings/oleObject15.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vmlDrawing" Target="../drawings/vmlDrawing16.vml"/><Relationship Id="rId5" Type="http://schemas.openxmlformats.org/officeDocument/2006/relationships/image" Target="../media/image18.png"/><Relationship Id="rId4" Type="http://schemas.openxmlformats.org/officeDocument/2006/relationships/oleObject" Target="../embeddings/oleObject16.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vmlDrawing" Target="../drawings/vmlDrawing17.vml"/><Relationship Id="rId4" Type="http://schemas.openxmlformats.org/officeDocument/2006/relationships/oleObject" Target="../embeddings/oleObject17.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Text Box 4"/>
          <p:cNvSpPr txBox="1">
            <a:spLocks noChangeArrowheads="1"/>
          </p:cNvSpPr>
          <p:nvPr/>
        </p:nvSpPr>
        <p:spPr bwMode="auto">
          <a:xfrm>
            <a:off x="2438400" y="3810000"/>
            <a:ext cx="6705600" cy="2739956"/>
          </a:xfrm>
          <a:prstGeom prst="rect">
            <a:avLst/>
          </a:prstGeom>
          <a:noFill/>
          <a:ln w="63500">
            <a:noFill/>
            <a:miter lim="800000"/>
            <a:headEnd/>
            <a:tailEnd/>
          </a:ln>
          <a:effectLst>
            <a:prstShdw prst="shdw17" dist="127633" dir="342636">
              <a:schemeClr val="tx1"/>
            </a:prstShdw>
          </a:effectLst>
        </p:spPr>
        <p:txBody>
          <a:bodyPr wrap="square" tIns="0">
            <a:spAutoFit/>
          </a:bodyPr>
          <a:lstStyle/>
          <a:p>
            <a:pPr algn="ctr">
              <a:spcBef>
                <a:spcPct val="50000"/>
              </a:spcBef>
            </a:pPr>
            <a:r>
              <a:rPr lang="en-US" b="1" smtClean="0">
                <a:solidFill>
                  <a:srgbClr val="002060"/>
                </a:solidFill>
                <a:latin typeface="Verdana" pitchFamily="34" charset="0"/>
                <a:ea typeface="Verdana" pitchFamily="34" charset="0"/>
                <a:cs typeface="Verdana" pitchFamily="34" charset="0"/>
              </a:rPr>
              <a:t>Chính phủ điện tử</a:t>
            </a:r>
            <a:r>
              <a:rPr lang="en-US" b="1">
                <a:latin typeface="Courier New" pitchFamily="49" charset="0"/>
              </a:rPr>
              <a:t/>
            </a:r>
            <a:br>
              <a:rPr lang="en-US" b="1">
                <a:latin typeface="Courier New" pitchFamily="49" charset="0"/>
              </a:rPr>
            </a:br>
            <a:endParaRPr lang="en-US" sz="3600" b="1" smtClean="0">
              <a:latin typeface="Verdana" pitchFamily="34" charset="0"/>
              <a:ea typeface="Verdana" pitchFamily="34" charset="0"/>
              <a:cs typeface="Verdana" pitchFamily="34" charset="0"/>
            </a:endParaRPr>
          </a:p>
          <a:p>
            <a:pPr>
              <a:spcBef>
                <a:spcPct val="50000"/>
              </a:spcBef>
            </a:pPr>
            <a:r>
              <a:rPr lang="en-US" sz="2400" b="1" smtClean="0">
                <a:cs typeface="Times New Roman" pitchFamily="18" charset="0"/>
              </a:rPr>
              <a:t>TS. Phạm V</a:t>
            </a:r>
            <a:r>
              <a:rPr lang="vi-VN" sz="2400" b="1" smtClean="0">
                <a:cs typeface="Times New Roman" pitchFamily="18" charset="0"/>
              </a:rPr>
              <a:t>ă</a:t>
            </a:r>
            <a:r>
              <a:rPr lang="en-US" sz="2400" b="1" smtClean="0">
                <a:cs typeface="Times New Roman" pitchFamily="18" charset="0"/>
              </a:rPr>
              <a:t>n Tính</a:t>
            </a:r>
          </a:p>
          <a:p>
            <a:pPr>
              <a:spcBef>
                <a:spcPct val="50000"/>
              </a:spcBef>
            </a:pPr>
            <a:r>
              <a:rPr lang="en-US" sz="2400" b="1" smtClean="0">
                <a:cs typeface="Times New Roman" pitchFamily="18" charset="0"/>
              </a:rPr>
              <a:t>Khoa CNTT, ĐH Nông Lâm TP.HCM</a:t>
            </a:r>
          </a:p>
          <a:p>
            <a:pPr>
              <a:spcBef>
                <a:spcPct val="50000"/>
              </a:spcBef>
            </a:pPr>
            <a:r>
              <a:rPr lang="en-US" sz="2400" b="1" smtClean="0">
                <a:cs typeface="Times New Roman" pitchFamily="18" charset="0"/>
              </a:rPr>
              <a:t>pvtinh@hcmuaf.edu.vn</a:t>
            </a:r>
            <a:endParaRPr lang="en-US" sz="2400" b="1">
              <a:cs typeface="Times New Roman" pitchFamily="18" charset="0"/>
            </a:endParaRPr>
          </a:p>
        </p:txBody>
      </p:sp>
      <p:pic>
        <p:nvPicPr>
          <p:cNvPr id="8" name="Picture 7" descr="Nhà QH1.jpg"/>
          <p:cNvPicPr>
            <a:picLocks noChangeAspect="1"/>
          </p:cNvPicPr>
          <p:nvPr/>
        </p:nvPicPr>
        <p:blipFill>
          <a:blip r:embed="rId3" cstate="print"/>
          <a:stretch>
            <a:fillRect/>
          </a:stretch>
        </p:blipFill>
        <p:spPr>
          <a:xfrm>
            <a:off x="0" y="914400"/>
            <a:ext cx="3419494" cy="2667000"/>
          </a:xfrm>
          <a:prstGeom prst="rect">
            <a:avLst/>
          </a:prstGeom>
        </p:spPr>
      </p:pic>
      <p:pic>
        <p:nvPicPr>
          <p:cNvPr id="9" name="Picture 8" descr="NHNN.jpg"/>
          <p:cNvPicPr>
            <a:picLocks noChangeAspect="1"/>
          </p:cNvPicPr>
          <p:nvPr/>
        </p:nvPicPr>
        <p:blipFill>
          <a:blip r:embed="rId4" cstate="print"/>
          <a:srcRect l="10339"/>
          <a:stretch>
            <a:fillRect/>
          </a:stretch>
        </p:blipFill>
        <p:spPr>
          <a:xfrm>
            <a:off x="3429000" y="0"/>
            <a:ext cx="5715000" cy="3581400"/>
          </a:xfrm>
          <a:prstGeom prst="rect">
            <a:avLst/>
          </a:prstGeom>
        </p:spPr>
      </p:pic>
      <p:pic>
        <p:nvPicPr>
          <p:cNvPr id="10" name="Picture 9" descr="Nhà QH2.jpg"/>
          <p:cNvPicPr>
            <a:picLocks noChangeAspect="1"/>
          </p:cNvPicPr>
          <p:nvPr/>
        </p:nvPicPr>
        <p:blipFill>
          <a:blip r:embed="rId5" cstate="print"/>
          <a:stretch>
            <a:fillRect/>
          </a:stretch>
        </p:blipFill>
        <p:spPr>
          <a:xfrm>
            <a:off x="0" y="3581400"/>
            <a:ext cx="2511364" cy="32766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Các mối quan hệ trong CQĐT</a:t>
            </a:r>
            <a:endParaRPr lang="en-US"/>
          </a:p>
        </p:txBody>
      </p:sp>
      <p:pic>
        <p:nvPicPr>
          <p:cNvPr id="1026" name="Picture 2"/>
          <p:cNvPicPr>
            <a:picLocks noChangeAspect="1" noChangeArrowheads="1"/>
          </p:cNvPicPr>
          <p:nvPr/>
        </p:nvPicPr>
        <p:blipFill>
          <a:blip r:embed="rId2" cstate="print"/>
          <a:srcRect/>
          <a:stretch>
            <a:fillRect/>
          </a:stretch>
        </p:blipFill>
        <p:spPr bwMode="auto">
          <a:xfrm>
            <a:off x="0" y="1143000"/>
            <a:ext cx="9143999" cy="53382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vi-VN" smtClean="0"/>
              <a:t>Tăng cường năng lực điều hành nhà nước của chính phủ,</a:t>
            </a:r>
          </a:p>
          <a:p>
            <a:r>
              <a:rPr lang="en-US" smtClean="0"/>
              <a:t> </a:t>
            </a:r>
            <a:r>
              <a:rPr lang="vi-VN" smtClean="0"/>
              <a:t>Mang lại thuận lợi cho dân chúng</a:t>
            </a:r>
          </a:p>
          <a:p>
            <a:r>
              <a:rPr lang="en-US" smtClean="0"/>
              <a:t> </a:t>
            </a:r>
            <a:r>
              <a:rPr lang="vi-VN" smtClean="0"/>
              <a:t>Tăng cường sự minh bạch (Transparency), giảm tham</a:t>
            </a:r>
            <a:r>
              <a:rPr lang="en-US" smtClean="0"/>
              <a:t> </a:t>
            </a:r>
            <a:r>
              <a:rPr lang="vi-VN" smtClean="0"/>
              <a:t>nhũng</a:t>
            </a:r>
          </a:p>
          <a:p>
            <a:r>
              <a:rPr lang="en-US" smtClean="0"/>
              <a:t> </a:t>
            </a:r>
            <a:r>
              <a:rPr lang="vi-VN" smtClean="0"/>
              <a:t>Giảm chi phí chính phủ</a:t>
            </a:r>
          </a:p>
          <a:p>
            <a:r>
              <a:rPr lang="en-US" smtClean="0"/>
              <a:t> </a:t>
            </a:r>
            <a:r>
              <a:rPr lang="vi-VN" smtClean="0"/>
              <a:t>Làm tăng thu nhập quốc dân</a:t>
            </a:r>
            <a:endParaRPr lang="en-US"/>
          </a:p>
        </p:txBody>
      </p:sp>
      <p:sp>
        <p:nvSpPr>
          <p:cNvPr id="3" name="Title 2"/>
          <p:cNvSpPr>
            <a:spLocks noGrp="1"/>
          </p:cNvSpPr>
          <p:nvPr>
            <p:ph type="title"/>
          </p:nvPr>
        </p:nvSpPr>
        <p:spPr/>
        <p:txBody>
          <a:bodyPr/>
          <a:lstStyle/>
          <a:p>
            <a:r>
              <a:rPr lang="en-US" smtClean="0"/>
              <a:t>Lợi ích của Chính phủ điện tử</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b="1">
                <a:latin typeface="Arial (W1)" pitchFamily="34" charset="0"/>
              </a:rPr>
              <a:t>Lợi ích của Chính phủ điện tử</a:t>
            </a:r>
          </a:p>
        </p:txBody>
      </p:sp>
      <p:sp>
        <p:nvSpPr>
          <p:cNvPr id="143363" name="AutoShape 3"/>
          <p:cNvSpPr>
            <a:spLocks noChangeArrowheads="1"/>
          </p:cNvSpPr>
          <p:nvPr/>
        </p:nvSpPr>
        <p:spPr bwMode="auto">
          <a:xfrm flipV="1">
            <a:off x="381000" y="1066800"/>
            <a:ext cx="8213725" cy="5475287"/>
          </a:xfrm>
          <a:prstGeom prst="roundRect">
            <a:avLst>
              <a:gd name="adj" fmla="val 0"/>
            </a:avLst>
          </a:prstGeom>
          <a:solidFill>
            <a:srgbClr val="E0F1FF"/>
          </a:solidFill>
          <a:ln w="9525">
            <a:noFill/>
            <a:round/>
            <a:headEnd/>
            <a:tailEnd/>
          </a:ln>
          <a:effectLst/>
        </p:spPr>
        <p:txBody>
          <a:bodyPr wrap="none" anchor="ctr"/>
          <a:lstStyle/>
          <a:p>
            <a:endParaRPr lang="en-US"/>
          </a:p>
        </p:txBody>
      </p:sp>
      <p:sp>
        <p:nvSpPr>
          <p:cNvPr id="143364" name="AutoShape 4"/>
          <p:cNvSpPr>
            <a:spLocks noChangeArrowheads="1"/>
          </p:cNvSpPr>
          <p:nvPr/>
        </p:nvSpPr>
        <p:spPr bwMode="auto">
          <a:xfrm flipV="1">
            <a:off x="7064375" y="3614738"/>
            <a:ext cx="100013" cy="1808162"/>
          </a:xfrm>
          <a:prstGeom prst="roundRect">
            <a:avLst>
              <a:gd name="adj" fmla="val 0"/>
            </a:avLst>
          </a:prstGeom>
          <a:solidFill>
            <a:srgbClr val="333399"/>
          </a:solidFill>
          <a:ln w="9525">
            <a:noFill/>
            <a:round/>
            <a:headEnd/>
            <a:tailEnd/>
          </a:ln>
          <a:effectLst/>
        </p:spPr>
        <p:txBody>
          <a:bodyPr wrap="none" anchor="ctr"/>
          <a:lstStyle/>
          <a:p>
            <a:endParaRPr lang="en-US"/>
          </a:p>
        </p:txBody>
      </p:sp>
      <p:pic>
        <p:nvPicPr>
          <p:cNvPr id="143365" name="Picture 5"/>
          <p:cNvPicPr>
            <a:picLocks noChangeArrowheads="1"/>
          </p:cNvPicPr>
          <p:nvPr/>
        </p:nvPicPr>
        <p:blipFill>
          <a:blip r:embed="rId3" cstate="print"/>
          <a:srcRect/>
          <a:stretch>
            <a:fillRect/>
          </a:stretch>
        </p:blipFill>
        <p:spPr bwMode="auto">
          <a:xfrm>
            <a:off x="5594350" y="3773488"/>
            <a:ext cx="1481138" cy="1811337"/>
          </a:xfrm>
          <a:prstGeom prst="rect">
            <a:avLst/>
          </a:prstGeom>
          <a:noFill/>
          <a:ln w="9525">
            <a:noFill/>
            <a:miter lim="800000"/>
            <a:headEnd/>
            <a:tailEnd/>
          </a:ln>
          <a:effectLst/>
        </p:spPr>
      </p:pic>
      <p:sp>
        <p:nvSpPr>
          <p:cNvPr id="143366" name="AutoShape 6"/>
          <p:cNvSpPr>
            <a:spLocks noChangeArrowheads="1"/>
          </p:cNvSpPr>
          <p:nvPr/>
        </p:nvSpPr>
        <p:spPr bwMode="auto">
          <a:xfrm flipV="1">
            <a:off x="5595938" y="5165725"/>
            <a:ext cx="2370137" cy="1371600"/>
          </a:xfrm>
          <a:prstGeom prst="roundRect">
            <a:avLst>
              <a:gd name="adj" fmla="val 0"/>
            </a:avLst>
          </a:prstGeom>
          <a:solidFill>
            <a:srgbClr val="FFFFFF"/>
          </a:solidFill>
          <a:ln w="18743">
            <a:solidFill>
              <a:srgbClr val="000000"/>
            </a:solidFill>
            <a:round/>
            <a:headEnd/>
            <a:tailEnd/>
          </a:ln>
          <a:effectLst/>
        </p:spPr>
        <p:txBody>
          <a:bodyPr wrap="none" anchor="ctr"/>
          <a:lstStyle/>
          <a:p>
            <a:endParaRPr lang="en-US"/>
          </a:p>
        </p:txBody>
      </p:sp>
      <p:sp>
        <p:nvSpPr>
          <p:cNvPr id="143367" name="AutoShape 7"/>
          <p:cNvSpPr>
            <a:spLocks noChangeArrowheads="1"/>
          </p:cNvSpPr>
          <p:nvPr/>
        </p:nvSpPr>
        <p:spPr bwMode="auto">
          <a:xfrm flipV="1">
            <a:off x="5637213" y="5202238"/>
            <a:ext cx="2270125" cy="1296987"/>
          </a:xfrm>
          <a:prstGeom prst="roundRect">
            <a:avLst>
              <a:gd name="adj" fmla="val 0"/>
            </a:avLst>
          </a:prstGeom>
          <a:solidFill>
            <a:srgbClr val="FFEFCE"/>
          </a:solidFill>
          <a:ln w="9525">
            <a:noFill/>
            <a:round/>
            <a:headEnd/>
            <a:tailEnd/>
          </a:ln>
          <a:effectLst/>
        </p:spPr>
        <p:txBody>
          <a:bodyPr wrap="none" anchor="ctr"/>
          <a:lstStyle/>
          <a:p>
            <a:endParaRPr lang="en-US"/>
          </a:p>
        </p:txBody>
      </p:sp>
      <p:pic>
        <p:nvPicPr>
          <p:cNvPr id="143368" name="Picture 8"/>
          <p:cNvPicPr>
            <a:picLocks noChangeArrowheads="1"/>
          </p:cNvPicPr>
          <p:nvPr/>
        </p:nvPicPr>
        <p:blipFill>
          <a:blip r:embed="rId4" cstate="print"/>
          <a:srcRect/>
          <a:stretch>
            <a:fillRect/>
          </a:stretch>
        </p:blipFill>
        <p:spPr bwMode="auto">
          <a:xfrm>
            <a:off x="1928813" y="3530600"/>
            <a:ext cx="1308100" cy="1795463"/>
          </a:xfrm>
          <a:prstGeom prst="rect">
            <a:avLst/>
          </a:prstGeom>
          <a:noFill/>
          <a:ln w="9525">
            <a:noFill/>
            <a:miter lim="800000"/>
            <a:headEnd/>
            <a:tailEnd/>
          </a:ln>
          <a:effectLst/>
        </p:spPr>
      </p:pic>
      <p:sp>
        <p:nvSpPr>
          <p:cNvPr id="143369" name="AutoShape 9"/>
          <p:cNvSpPr>
            <a:spLocks noChangeArrowheads="1"/>
          </p:cNvSpPr>
          <p:nvPr/>
        </p:nvSpPr>
        <p:spPr bwMode="auto">
          <a:xfrm flipV="1">
            <a:off x="866775" y="5165725"/>
            <a:ext cx="2371725" cy="1374775"/>
          </a:xfrm>
          <a:prstGeom prst="roundRect">
            <a:avLst>
              <a:gd name="adj" fmla="val 0"/>
            </a:avLst>
          </a:prstGeom>
          <a:solidFill>
            <a:srgbClr val="FFFFFF"/>
          </a:solidFill>
          <a:ln w="18743">
            <a:solidFill>
              <a:srgbClr val="000000"/>
            </a:solidFill>
            <a:round/>
            <a:headEnd/>
            <a:tailEnd/>
          </a:ln>
          <a:effectLst/>
        </p:spPr>
        <p:txBody>
          <a:bodyPr wrap="none" anchor="ctr"/>
          <a:lstStyle/>
          <a:p>
            <a:endParaRPr lang="en-US"/>
          </a:p>
        </p:txBody>
      </p:sp>
      <p:sp>
        <p:nvSpPr>
          <p:cNvPr id="143370" name="AutoShape 10"/>
          <p:cNvSpPr>
            <a:spLocks noChangeArrowheads="1"/>
          </p:cNvSpPr>
          <p:nvPr/>
        </p:nvSpPr>
        <p:spPr bwMode="auto">
          <a:xfrm flipV="1">
            <a:off x="915988" y="5200650"/>
            <a:ext cx="2268537" cy="1296988"/>
          </a:xfrm>
          <a:prstGeom prst="roundRect">
            <a:avLst>
              <a:gd name="adj" fmla="val 0"/>
            </a:avLst>
          </a:prstGeom>
          <a:solidFill>
            <a:srgbClr val="FFEFCE"/>
          </a:solidFill>
          <a:ln w="9525">
            <a:noFill/>
            <a:round/>
            <a:headEnd/>
            <a:tailEnd/>
          </a:ln>
          <a:effectLst/>
        </p:spPr>
        <p:txBody>
          <a:bodyPr wrap="none" anchor="ctr"/>
          <a:lstStyle/>
          <a:p>
            <a:endParaRPr lang="en-US"/>
          </a:p>
        </p:txBody>
      </p:sp>
      <p:sp>
        <p:nvSpPr>
          <p:cNvPr id="143371" name="AutoShape 11"/>
          <p:cNvSpPr>
            <a:spLocks noChangeArrowheads="1"/>
          </p:cNvSpPr>
          <p:nvPr/>
        </p:nvSpPr>
        <p:spPr bwMode="auto">
          <a:xfrm flipV="1">
            <a:off x="873125" y="1096963"/>
            <a:ext cx="2370138" cy="1373187"/>
          </a:xfrm>
          <a:prstGeom prst="roundRect">
            <a:avLst>
              <a:gd name="adj" fmla="val 0"/>
            </a:avLst>
          </a:prstGeom>
          <a:solidFill>
            <a:srgbClr val="FFFFFF"/>
          </a:solidFill>
          <a:ln w="18743">
            <a:solidFill>
              <a:srgbClr val="000000"/>
            </a:solidFill>
            <a:round/>
            <a:headEnd/>
            <a:tailEnd/>
          </a:ln>
          <a:effectLst/>
        </p:spPr>
        <p:txBody>
          <a:bodyPr wrap="none" anchor="ctr"/>
          <a:lstStyle/>
          <a:p>
            <a:endParaRPr lang="en-US"/>
          </a:p>
        </p:txBody>
      </p:sp>
      <p:sp>
        <p:nvSpPr>
          <p:cNvPr id="143372" name="AutoShape 12"/>
          <p:cNvSpPr>
            <a:spLocks noChangeArrowheads="1"/>
          </p:cNvSpPr>
          <p:nvPr/>
        </p:nvSpPr>
        <p:spPr bwMode="auto">
          <a:xfrm flipV="1">
            <a:off x="873125" y="2462213"/>
            <a:ext cx="2371725" cy="1373187"/>
          </a:xfrm>
          <a:prstGeom prst="roundRect">
            <a:avLst>
              <a:gd name="adj" fmla="val 0"/>
            </a:avLst>
          </a:prstGeom>
          <a:solidFill>
            <a:srgbClr val="FFFFFF"/>
          </a:solidFill>
          <a:ln w="18743">
            <a:solidFill>
              <a:srgbClr val="000000"/>
            </a:solidFill>
            <a:round/>
            <a:headEnd/>
            <a:tailEnd/>
          </a:ln>
          <a:effectLst/>
        </p:spPr>
        <p:txBody>
          <a:bodyPr wrap="none" anchor="ctr"/>
          <a:lstStyle/>
          <a:p>
            <a:endParaRPr lang="en-US"/>
          </a:p>
        </p:txBody>
      </p:sp>
      <p:sp>
        <p:nvSpPr>
          <p:cNvPr id="143373" name="AutoShape 13"/>
          <p:cNvSpPr>
            <a:spLocks noChangeArrowheads="1"/>
          </p:cNvSpPr>
          <p:nvPr/>
        </p:nvSpPr>
        <p:spPr bwMode="auto">
          <a:xfrm flipV="1">
            <a:off x="3232150" y="3808413"/>
            <a:ext cx="2370138" cy="1373187"/>
          </a:xfrm>
          <a:prstGeom prst="roundRect">
            <a:avLst>
              <a:gd name="adj" fmla="val 0"/>
            </a:avLst>
          </a:prstGeom>
          <a:solidFill>
            <a:srgbClr val="FFFFFF"/>
          </a:solidFill>
          <a:ln w="18743">
            <a:solidFill>
              <a:srgbClr val="000000"/>
            </a:solidFill>
            <a:round/>
            <a:headEnd/>
            <a:tailEnd/>
          </a:ln>
          <a:effectLst/>
        </p:spPr>
        <p:txBody>
          <a:bodyPr wrap="none" anchor="ctr"/>
          <a:lstStyle/>
          <a:p>
            <a:endParaRPr lang="en-US"/>
          </a:p>
        </p:txBody>
      </p:sp>
      <p:sp>
        <p:nvSpPr>
          <p:cNvPr id="143374" name="AutoShape 14"/>
          <p:cNvSpPr>
            <a:spLocks noChangeArrowheads="1"/>
          </p:cNvSpPr>
          <p:nvPr/>
        </p:nvSpPr>
        <p:spPr bwMode="auto">
          <a:xfrm flipV="1">
            <a:off x="3230563" y="2463800"/>
            <a:ext cx="2370137" cy="1373188"/>
          </a:xfrm>
          <a:prstGeom prst="roundRect">
            <a:avLst>
              <a:gd name="adj" fmla="val 0"/>
            </a:avLst>
          </a:prstGeom>
          <a:solidFill>
            <a:srgbClr val="FFFFFF"/>
          </a:solidFill>
          <a:ln w="18743">
            <a:solidFill>
              <a:srgbClr val="000000"/>
            </a:solidFill>
            <a:round/>
            <a:headEnd/>
            <a:tailEnd/>
          </a:ln>
          <a:effectLst/>
        </p:spPr>
        <p:txBody>
          <a:bodyPr wrap="none" anchor="ctr"/>
          <a:lstStyle/>
          <a:p>
            <a:endParaRPr lang="en-US"/>
          </a:p>
        </p:txBody>
      </p:sp>
      <p:sp>
        <p:nvSpPr>
          <p:cNvPr id="143375" name="AutoShape 15"/>
          <p:cNvSpPr>
            <a:spLocks noChangeArrowheads="1"/>
          </p:cNvSpPr>
          <p:nvPr/>
        </p:nvSpPr>
        <p:spPr bwMode="auto">
          <a:xfrm flipV="1">
            <a:off x="928688" y="1133475"/>
            <a:ext cx="2270125" cy="1295400"/>
          </a:xfrm>
          <a:prstGeom prst="roundRect">
            <a:avLst>
              <a:gd name="adj" fmla="val 0"/>
            </a:avLst>
          </a:prstGeom>
          <a:solidFill>
            <a:srgbClr val="FFFFFF"/>
          </a:solidFill>
          <a:ln w="9525">
            <a:noFill/>
            <a:round/>
            <a:headEnd/>
            <a:tailEnd/>
          </a:ln>
          <a:effectLst/>
        </p:spPr>
        <p:txBody>
          <a:bodyPr wrap="none" anchor="ctr"/>
          <a:lstStyle/>
          <a:p>
            <a:endParaRPr lang="en-US"/>
          </a:p>
        </p:txBody>
      </p:sp>
      <p:sp>
        <p:nvSpPr>
          <p:cNvPr id="143376" name="AutoShape 16"/>
          <p:cNvSpPr>
            <a:spLocks noChangeArrowheads="1"/>
          </p:cNvSpPr>
          <p:nvPr/>
        </p:nvSpPr>
        <p:spPr bwMode="auto">
          <a:xfrm flipV="1">
            <a:off x="925513" y="2503488"/>
            <a:ext cx="2268537" cy="1295400"/>
          </a:xfrm>
          <a:prstGeom prst="roundRect">
            <a:avLst>
              <a:gd name="adj" fmla="val 0"/>
            </a:avLst>
          </a:prstGeom>
          <a:solidFill>
            <a:srgbClr val="FFFFFF"/>
          </a:solidFill>
          <a:ln w="9525">
            <a:noFill/>
            <a:round/>
            <a:headEnd/>
            <a:tailEnd/>
          </a:ln>
          <a:effectLst/>
        </p:spPr>
        <p:txBody>
          <a:bodyPr wrap="none" anchor="ctr"/>
          <a:lstStyle/>
          <a:p>
            <a:endParaRPr lang="en-US"/>
          </a:p>
        </p:txBody>
      </p:sp>
      <p:sp>
        <p:nvSpPr>
          <p:cNvPr id="143377" name="AutoShape 17"/>
          <p:cNvSpPr>
            <a:spLocks noChangeArrowheads="1"/>
          </p:cNvSpPr>
          <p:nvPr/>
        </p:nvSpPr>
        <p:spPr bwMode="auto">
          <a:xfrm flipV="1">
            <a:off x="3278188" y="3870325"/>
            <a:ext cx="2270125" cy="1255713"/>
          </a:xfrm>
          <a:prstGeom prst="roundRect">
            <a:avLst>
              <a:gd name="adj" fmla="val 0"/>
            </a:avLst>
          </a:prstGeom>
          <a:solidFill>
            <a:srgbClr val="FFEFCE"/>
          </a:solidFill>
          <a:ln w="9525">
            <a:noFill/>
            <a:round/>
            <a:headEnd/>
            <a:tailEnd/>
          </a:ln>
          <a:effectLst/>
        </p:spPr>
        <p:txBody>
          <a:bodyPr wrap="none" anchor="ctr"/>
          <a:lstStyle/>
          <a:p>
            <a:endParaRPr lang="en-US"/>
          </a:p>
        </p:txBody>
      </p:sp>
      <p:sp>
        <p:nvSpPr>
          <p:cNvPr id="143378" name="AutoShape 18"/>
          <p:cNvSpPr>
            <a:spLocks noChangeArrowheads="1"/>
          </p:cNvSpPr>
          <p:nvPr/>
        </p:nvSpPr>
        <p:spPr bwMode="auto">
          <a:xfrm flipV="1">
            <a:off x="3282950" y="2501900"/>
            <a:ext cx="2268538" cy="1296988"/>
          </a:xfrm>
          <a:prstGeom prst="roundRect">
            <a:avLst>
              <a:gd name="adj" fmla="val 0"/>
            </a:avLst>
          </a:prstGeom>
          <a:solidFill>
            <a:srgbClr val="FFFFFF"/>
          </a:solidFill>
          <a:ln w="9525">
            <a:noFill/>
            <a:round/>
            <a:headEnd/>
            <a:tailEnd/>
          </a:ln>
          <a:effectLst/>
        </p:spPr>
        <p:txBody>
          <a:bodyPr wrap="none" anchor="ctr"/>
          <a:lstStyle/>
          <a:p>
            <a:endParaRPr lang="en-US"/>
          </a:p>
        </p:txBody>
      </p:sp>
      <p:pic>
        <p:nvPicPr>
          <p:cNvPr id="143379" name="Picture 19"/>
          <p:cNvPicPr>
            <a:picLocks noChangeArrowheads="1"/>
          </p:cNvPicPr>
          <p:nvPr/>
        </p:nvPicPr>
        <p:blipFill>
          <a:blip r:embed="rId5" cstate="print"/>
          <a:srcRect/>
          <a:stretch>
            <a:fillRect/>
          </a:stretch>
        </p:blipFill>
        <p:spPr bwMode="auto">
          <a:xfrm>
            <a:off x="5605463" y="1085850"/>
            <a:ext cx="2738437" cy="2743200"/>
          </a:xfrm>
          <a:prstGeom prst="rect">
            <a:avLst/>
          </a:prstGeom>
          <a:noFill/>
          <a:ln w="9525">
            <a:noFill/>
            <a:miter lim="800000"/>
            <a:headEnd/>
            <a:tailEnd/>
          </a:ln>
          <a:effectLst/>
        </p:spPr>
      </p:pic>
      <p:sp>
        <p:nvSpPr>
          <p:cNvPr id="143380" name="AutoShape 20"/>
          <p:cNvSpPr>
            <a:spLocks noChangeArrowheads="1"/>
          </p:cNvSpPr>
          <p:nvPr/>
        </p:nvSpPr>
        <p:spPr bwMode="auto">
          <a:xfrm>
            <a:off x="460375" y="6599238"/>
            <a:ext cx="8210550" cy="77787"/>
          </a:xfrm>
          <a:prstGeom prst="roundRect">
            <a:avLst>
              <a:gd name="adj" fmla="val 0"/>
            </a:avLst>
          </a:prstGeom>
          <a:solidFill>
            <a:srgbClr val="6666FF"/>
          </a:solidFill>
          <a:ln w="9525">
            <a:noFill/>
            <a:round/>
            <a:headEnd/>
            <a:tailEnd/>
          </a:ln>
          <a:effectLst/>
        </p:spPr>
        <p:txBody>
          <a:bodyPr wrap="none" anchor="ctr"/>
          <a:lstStyle/>
          <a:p>
            <a:endParaRPr lang="en-US"/>
          </a:p>
        </p:txBody>
      </p:sp>
      <p:sp>
        <p:nvSpPr>
          <p:cNvPr id="143381" name="AutoShape 21"/>
          <p:cNvSpPr>
            <a:spLocks noChangeArrowheads="1"/>
          </p:cNvSpPr>
          <p:nvPr/>
        </p:nvSpPr>
        <p:spPr bwMode="auto">
          <a:xfrm flipV="1">
            <a:off x="463550" y="1066800"/>
            <a:ext cx="8207375" cy="42863"/>
          </a:xfrm>
          <a:prstGeom prst="roundRect">
            <a:avLst>
              <a:gd name="adj" fmla="val 0"/>
            </a:avLst>
          </a:prstGeom>
          <a:solidFill>
            <a:srgbClr val="333399"/>
          </a:solidFill>
          <a:ln w="9525">
            <a:noFill/>
            <a:round/>
            <a:headEnd/>
            <a:tailEnd/>
          </a:ln>
          <a:effectLst/>
        </p:spPr>
        <p:txBody>
          <a:bodyPr wrap="none" anchor="ctr"/>
          <a:lstStyle/>
          <a:p>
            <a:endParaRPr lang="en-US"/>
          </a:p>
        </p:txBody>
      </p:sp>
      <p:sp>
        <p:nvSpPr>
          <p:cNvPr id="143382" name="AutoShape 22"/>
          <p:cNvSpPr>
            <a:spLocks noChangeArrowheads="1"/>
          </p:cNvSpPr>
          <p:nvPr/>
        </p:nvSpPr>
        <p:spPr bwMode="auto">
          <a:xfrm flipV="1">
            <a:off x="457200" y="6523038"/>
            <a:ext cx="8213725" cy="103187"/>
          </a:xfrm>
          <a:prstGeom prst="roundRect">
            <a:avLst>
              <a:gd name="adj" fmla="val 0"/>
            </a:avLst>
          </a:prstGeom>
          <a:solidFill>
            <a:srgbClr val="333399"/>
          </a:solidFill>
          <a:ln w="9525">
            <a:noFill/>
            <a:round/>
            <a:headEnd/>
            <a:tailEnd/>
          </a:ln>
          <a:effectLst/>
        </p:spPr>
        <p:txBody>
          <a:bodyPr wrap="none" anchor="ctr"/>
          <a:lstStyle/>
          <a:p>
            <a:endParaRPr lang="en-US"/>
          </a:p>
        </p:txBody>
      </p:sp>
      <p:sp>
        <p:nvSpPr>
          <p:cNvPr id="143383" name="Text Box 23"/>
          <p:cNvSpPr txBox="1">
            <a:spLocks noChangeArrowheads="1"/>
          </p:cNvSpPr>
          <p:nvPr/>
        </p:nvSpPr>
        <p:spPr bwMode="auto">
          <a:xfrm>
            <a:off x="5724525" y="5238750"/>
            <a:ext cx="2200275" cy="1249363"/>
          </a:xfrm>
          <a:prstGeom prst="rect">
            <a:avLst/>
          </a:prstGeom>
          <a:noFill/>
          <a:ln w="9525">
            <a:noFill/>
            <a:miter lim="800000"/>
            <a:headEnd/>
            <a:tailEnd/>
          </a:ln>
          <a:effectLst/>
        </p:spPr>
        <p:txBody>
          <a:bodyPr lIns="0" tIns="0" rIns="0" bIns="0"/>
          <a:lstStyle/>
          <a:p>
            <a:pPr defTabSz="482600">
              <a:buClr>
                <a:srgbClr val="808080"/>
              </a:buClr>
              <a:buSzPct val="90000"/>
              <a:buFont typeface="Monotype Sorts" pitchFamily="2" charset="2"/>
              <a:buNone/>
            </a:pPr>
            <a:r>
              <a:rPr lang="en-US" sz="1600" b="1">
                <a:solidFill>
                  <a:srgbClr val="000000"/>
                </a:solidFill>
                <a:latin typeface="Arial Narrow" pitchFamily="34" charset="0"/>
                <a:cs typeface="Times New Roman" pitchFamily="18" charset="0"/>
              </a:rPr>
              <a:t>Phát triển kinh tế</a:t>
            </a:r>
          </a:p>
          <a:p>
            <a:pPr defTabSz="482600">
              <a:buClr>
                <a:srgbClr val="000000"/>
              </a:buClr>
              <a:buSzPct val="46000"/>
              <a:buFont typeface="Monotype Sorts" pitchFamily="2" charset="2"/>
              <a:buChar char="l"/>
            </a:pPr>
            <a:r>
              <a:rPr lang="en-US" sz="1400">
                <a:solidFill>
                  <a:srgbClr val="000000"/>
                </a:solidFill>
                <a:latin typeface="Arial Narrow" pitchFamily="34" charset="0"/>
                <a:cs typeface="Times New Roman" pitchFamily="18" charset="0"/>
              </a:rPr>
              <a:t> Thu hút đầu tư</a:t>
            </a:r>
          </a:p>
          <a:p>
            <a:pPr defTabSz="482600">
              <a:buClr>
                <a:srgbClr val="000000"/>
              </a:buClr>
              <a:buSzPct val="46000"/>
              <a:buFont typeface="Monotype Sorts" pitchFamily="2" charset="2"/>
              <a:buChar char="l"/>
            </a:pPr>
            <a:r>
              <a:rPr lang="en-US" sz="1400">
                <a:solidFill>
                  <a:srgbClr val="000000"/>
                </a:solidFill>
                <a:latin typeface="Arial Narrow" pitchFamily="34" charset="0"/>
                <a:cs typeface="Times New Roman" pitchFamily="18" charset="0"/>
              </a:rPr>
              <a:t> Giảm gánh nặng kinh doanh</a:t>
            </a:r>
          </a:p>
          <a:p>
            <a:pPr defTabSz="482600">
              <a:buClr>
                <a:srgbClr val="000000"/>
              </a:buClr>
              <a:buSzPct val="46000"/>
              <a:buFont typeface="Monotype Sorts" pitchFamily="2" charset="2"/>
              <a:buChar char="l"/>
            </a:pPr>
            <a:r>
              <a:rPr lang="en-US" sz="1400">
                <a:solidFill>
                  <a:srgbClr val="000000"/>
                </a:solidFill>
                <a:latin typeface="Arial Narrow" pitchFamily="34" charset="0"/>
                <a:cs typeface="Times New Roman" pitchFamily="18" charset="0"/>
              </a:rPr>
              <a:t> Phát triển/Thu hút lực lượng lao động</a:t>
            </a:r>
            <a:endParaRPr lang="en-US" sz="1400">
              <a:latin typeface="Arial Narrow" pitchFamily="34" charset="0"/>
              <a:cs typeface="Times New Roman" pitchFamily="18" charset="0"/>
            </a:endParaRPr>
          </a:p>
        </p:txBody>
      </p:sp>
      <p:sp>
        <p:nvSpPr>
          <p:cNvPr id="143384" name="Text Box 24"/>
          <p:cNvSpPr txBox="1">
            <a:spLocks noChangeArrowheads="1"/>
          </p:cNvSpPr>
          <p:nvPr/>
        </p:nvSpPr>
        <p:spPr bwMode="auto">
          <a:xfrm>
            <a:off x="1008063" y="1158875"/>
            <a:ext cx="1722437" cy="1152525"/>
          </a:xfrm>
          <a:prstGeom prst="rect">
            <a:avLst/>
          </a:prstGeom>
          <a:noFill/>
          <a:ln w="9525">
            <a:noFill/>
            <a:miter lim="800000"/>
            <a:headEnd/>
            <a:tailEnd/>
          </a:ln>
          <a:effectLst/>
        </p:spPr>
        <p:txBody>
          <a:bodyPr lIns="0" tIns="0" rIns="0" bIns="0"/>
          <a:lstStyle/>
          <a:p>
            <a:pPr defTabSz="482600">
              <a:buClr>
                <a:srgbClr val="808080"/>
              </a:buClr>
              <a:buSzPct val="90000"/>
              <a:buFont typeface="Monotype Sorts" pitchFamily="2" charset="2"/>
              <a:buNone/>
            </a:pPr>
            <a:r>
              <a:rPr lang="en-US" sz="1600" b="1">
                <a:solidFill>
                  <a:srgbClr val="000000"/>
                </a:solidFill>
                <a:latin typeface="Arial Narrow" pitchFamily="34" charset="0"/>
                <a:cs typeface="Times New Roman" pitchFamily="18" charset="0"/>
              </a:rPr>
              <a:t>Cải thiện dịch vụ</a:t>
            </a:r>
            <a:endParaRPr lang="en-US" sz="1600">
              <a:solidFill>
                <a:srgbClr val="000000"/>
              </a:solidFill>
              <a:latin typeface="Arial Narrow" pitchFamily="34" charset="0"/>
              <a:cs typeface="Times New Roman" pitchFamily="18" charset="0"/>
            </a:endParaRPr>
          </a:p>
          <a:p>
            <a:pPr defTabSz="482600">
              <a:buClr>
                <a:srgbClr val="000000"/>
              </a:buClr>
              <a:buSzPct val="46000"/>
              <a:buFont typeface="Monotype Sorts" pitchFamily="2" charset="2"/>
              <a:buChar char="l"/>
            </a:pPr>
            <a:r>
              <a:rPr lang="en-US" sz="1400">
                <a:solidFill>
                  <a:srgbClr val="000000"/>
                </a:solidFill>
                <a:latin typeface="Arial Narrow" pitchFamily="34" charset="0"/>
                <a:cs typeface="Times New Roman" pitchFamily="18" charset="0"/>
              </a:rPr>
              <a:t> Hài lòng khách hàng</a:t>
            </a:r>
          </a:p>
          <a:p>
            <a:pPr defTabSz="482600">
              <a:buClr>
                <a:srgbClr val="000000"/>
              </a:buClr>
              <a:buSzPct val="46000"/>
              <a:buFont typeface="Monotype Sorts" pitchFamily="2" charset="2"/>
              <a:buChar char="l"/>
            </a:pPr>
            <a:r>
              <a:rPr lang="en-US" sz="1400">
                <a:solidFill>
                  <a:srgbClr val="000000"/>
                </a:solidFill>
                <a:latin typeface="Arial Narrow" pitchFamily="34" charset="0"/>
                <a:cs typeface="Times New Roman" pitchFamily="18" charset="0"/>
              </a:rPr>
              <a:t> Tiết kiệm tiềm lực</a:t>
            </a:r>
          </a:p>
          <a:p>
            <a:pPr defTabSz="482600">
              <a:buClr>
                <a:srgbClr val="000000"/>
              </a:buClr>
              <a:buSzPct val="46000"/>
              <a:buFont typeface="Monotype Sorts" pitchFamily="2" charset="2"/>
              <a:buChar char="l"/>
            </a:pPr>
            <a:r>
              <a:rPr lang="en-US" sz="1400">
                <a:solidFill>
                  <a:srgbClr val="000000"/>
                </a:solidFill>
                <a:latin typeface="Arial Narrow" pitchFamily="34" charset="0"/>
                <a:cs typeface="Times New Roman" pitchFamily="18" charset="0"/>
              </a:rPr>
              <a:t> Tương tác hiệu quả</a:t>
            </a:r>
            <a:endParaRPr lang="en-US" sz="1400">
              <a:latin typeface="Arial Narrow" pitchFamily="34" charset="0"/>
              <a:cs typeface="Times New Roman" pitchFamily="18" charset="0"/>
            </a:endParaRPr>
          </a:p>
        </p:txBody>
      </p:sp>
      <p:sp>
        <p:nvSpPr>
          <p:cNvPr id="143385" name="Text Box 25"/>
          <p:cNvSpPr txBox="1">
            <a:spLocks noChangeArrowheads="1"/>
          </p:cNvSpPr>
          <p:nvPr/>
        </p:nvSpPr>
        <p:spPr bwMode="auto">
          <a:xfrm>
            <a:off x="3335338" y="2509838"/>
            <a:ext cx="2254250" cy="1146175"/>
          </a:xfrm>
          <a:prstGeom prst="rect">
            <a:avLst/>
          </a:prstGeom>
          <a:noFill/>
          <a:ln w="9525">
            <a:noFill/>
            <a:miter lim="800000"/>
            <a:headEnd/>
            <a:tailEnd/>
          </a:ln>
          <a:effectLst/>
        </p:spPr>
        <p:txBody>
          <a:bodyPr lIns="0" tIns="0" rIns="0" bIns="0"/>
          <a:lstStyle/>
          <a:p>
            <a:pPr defTabSz="482600">
              <a:buClr>
                <a:srgbClr val="808080"/>
              </a:buClr>
              <a:buSzPct val="90000"/>
              <a:buFont typeface="Monotype Sorts" pitchFamily="2" charset="2"/>
              <a:buNone/>
            </a:pPr>
            <a:r>
              <a:rPr lang="en-US" sz="1600" b="1">
                <a:solidFill>
                  <a:srgbClr val="000000"/>
                </a:solidFill>
                <a:latin typeface="Arial Narrow" pitchFamily="34" charset="0"/>
                <a:cs typeface="Times New Roman" pitchFamily="18" charset="0"/>
              </a:rPr>
              <a:t>Bộ máy hoạt động hiệu quả</a:t>
            </a:r>
          </a:p>
          <a:p>
            <a:pPr defTabSz="482600">
              <a:buClr>
                <a:srgbClr val="000000"/>
              </a:buClr>
              <a:buSzPct val="46000"/>
              <a:buFont typeface="Monotype Sorts" pitchFamily="2" charset="2"/>
              <a:buChar char="l"/>
            </a:pPr>
            <a:r>
              <a:rPr lang="en-US" sz="1400">
                <a:solidFill>
                  <a:srgbClr val="000000"/>
                </a:solidFill>
                <a:latin typeface="Arial Narrow" pitchFamily="34" charset="0"/>
                <a:cs typeface="Times New Roman" pitchFamily="18" charset="0"/>
              </a:rPr>
              <a:t> Tăng năng suất/đạo đức</a:t>
            </a:r>
          </a:p>
          <a:p>
            <a:pPr defTabSz="482600">
              <a:buClr>
                <a:srgbClr val="000000"/>
              </a:buClr>
              <a:buSzPct val="46000"/>
              <a:buFont typeface="Monotype Sorts" pitchFamily="2" charset="2"/>
              <a:buChar char="l"/>
            </a:pPr>
            <a:r>
              <a:rPr lang="en-US" sz="1400">
                <a:solidFill>
                  <a:srgbClr val="000000"/>
                </a:solidFill>
                <a:latin typeface="Arial Narrow" pitchFamily="34" charset="0"/>
                <a:cs typeface="Times New Roman" pitchFamily="18" charset="0"/>
              </a:rPr>
              <a:t> Chia sẻ chi phí hạ tầng</a:t>
            </a:r>
          </a:p>
          <a:p>
            <a:pPr defTabSz="482600">
              <a:buClr>
                <a:srgbClr val="000000"/>
              </a:buClr>
              <a:buSzPct val="46000"/>
              <a:buFont typeface="Monotype Sorts" pitchFamily="2" charset="2"/>
              <a:buChar char="l"/>
            </a:pPr>
            <a:r>
              <a:rPr lang="en-US" sz="1400">
                <a:solidFill>
                  <a:srgbClr val="000000"/>
                </a:solidFill>
                <a:latin typeface="Arial Narrow" pitchFamily="34" charset="0"/>
                <a:cs typeface="Times New Roman" pitchFamily="18" charset="0"/>
              </a:rPr>
              <a:t> Cải thiện quy trình xử lý</a:t>
            </a:r>
            <a:endParaRPr lang="en-US" sz="1400">
              <a:latin typeface="Arial Narrow" pitchFamily="34" charset="0"/>
              <a:cs typeface="Times New Roman" pitchFamily="18" charset="0"/>
            </a:endParaRPr>
          </a:p>
        </p:txBody>
      </p:sp>
      <p:sp>
        <p:nvSpPr>
          <p:cNvPr id="143386" name="Text Box 26"/>
          <p:cNvSpPr txBox="1">
            <a:spLocks noChangeArrowheads="1"/>
          </p:cNvSpPr>
          <p:nvPr/>
        </p:nvSpPr>
        <p:spPr bwMode="auto">
          <a:xfrm>
            <a:off x="1003300" y="5235575"/>
            <a:ext cx="2246313" cy="1223963"/>
          </a:xfrm>
          <a:prstGeom prst="rect">
            <a:avLst/>
          </a:prstGeom>
          <a:noFill/>
          <a:ln w="9525">
            <a:noFill/>
            <a:miter lim="800000"/>
            <a:headEnd/>
            <a:tailEnd/>
          </a:ln>
          <a:effectLst/>
        </p:spPr>
        <p:txBody>
          <a:bodyPr lIns="0" tIns="0" rIns="0" bIns="0"/>
          <a:lstStyle/>
          <a:p>
            <a:pPr defTabSz="482600">
              <a:buClr>
                <a:srgbClr val="808080"/>
              </a:buClr>
              <a:buSzPct val="90000"/>
              <a:buFont typeface="Monotype Sorts" pitchFamily="2" charset="2"/>
              <a:buNone/>
            </a:pPr>
            <a:r>
              <a:rPr lang="en-US" sz="1600" b="1">
                <a:solidFill>
                  <a:srgbClr val="000000"/>
                </a:solidFill>
                <a:latin typeface="Arial Narrow" pitchFamily="34" charset="0"/>
                <a:cs typeface="Times New Roman" pitchFamily="18" charset="0"/>
              </a:rPr>
              <a:t>Cải thiện cách ra chính sách</a:t>
            </a:r>
          </a:p>
          <a:p>
            <a:pPr defTabSz="482600">
              <a:buClr>
                <a:srgbClr val="000000"/>
              </a:buClr>
              <a:buSzPct val="46000"/>
              <a:buFont typeface="Monotype Sorts" pitchFamily="2" charset="2"/>
              <a:buChar char="l"/>
            </a:pPr>
            <a:r>
              <a:rPr lang="en-US" sz="1100">
                <a:solidFill>
                  <a:srgbClr val="000000"/>
                </a:solidFill>
                <a:latin typeface="Arial Narrow" pitchFamily="34" charset="0"/>
                <a:cs typeface="Times New Roman" pitchFamily="18" charset="0"/>
              </a:rPr>
              <a:t> </a:t>
            </a:r>
            <a:r>
              <a:rPr lang="en-US" sz="1400">
                <a:solidFill>
                  <a:srgbClr val="000000"/>
                </a:solidFill>
                <a:latin typeface="Arial Narrow" pitchFamily="34" charset="0"/>
                <a:cs typeface="Times New Roman" pitchFamily="18" charset="0"/>
              </a:rPr>
              <a:t>Hỗ trợ việc ra quyết định</a:t>
            </a:r>
          </a:p>
          <a:p>
            <a:pPr defTabSz="482600">
              <a:buClr>
                <a:srgbClr val="000000"/>
              </a:buClr>
              <a:buSzPct val="46000"/>
              <a:buFont typeface="Monotype Sorts" pitchFamily="2" charset="2"/>
              <a:buChar char="l"/>
            </a:pPr>
            <a:r>
              <a:rPr lang="en-US" sz="1400">
                <a:solidFill>
                  <a:srgbClr val="000000"/>
                </a:solidFill>
                <a:latin typeface="Arial Narrow" pitchFamily="34" charset="0"/>
                <a:cs typeface="Times New Roman" pitchFamily="18" charset="0"/>
              </a:rPr>
              <a:t> Thu thập thông tin và khả năng phân tích thông tin</a:t>
            </a:r>
          </a:p>
        </p:txBody>
      </p:sp>
      <p:sp>
        <p:nvSpPr>
          <p:cNvPr id="143387" name="Text Box 27"/>
          <p:cNvSpPr txBox="1">
            <a:spLocks noChangeArrowheads="1"/>
          </p:cNvSpPr>
          <p:nvPr/>
        </p:nvSpPr>
        <p:spPr bwMode="auto">
          <a:xfrm>
            <a:off x="3352800" y="3898900"/>
            <a:ext cx="2325688" cy="1214438"/>
          </a:xfrm>
          <a:prstGeom prst="rect">
            <a:avLst/>
          </a:prstGeom>
          <a:noFill/>
          <a:ln w="9525">
            <a:noFill/>
            <a:miter lim="800000"/>
            <a:headEnd/>
            <a:tailEnd/>
          </a:ln>
          <a:effectLst/>
        </p:spPr>
        <p:txBody>
          <a:bodyPr lIns="0" tIns="0" rIns="0" bIns="0"/>
          <a:lstStyle/>
          <a:p>
            <a:pPr defTabSz="482600">
              <a:buClr>
                <a:srgbClr val="808080"/>
              </a:buClr>
              <a:buSzPct val="90000"/>
              <a:buFont typeface="Monotype Sorts" pitchFamily="2" charset="2"/>
              <a:buNone/>
            </a:pPr>
            <a:r>
              <a:rPr lang="en-US" sz="1600" b="1">
                <a:solidFill>
                  <a:srgbClr val="000000"/>
                </a:solidFill>
                <a:latin typeface="Arial Narrow" pitchFamily="34" charset="0"/>
                <a:cs typeface="Times New Roman" pitchFamily="18" charset="0"/>
              </a:rPr>
              <a:t>Xác định lại cộng đồng</a:t>
            </a:r>
          </a:p>
          <a:p>
            <a:pPr defTabSz="482600">
              <a:buClr>
                <a:srgbClr val="000000"/>
              </a:buClr>
              <a:buSzPct val="46000"/>
              <a:buFont typeface="Monotype Sorts" pitchFamily="2" charset="2"/>
              <a:buChar char="l"/>
            </a:pPr>
            <a:r>
              <a:rPr lang="en-US" sz="1200">
                <a:solidFill>
                  <a:srgbClr val="000000"/>
                </a:solidFill>
                <a:latin typeface="Arial Narrow" pitchFamily="34" charset="0"/>
                <a:cs typeface="Times New Roman" pitchFamily="18" charset="0"/>
              </a:rPr>
              <a:t> </a:t>
            </a:r>
            <a:r>
              <a:rPr lang="en-US" sz="1400">
                <a:solidFill>
                  <a:srgbClr val="000000"/>
                </a:solidFill>
                <a:latin typeface="Arial Narrow" pitchFamily="34" charset="0"/>
                <a:cs typeface="Times New Roman" pitchFamily="18" charset="0"/>
              </a:rPr>
              <a:t>Xây dựng cộng đồng công dân và kinh doanh ảo</a:t>
            </a:r>
          </a:p>
          <a:p>
            <a:pPr defTabSz="482600">
              <a:buClr>
                <a:srgbClr val="000000"/>
              </a:buClr>
              <a:buSzPct val="46000"/>
              <a:buFont typeface="Monotype Sorts" pitchFamily="2" charset="2"/>
              <a:buChar char="l"/>
            </a:pPr>
            <a:r>
              <a:rPr lang="en-US" sz="1400">
                <a:solidFill>
                  <a:srgbClr val="000000"/>
                </a:solidFill>
                <a:latin typeface="Arial Narrow" pitchFamily="34" charset="0"/>
                <a:cs typeface="Times New Roman" pitchFamily="18" charset="0"/>
              </a:rPr>
              <a:t> Đóng góp vào sự phát triển kinh tế</a:t>
            </a:r>
            <a:endParaRPr lang="en-US" sz="1400">
              <a:latin typeface="Arial Narrow" pitchFamily="34" charset="0"/>
              <a:cs typeface="Times New Roman" pitchFamily="18" charset="0"/>
            </a:endParaRPr>
          </a:p>
        </p:txBody>
      </p:sp>
      <p:sp>
        <p:nvSpPr>
          <p:cNvPr id="143388" name="Text Box 28"/>
          <p:cNvSpPr txBox="1">
            <a:spLocks noChangeArrowheads="1"/>
          </p:cNvSpPr>
          <p:nvPr/>
        </p:nvSpPr>
        <p:spPr bwMode="auto">
          <a:xfrm>
            <a:off x="992188" y="2560638"/>
            <a:ext cx="2054225" cy="1116012"/>
          </a:xfrm>
          <a:prstGeom prst="rect">
            <a:avLst/>
          </a:prstGeom>
          <a:noFill/>
          <a:ln w="9525">
            <a:noFill/>
            <a:miter lim="800000"/>
            <a:headEnd/>
            <a:tailEnd/>
          </a:ln>
          <a:effectLst/>
        </p:spPr>
        <p:txBody>
          <a:bodyPr lIns="0" tIns="0" rIns="0" bIns="0"/>
          <a:lstStyle/>
          <a:p>
            <a:pPr defTabSz="482600">
              <a:buClr>
                <a:srgbClr val="808080"/>
              </a:buClr>
              <a:buSzPct val="90000"/>
              <a:buFont typeface="Monotype Sorts" pitchFamily="2" charset="2"/>
              <a:buNone/>
            </a:pPr>
            <a:r>
              <a:rPr lang="en-US" sz="1600" b="1">
                <a:solidFill>
                  <a:srgbClr val="000000"/>
                </a:solidFill>
                <a:latin typeface="Arial Narrow" pitchFamily="34" charset="0"/>
                <a:cs typeface="Times New Roman" pitchFamily="18" charset="0"/>
              </a:rPr>
              <a:t>Mở rộng sự tham gia của người dân</a:t>
            </a:r>
          </a:p>
          <a:p>
            <a:pPr defTabSz="482600">
              <a:buClr>
                <a:srgbClr val="000000"/>
              </a:buClr>
              <a:buSzPct val="46000"/>
              <a:buFont typeface="Monotype Sorts" pitchFamily="2" charset="2"/>
              <a:buChar char="l"/>
            </a:pPr>
            <a:r>
              <a:rPr lang="en-US" sz="1400">
                <a:solidFill>
                  <a:srgbClr val="000000"/>
                </a:solidFill>
                <a:latin typeface="Arial Narrow" pitchFamily="34" charset="0"/>
                <a:cs typeface="Times New Roman" pitchFamily="18" charset="0"/>
              </a:rPr>
              <a:t> Góp ý, phản hồi từ dân</a:t>
            </a:r>
          </a:p>
          <a:p>
            <a:pPr defTabSz="482600">
              <a:buClr>
                <a:srgbClr val="000000"/>
              </a:buClr>
              <a:buSzPct val="46000"/>
              <a:buFont typeface="Monotype Sorts" pitchFamily="2" charset="2"/>
              <a:buChar char="l"/>
            </a:pPr>
            <a:r>
              <a:rPr lang="en-US" sz="1400">
                <a:solidFill>
                  <a:srgbClr val="000000"/>
                </a:solidFill>
                <a:latin typeface="Arial Narrow" pitchFamily="34" charset="0"/>
                <a:cs typeface="Times New Roman" pitchFamily="18" charset="0"/>
              </a:rPr>
              <a:t> Thông tin đầy đủ</a:t>
            </a:r>
          </a:p>
          <a:p>
            <a:pPr defTabSz="482600">
              <a:buClr>
                <a:srgbClr val="000000"/>
              </a:buClr>
              <a:buSzPct val="46000"/>
              <a:buFont typeface="Monotype Sorts" pitchFamily="2" charset="2"/>
              <a:buChar char="l"/>
            </a:pPr>
            <a:r>
              <a:rPr lang="en-US" sz="1400">
                <a:solidFill>
                  <a:srgbClr val="000000"/>
                </a:solidFill>
                <a:latin typeface="Arial Narrow" pitchFamily="34" charset="0"/>
                <a:cs typeface="Times New Roman" pitchFamily="18" charset="0"/>
              </a:rPr>
              <a:t> Chiến dịch vận động</a:t>
            </a:r>
            <a:endParaRPr lang="en-US" sz="1400">
              <a:latin typeface="Arial Narrow" pitchFamily="34" charset="0"/>
              <a:cs typeface="Times New Roman" pitchFamily="18" charset="0"/>
            </a:endParaRPr>
          </a:p>
        </p:txBody>
      </p:sp>
      <p:sp>
        <p:nvSpPr>
          <p:cNvPr id="143389" name="AutoShape 29"/>
          <p:cNvSpPr>
            <a:spLocks noChangeArrowheads="1"/>
          </p:cNvSpPr>
          <p:nvPr/>
        </p:nvSpPr>
        <p:spPr bwMode="auto">
          <a:xfrm flipV="1">
            <a:off x="3225800" y="5165725"/>
            <a:ext cx="2371725" cy="1374775"/>
          </a:xfrm>
          <a:prstGeom prst="roundRect">
            <a:avLst>
              <a:gd name="adj" fmla="val 0"/>
            </a:avLst>
          </a:prstGeom>
          <a:solidFill>
            <a:srgbClr val="FFFFFF"/>
          </a:solidFill>
          <a:ln w="18743">
            <a:solidFill>
              <a:srgbClr val="000000"/>
            </a:solidFill>
            <a:round/>
            <a:headEnd/>
            <a:tailEnd/>
          </a:ln>
          <a:effectLst/>
        </p:spPr>
        <p:txBody>
          <a:bodyPr wrap="none" anchor="ctr"/>
          <a:lstStyle/>
          <a:p>
            <a:endParaRPr lang="en-US"/>
          </a:p>
        </p:txBody>
      </p:sp>
      <p:sp>
        <p:nvSpPr>
          <p:cNvPr id="143390" name="AutoShape 30"/>
          <p:cNvSpPr>
            <a:spLocks noChangeArrowheads="1"/>
          </p:cNvSpPr>
          <p:nvPr/>
        </p:nvSpPr>
        <p:spPr bwMode="auto">
          <a:xfrm flipV="1">
            <a:off x="3262313" y="5200650"/>
            <a:ext cx="2268537" cy="1296988"/>
          </a:xfrm>
          <a:prstGeom prst="roundRect">
            <a:avLst>
              <a:gd name="adj" fmla="val 0"/>
            </a:avLst>
          </a:prstGeom>
          <a:solidFill>
            <a:srgbClr val="FFEFCE"/>
          </a:solidFill>
          <a:ln w="9525">
            <a:noFill/>
            <a:round/>
            <a:headEnd/>
            <a:tailEnd/>
          </a:ln>
          <a:effectLst/>
        </p:spPr>
        <p:txBody>
          <a:bodyPr wrap="none" anchor="ctr"/>
          <a:lstStyle/>
          <a:p>
            <a:endParaRPr lang="en-US"/>
          </a:p>
        </p:txBody>
      </p:sp>
      <p:sp>
        <p:nvSpPr>
          <p:cNvPr id="143391" name="Text Box 31"/>
          <p:cNvSpPr txBox="1">
            <a:spLocks noChangeArrowheads="1"/>
          </p:cNvSpPr>
          <p:nvPr/>
        </p:nvSpPr>
        <p:spPr bwMode="auto">
          <a:xfrm>
            <a:off x="3371850" y="5257800"/>
            <a:ext cx="2246313" cy="1223963"/>
          </a:xfrm>
          <a:prstGeom prst="rect">
            <a:avLst/>
          </a:prstGeom>
          <a:noFill/>
          <a:ln w="9525">
            <a:noFill/>
            <a:miter lim="800000"/>
            <a:headEnd/>
            <a:tailEnd/>
          </a:ln>
          <a:effectLst/>
        </p:spPr>
        <p:txBody>
          <a:bodyPr lIns="0" tIns="0" rIns="0" bIns="0"/>
          <a:lstStyle/>
          <a:p>
            <a:pPr defTabSz="482600">
              <a:buClr>
                <a:srgbClr val="808080"/>
              </a:buClr>
              <a:buSzPct val="90000"/>
              <a:buFont typeface="Monotype Sorts" pitchFamily="2" charset="2"/>
              <a:buNone/>
            </a:pPr>
            <a:r>
              <a:rPr lang="en-US" sz="1600" b="1">
                <a:solidFill>
                  <a:srgbClr val="000000"/>
                </a:solidFill>
                <a:latin typeface="Arial Narrow" pitchFamily="34" charset="0"/>
                <a:cs typeface="Times New Roman" pitchFamily="18" charset="0"/>
              </a:rPr>
              <a:t>An ninh xã hội</a:t>
            </a:r>
          </a:p>
          <a:p>
            <a:pPr defTabSz="482600">
              <a:buClr>
                <a:srgbClr val="000000"/>
              </a:buClr>
              <a:buSzPct val="46000"/>
              <a:buFont typeface="Monotype Sorts" pitchFamily="2" charset="2"/>
              <a:buChar char="l"/>
            </a:pPr>
            <a:r>
              <a:rPr lang="en-US" sz="1400">
                <a:solidFill>
                  <a:srgbClr val="000000"/>
                </a:solidFill>
                <a:latin typeface="Arial Narrow" pitchFamily="34" charset="0"/>
                <a:cs typeface="Times New Roman" pitchFamily="18" charset="0"/>
              </a:rPr>
              <a:t> Thông tin kịp thời</a:t>
            </a:r>
          </a:p>
          <a:p>
            <a:pPr defTabSz="482600">
              <a:buClr>
                <a:srgbClr val="000000"/>
              </a:buClr>
              <a:buSzPct val="46000"/>
              <a:buFont typeface="Monotype Sorts" pitchFamily="2" charset="2"/>
              <a:buChar char="l"/>
            </a:pPr>
            <a:r>
              <a:rPr lang="en-US" sz="1400">
                <a:solidFill>
                  <a:srgbClr val="000000"/>
                </a:solidFill>
                <a:latin typeface="Arial Narrow" pitchFamily="34" charset="0"/>
                <a:cs typeface="Times New Roman" pitchFamily="18" charset="0"/>
              </a:rPr>
              <a:t> Cộng tác và phối hợp</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Các tiêu chí</a:t>
            </a:r>
            <a:endParaRPr lang="en-US"/>
          </a:p>
        </p:txBody>
      </p:sp>
      <p:sp>
        <p:nvSpPr>
          <p:cNvPr id="3" name="Content Placeholder 2"/>
          <p:cNvSpPr>
            <a:spLocks noGrp="1"/>
          </p:cNvSpPr>
          <p:nvPr>
            <p:ph idx="1"/>
          </p:nvPr>
        </p:nvSpPr>
        <p:spPr/>
        <p:txBody>
          <a:bodyPr/>
          <a:lstStyle/>
          <a:p>
            <a:r>
              <a:rPr lang="vi-VN" b="1" smtClean="0"/>
              <a:t>Định hướng công dân </a:t>
            </a:r>
            <a:r>
              <a:rPr lang="vi-VN" smtClean="0"/>
              <a:t>và dễ dùng : Các dịch vụ trực tuyến 24 giờ</a:t>
            </a:r>
            <a:r>
              <a:rPr lang="en-US" smtClean="0"/>
              <a:t> </a:t>
            </a:r>
            <a:r>
              <a:rPr lang="vi-VN" smtClean="0"/>
              <a:t>trong ngày, 7 ngày trong tuần, dễ hiểu, dễ dùng, truy cập thông</a:t>
            </a:r>
            <a:r>
              <a:rPr lang="en-US" smtClean="0"/>
              <a:t> </a:t>
            </a:r>
            <a:r>
              <a:rPr lang="vi-VN" smtClean="0"/>
              <a:t>tin nhanh, v.v...</a:t>
            </a:r>
          </a:p>
          <a:p>
            <a:r>
              <a:rPr lang="vi-VN" b="1" smtClean="0"/>
              <a:t>Định hướng kết quả </a:t>
            </a:r>
            <a:r>
              <a:rPr lang="vi-VN" smtClean="0"/>
              <a:t>: Người dân</a:t>
            </a:r>
            <a:r>
              <a:rPr lang="en-US" smtClean="0"/>
              <a:t> </a:t>
            </a:r>
            <a:r>
              <a:rPr lang="vi-VN" smtClean="0"/>
              <a:t>không chỉ muốn dễ dùng, vào mạng nhanh mà họ muốn có kết</a:t>
            </a:r>
            <a:r>
              <a:rPr lang="en-US" smtClean="0"/>
              <a:t> </a:t>
            </a:r>
            <a:r>
              <a:rPr lang="vi-VN" smtClean="0"/>
              <a:t>quả nhanh, trọn vẹn, chính xác , một cửa.</a:t>
            </a:r>
          </a:p>
          <a:p>
            <a:r>
              <a:rPr lang="vi-VN" b="1" smtClean="0"/>
              <a:t>Đ</a:t>
            </a:r>
            <a:r>
              <a:rPr lang="en-US" b="1" smtClean="0"/>
              <a:t>a dạng </a:t>
            </a:r>
            <a:r>
              <a:rPr lang="vi-VN" b="1" smtClean="0"/>
              <a:t>truy nhập </a:t>
            </a:r>
            <a:r>
              <a:rPr lang="vi-VN" smtClean="0"/>
              <a:t>: Có thể truy nhập vào các mạng dịch</a:t>
            </a:r>
            <a:r>
              <a:rPr lang="en-US" smtClean="0"/>
              <a:t> </a:t>
            </a:r>
            <a:r>
              <a:rPr lang="vi-VN" smtClean="0"/>
              <a:t>vụ chính phủ bằng nhiều cách, ở nhà, ở công sở, ở trường học, ở</a:t>
            </a:r>
            <a:r>
              <a:rPr lang="en-US" smtClean="0"/>
              <a:t> </a:t>
            </a:r>
            <a:r>
              <a:rPr lang="vi-VN" smtClean="0"/>
              <a:t>nơi công cộng v.v...</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vi-VN" b="1" smtClean="0"/>
              <a:t>Tính cộng tác </a:t>
            </a:r>
            <a:r>
              <a:rPr lang="vi-VN" smtClean="0"/>
              <a:t>: Chính phủ điện tử phải được thiết kế,</a:t>
            </a:r>
            <a:r>
              <a:rPr lang="en-US" smtClean="0"/>
              <a:t> </a:t>
            </a:r>
            <a:r>
              <a:rPr lang="vi-VN" smtClean="0"/>
              <a:t>xây dựng và triển khai trên cơ sở hợp tác phối hợp giữa</a:t>
            </a:r>
            <a:r>
              <a:rPr lang="en-US" smtClean="0"/>
              <a:t> </a:t>
            </a:r>
            <a:r>
              <a:rPr lang="vi-VN" smtClean="0"/>
              <a:t>chính phủ và cá nhân công dân.</a:t>
            </a:r>
          </a:p>
          <a:p>
            <a:r>
              <a:rPr lang="vi-VN" b="1" smtClean="0"/>
              <a:t>Tính đổi mới </a:t>
            </a:r>
            <a:r>
              <a:rPr lang="vi-VN" smtClean="0"/>
              <a:t>: Chính phủ điện tử không chỉ thuần tuý là</a:t>
            </a:r>
            <a:r>
              <a:rPr lang="en-US" smtClean="0"/>
              <a:t> </a:t>
            </a:r>
            <a:r>
              <a:rPr lang="vi-VN" smtClean="0"/>
              <a:t>ứng dụng công nghệ mới, là Web site và việc chuyển</a:t>
            </a:r>
            <a:r>
              <a:rPr lang="en-US" smtClean="0"/>
              <a:t> </a:t>
            </a:r>
            <a:r>
              <a:rPr lang="vi-VN" smtClean="0"/>
              <a:t>giao các dịch vụ trên đó mà còn phải tínhđến việc cải</a:t>
            </a:r>
            <a:r>
              <a:rPr lang="en-US" smtClean="0"/>
              <a:t> </a:t>
            </a:r>
            <a:r>
              <a:rPr lang="vi-VN" smtClean="0"/>
              <a:t>tiến quy trình công tác và tổ chức bộ máy.</a:t>
            </a:r>
          </a:p>
          <a:p>
            <a:r>
              <a:rPr lang="vi-VN" b="1" smtClean="0"/>
              <a:t>Chi phí hợp lý </a:t>
            </a:r>
            <a:r>
              <a:rPr lang="vi-VN" smtClean="0"/>
              <a:t>: Giảm được chi phí cho bộ máy chính</a:t>
            </a:r>
            <a:r>
              <a:rPr lang="en-US" smtClean="0"/>
              <a:t> </a:t>
            </a:r>
            <a:r>
              <a:rPr lang="vi-VN" smtClean="0"/>
              <a:t>phủ</a:t>
            </a:r>
          </a:p>
          <a:p>
            <a:r>
              <a:rPr lang="vi-VN" b="1" smtClean="0"/>
              <a:t>An toàn và tôn trọng riêng tư</a:t>
            </a:r>
            <a:endParaRPr lang="en-US" b="1"/>
          </a:p>
        </p:txBody>
      </p:sp>
      <p:sp>
        <p:nvSpPr>
          <p:cNvPr id="3" name="Title 2"/>
          <p:cNvSpPr>
            <a:spLocks noGrp="1"/>
          </p:cNvSpPr>
          <p:nvPr>
            <p:ph type="title"/>
          </p:nvPr>
        </p:nvSpPr>
        <p:spPr/>
        <p:txBody>
          <a:bodyPr/>
          <a:lstStyle/>
          <a:p>
            <a:r>
              <a:rPr lang="en-US" smtClean="0"/>
              <a:t>Các tiêu chí</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endParaRPr lang="en-US" smtClean="0"/>
          </a:p>
          <a:p>
            <a:pPr>
              <a:buNone/>
            </a:pPr>
            <a:r>
              <a:rPr lang="vi-VN" smtClean="0"/>
              <a:t>Khái niệm về : </a:t>
            </a:r>
            <a:r>
              <a:rPr lang="vi-VN" b="1" smtClean="0"/>
              <a:t>E- Governance</a:t>
            </a:r>
            <a:endParaRPr lang="en-US" b="1" smtClean="0"/>
          </a:p>
          <a:p>
            <a:pPr>
              <a:buNone/>
            </a:pPr>
            <a:endParaRPr lang="vi-VN" b="1" smtClean="0"/>
          </a:p>
          <a:p>
            <a:r>
              <a:rPr lang="en-US" smtClean="0"/>
              <a:t> “</a:t>
            </a:r>
            <a:r>
              <a:rPr lang="en-US" b="1" smtClean="0"/>
              <a:t>Chính quyền </a:t>
            </a:r>
            <a:r>
              <a:rPr lang="vi-VN" b="1" smtClean="0"/>
              <a:t>đ</a:t>
            </a:r>
            <a:r>
              <a:rPr lang="en-US" b="1" smtClean="0"/>
              <a:t>iện tử</a:t>
            </a:r>
            <a:r>
              <a:rPr lang="en-US" smtClean="0"/>
              <a:t>” </a:t>
            </a:r>
          </a:p>
          <a:p>
            <a:endParaRPr lang="en-US" smtClean="0"/>
          </a:p>
          <a:p>
            <a:r>
              <a:rPr lang="vi-VN" smtClean="0"/>
              <a:t>“ </a:t>
            </a:r>
            <a:r>
              <a:rPr lang="vi-VN" b="1" smtClean="0"/>
              <a:t>Cầm quyền điện tử</a:t>
            </a:r>
            <a:r>
              <a:rPr lang="vi-VN" smtClean="0"/>
              <a:t> “</a:t>
            </a:r>
            <a:endParaRPr lang="en-US" smtClean="0"/>
          </a:p>
          <a:p>
            <a:endParaRPr lang="vi-VN" smtClean="0"/>
          </a:p>
          <a:p>
            <a:r>
              <a:rPr lang="vi-VN" smtClean="0"/>
              <a:t>“ </a:t>
            </a:r>
            <a:r>
              <a:rPr lang="vi-VN" b="1" smtClean="0"/>
              <a:t>Điều hành nhà nước điện tử</a:t>
            </a:r>
            <a:r>
              <a:rPr lang="vi-VN" smtClean="0"/>
              <a:t> “</a:t>
            </a:r>
            <a:r>
              <a:rPr lang="en-US" smtClean="0"/>
              <a:t> </a:t>
            </a:r>
          </a:p>
          <a:p>
            <a:endParaRPr lang="vi-VN" smtClean="0"/>
          </a:p>
          <a:p>
            <a:r>
              <a:rPr lang="vi-VN" smtClean="0"/>
              <a:t> " </a:t>
            </a:r>
            <a:r>
              <a:rPr lang="vi-VN" b="1" smtClean="0"/>
              <a:t>Quản lý nhà nước điện tử </a:t>
            </a:r>
            <a:r>
              <a:rPr lang="vi-VN" smtClean="0"/>
              <a:t>"</a:t>
            </a:r>
            <a:endParaRPr lang="en-US"/>
          </a:p>
        </p:txBody>
      </p:sp>
      <p:sp>
        <p:nvSpPr>
          <p:cNvPr id="3" name="Title 2"/>
          <p:cNvSpPr>
            <a:spLocks noGrp="1"/>
          </p:cNvSpPr>
          <p:nvPr>
            <p:ph type="title"/>
          </p:nvPr>
        </p:nvSpPr>
        <p:spPr/>
        <p:txBody>
          <a:bodyPr/>
          <a:lstStyle/>
          <a:p>
            <a:r>
              <a:rPr lang="en-US" smtClean="0"/>
              <a:t>E- Governance</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vi-VN" smtClean="0"/>
              <a:t>Một phong cách lãnh đạo mới,</a:t>
            </a:r>
          </a:p>
          <a:p>
            <a:r>
              <a:rPr lang="vi-VN" smtClean="0"/>
              <a:t>Cách bàn luận và quyết định chiến lược mới,</a:t>
            </a:r>
          </a:p>
          <a:p>
            <a:r>
              <a:rPr lang="vi-VN" smtClean="0"/>
              <a:t>Một phương thức mới :</a:t>
            </a:r>
          </a:p>
          <a:p>
            <a:pPr lvl="1"/>
            <a:r>
              <a:rPr lang="en-US" smtClean="0"/>
              <a:t> </a:t>
            </a:r>
            <a:r>
              <a:rPr lang="vi-VN" smtClean="0"/>
              <a:t>Trong giao dịch,</a:t>
            </a:r>
          </a:p>
          <a:p>
            <a:pPr lvl="1"/>
            <a:r>
              <a:rPr lang="en-US" smtClean="0"/>
              <a:t> </a:t>
            </a:r>
            <a:r>
              <a:rPr lang="vi-VN" smtClean="0"/>
              <a:t>Trong cung cấp dịch vụ cho công dân,</a:t>
            </a:r>
          </a:p>
          <a:p>
            <a:pPr lvl="1"/>
            <a:r>
              <a:rPr lang="en-US" smtClean="0"/>
              <a:t> </a:t>
            </a:r>
            <a:r>
              <a:rPr lang="vi-VN" smtClean="0"/>
              <a:t>Trong đào tạo nguồn lực,</a:t>
            </a:r>
          </a:p>
          <a:p>
            <a:pPr lvl="1"/>
            <a:r>
              <a:rPr lang="en-US" smtClean="0"/>
              <a:t> </a:t>
            </a:r>
            <a:r>
              <a:rPr lang="vi-VN" smtClean="0"/>
              <a:t>Trong việc lắng nghe nhân dân và</a:t>
            </a:r>
          </a:p>
          <a:p>
            <a:pPr lvl="1"/>
            <a:r>
              <a:rPr lang="en-US" smtClean="0"/>
              <a:t> </a:t>
            </a:r>
            <a:r>
              <a:rPr lang="vi-VN" smtClean="0"/>
              <a:t>Trong việc tổ chức , cung cấp thông tin.</a:t>
            </a:r>
            <a:endParaRPr lang="en-US"/>
          </a:p>
        </p:txBody>
      </p:sp>
      <p:sp>
        <p:nvSpPr>
          <p:cNvPr id="3" name="Title 2"/>
          <p:cNvSpPr>
            <a:spLocks noGrp="1"/>
          </p:cNvSpPr>
          <p:nvPr>
            <p:ph type="title"/>
          </p:nvPr>
        </p:nvSpPr>
        <p:spPr/>
        <p:txBody>
          <a:bodyPr/>
          <a:lstStyle/>
          <a:p>
            <a:r>
              <a:rPr lang="vi-VN" smtClean="0"/>
              <a:t>Lợi ích</a:t>
            </a:r>
            <a:r>
              <a:rPr lang="en-US" smtClean="0"/>
              <a:t> của</a:t>
            </a:r>
            <a:r>
              <a:rPr lang="vi-VN" smtClean="0"/>
              <a:t/>
            </a:r>
            <a:br>
              <a:rPr lang="vi-VN" smtClean="0"/>
            </a:br>
            <a:r>
              <a:rPr lang="vi-VN" smtClean="0"/>
              <a:t>Điều hành nhà nước điện tử</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143000"/>
            <a:ext cx="8839200" cy="2971800"/>
          </a:xfrm>
        </p:spPr>
        <p:txBody>
          <a:bodyPr/>
          <a:lstStyle/>
          <a:p>
            <a:pPr>
              <a:buNone/>
            </a:pPr>
            <a:r>
              <a:rPr lang="vi-VN" smtClean="0"/>
              <a:t>Theo các nhà nghiên cứu, Điều hành nhà nước điện tử bao gồm</a:t>
            </a:r>
            <a:r>
              <a:rPr lang="en-US" smtClean="0"/>
              <a:t> </a:t>
            </a:r>
            <a:r>
              <a:rPr lang="vi-VN" smtClean="0"/>
              <a:t>các phạm trù :</a:t>
            </a:r>
          </a:p>
          <a:p>
            <a:r>
              <a:rPr lang="en-US" smtClean="0"/>
              <a:t> </a:t>
            </a:r>
            <a:r>
              <a:rPr lang="vi-VN" smtClean="0"/>
              <a:t>Nền dân chủ điện tử (E-Democracy),</a:t>
            </a:r>
          </a:p>
          <a:p>
            <a:r>
              <a:rPr lang="en-US" smtClean="0"/>
              <a:t> </a:t>
            </a:r>
            <a:r>
              <a:rPr lang="vi-VN" smtClean="0"/>
              <a:t>Chính phủ điện tử (E-Government) và</a:t>
            </a:r>
          </a:p>
          <a:p>
            <a:r>
              <a:rPr lang="en-US" smtClean="0"/>
              <a:t> </a:t>
            </a:r>
            <a:r>
              <a:rPr lang="vi-VN" smtClean="0"/>
              <a:t>Giao dịch điện tử , gồm cả vấn đề Thương mại điện tử ( EBusiness).</a:t>
            </a:r>
          </a:p>
        </p:txBody>
      </p:sp>
      <p:sp>
        <p:nvSpPr>
          <p:cNvPr id="3" name="Title 2"/>
          <p:cNvSpPr>
            <a:spLocks noGrp="1"/>
          </p:cNvSpPr>
          <p:nvPr>
            <p:ph type="title"/>
          </p:nvPr>
        </p:nvSpPr>
        <p:spPr/>
        <p:txBody>
          <a:bodyPr/>
          <a:lstStyle/>
          <a:p>
            <a:r>
              <a:rPr lang="vi-VN" smtClean="0"/>
              <a:t>Điều hành nhà nước điện tử</a:t>
            </a:r>
            <a:endParaRPr lang="en-US"/>
          </a:p>
        </p:txBody>
      </p:sp>
      <p:sp>
        <p:nvSpPr>
          <p:cNvPr id="4" name="TextBox 3"/>
          <p:cNvSpPr txBox="1"/>
          <p:nvPr/>
        </p:nvSpPr>
        <p:spPr>
          <a:xfrm>
            <a:off x="381000" y="4267200"/>
            <a:ext cx="8534400" cy="224676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vi-VN" sz="2800" b="1" smtClean="0">
                <a:effectLst>
                  <a:outerShdw blurRad="38100" dist="38100" dir="2700000" algn="tl">
                    <a:srgbClr val="000000">
                      <a:alpha val="43137"/>
                    </a:srgbClr>
                  </a:outerShdw>
                </a:effectLst>
                <a:latin typeface="Verdana" pitchFamily="34" charset="0"/>
                <a:ea typeface="Verdana" pitchFamily="34" charset="0"/>
                <a:cs typeface="Verdana" pitchFamily="34" charset="0"/>
              </a:rPr>
              <a:t>Nền dân chủ điện tử được hiểu là </a:t>
            </a:r>
            <a:r>
              <a:rPr lang="vi-VN" sz="2800" smtClean="0">
                <a:effectLst>
                  <a:outerShdw blurRad="38100" dist="38100" dir="2700000" algn="tl">
                    <a:srgbClr val="000000">
                      <a:alpha val="43137"/>
                    </a:srgbClr>
                  </a:outerShdw>
                </a:effectLst>
                <a:latin typeface="Verdana" pitchFamily="34" charset="0"/>
                <a:ea typeface="Verdana" pitchFamily="34" charset="0"/>
                <a:cs typeface="Verdana" pitchFamily="34" charset="0"/>
              </a:rPr>
              <a:t>: Một cơ cấu tổ chức, quy trình</a:t>
            </a:r>
            <a:r>
              <a:rPr lang="en-US" sz="2800" smtClean="0">
                <a:effectLst>
                  <a:outerShdw blurRad="38100" dist="38100" dir="2700000" algn="tl">
                    <a:srgbClr val="000000">
                      <a:alpha val="43137"/>
                    </a:srgbClr>
                  </a:outerShdw>
                </a:effectLst>
                <a:latin typeface="Verdana" pitchFamily="34" charset="0"/>
                <a:ea typeface="Verdana" pitchFamily="34" charset="0"/>
                <a:cs typeface="Verdana" pitchFamily="34" charset="0"/>
              </a:rPr>
              <a:t> </a:t>
            </a:r>
            <a:r>
              <a:rPr lang="vi-VN" sz="2800" smtClean="0">
                <a:effectLst>
                  <a:outerShdw blurRad="38100" dist="38100" dir="2700000" algn="tl">
                    <a:srgbClr val="000000">
                      <a:alpha val="43137"/>
                    </a:srgbClr>
                  </a:outerShdw>
                </a:effectLst>
                <a:latin typeface="Verdana" pitchFamily="34" charset="0"/>
                <a:ea typeface="Verdana" pitchFamily="34" charset="0"/>
                <a:cs typeface="Verdana" pitchFamily="34" charset="0"/>
              </a:rPr>
              <a:t>điều hành Nhà nước nhằm hoàn thiện và thắt chặt mối quan hệ</a:t>
            </a:r>
            <a:r>
              <a:rPr lang="en-US" sz="2800" smtClean="0">
                <a:effectLst>
                  <a:outerShdw blurRad="38100" dist="38100" dir="2700000" algn="tl">
                    <a:srgbClr val="000000">
                      <a:alpha val="43137"/>
                    </a:srgbClr>
                  </a:outerShdw>
                </a:effectLst>
                <a:latin typeface="Verdana" pitchFamily="34" charset="0"/>
                <a:ea typeface="Verdana" pitchFamily="34" charset="0"/>
                <a:cs typeface="Verdana" pitchFamily="34" charset="0"/>
              </a:rPr>
              <a:t> </a:t>
            </a:r>
            <a:r>
              <a:rPr lang="vi-VN" sz="2800" smtClean="0">
                <a:effectLst>
                  <a:outerShdw blurRad="38100" dist="38100" dir="2700000" algn="tl">
                    <a:srgbClr val="000000">
                      <a:alpha val="43137"/>
                    </a:srgbClr>
                  </a:outerShdw>
                </a:effectLst>
                <a:latin typeface="Verdana" pitchFamily="34" charset="0"/>
                <a:ea typeface="Verdana" pitchFamily="34" charset="0"/>
                <a:cs typeface="Verdana" pitchFamily="34" charset="0"/>
              </a:rPr>
              <a:t>giữa chính phủ và công dân thông qua phương tiện điện tử .</a:t>
            </a:r>
            <a:endParaRPr lang="en-US" sz="2800">
              <a:effectLst>
                <a:outerShdw blurRad="38100" dist="38100" dir="2700000" algn="tl">
                  <a:srgbClr val="000000">
                    <a:alpha val="43137"/>
                  </a:srgbClr>
                </a:outerShdw>
              </a:effectLst>
              <a:latin typeface="Verdana" pitchFamily="34" charset="0"/>
              <a:ea typeface="Verdana" pitchFamily="34" charset="0"/>
              <a:cs typeface="Verdana"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vi-VN" smtClean="0"/>
              <a:t>Chính phủ điện tử là Chính phủ sử dụng công nghệ thông tin và</a:t>
            </a:r>
            <a:r>
              <a:rPr lang="en-US" smtClean="0"/>
              <a:t> </a:t>
            </a:r>
            <a:r>
              <a:rPr lang="vi-VN" smtClean="0"/>
              <a:t>viễn thông để tự động hoá và triển khai các thủ tục hành chính</a:t>
            </a:r>
            <a:endParaRPr lang="en-US" smtClean="0"/>
          </a:p>
          <a:p>
            <a:r>
              <a:rPr lang="vi-VN" smtClean="0"/>
              <a:t>Chính phủ điện tử cho phép các công dân có thể truy cập các thủ</a:t>
            </a:r>
            <a:r>
              <a:rPr lang="en-US" smtClean="0"/>
              <a:t> </a:t>
            </a:r>
            <a:r>
              <a:rPr lang="vi-VN" smtClean="0"/>
              <a:t>tục hành chính thông qua các phương tiện điện tử như Internet,</a:t>
            </a:r>
            <a:r>
              <a:rPr lang="en-US" smtClean="0"/>
              <a:t> </a:t>
            </a:r>
            <a:r>
              <a:rPr lang="vi-VN" smtClean="0"/>
              <a:t>điện thoại di động, truyền hình tương tác.</a:t>
            </a:r>
          </a:p>
          <a:p>
            <a:r>
              <a:rPr lang="vi-VN" smtClean="0"/>
              <a:t> Chính phủ điện tử là Chính phủ làm việc với người dân 24/24</a:t>
            </a:r>
            <a:r>
              <a:rPr lang="en-US" smtClean="0"/>
              <a:t> </a:t>
            </a:r>
            <a:r>
              <a:rPr lang="vi-VN" smtClean="0"/>
              <a:t>giờ, 7 ngày mỗi tuần và 365 ngày mỗi năm, người dân có thể thụ</a:t>
            </a:r>
            <a:r>
              <a:rPr lang="en-US" smtClean="0"/>
              <a:t> </a:t>
            </a:r>
            <a:r>
              <a:rPr lang="vi-VN" smtClean="0"/>
              <a:t>hưởng các dịch vụ công dù họ ở bất cứ đâu</a:t>
            </a:r>
            <a:endParaRPr lang="en-US"/>
          </a:p>
        </p:txBody>
      </p:sp>
      <p:sp>
        <p:nvSpPr>
          <p:cNvPr id="3" name="Title 2"/>
          <p:cNvSpPr>
            <a:spLocks noGrp="1"/>
          </p:cNvSpPr>
          <p:nvPr>
            <p:ph type="title"/>
          </p:nvPr>
        </p:nvSpPr>
        <p:spPr/>
        <p:txBody>
          <a:bodyPr/>
          <a:lstStyle/>
          <a:p>
            <a:r>
              <a:rPr lang="vi-VN" smtClean="0"/>
              <a:t>Sự khác nhau giữa </a:t>
            </a:r>
            <a:r>
              <a:rPr lang="en-US" smtClean="0"/>
              <a:t>CPĐT</a:t>
            </a:r>
            <a:r>
              <a:rPr lang="vi-VN" smtClean="0"/>
              <a:t> và Chính phủ truyền thống</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smtClean="0"/>
              <a:t>Các cấp độ trong CQĐT</a:t>
            </a:r>
            <a:endParaRPr lang="en-US"/>
          </a:p>
        </p:txBody>
      </p:sp>
      <p:pic>
        <p:nvPicPr>
          <p:cNvPr id="2051" name="Picture 3"/>
          <p:cNvPicPr>
            <a:picLocks noChangeAspect="1" noChangeArrowheads="1"/>
          </p:cNvPicPr>
          <p:nvPr/>
        </p:nvPicPr>
        <p:blipFill>
          <a:blip r:embed="rId2" cstate="print"/>
          <a:srcRect/>
          <a:stretch>
            <a:fillRect/>
          </a:stretch>
        </p:blipFill>
        <p:spPr bwMode="auto">
          <a:xfrm>
            <a:off x="-1" y="1219200"/>
            <a:ext cx="9079061" cy="510540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000" b="1" smtClean="0">
                <a:solidFill>
                  <a:srgbClr val="002060"/>
                </a:solidFill>
                <a:latin typeface="Verdana" pitchFamily="34" charset="0"/>
                <a:ea typeface="Verdana" pitchFamily="34" charset="0"/>
                <a:cs typeface="Verdana" pitchFamily="34" charset="0"/>
              </a:rPr>
              <a:t>Chính phủ điện tử</a:t>
            </a:r>
            <a:r>
              <a:rPr lang="en-US" sz="4000" b="1" smtClean="0">
                <a:latin typeface="Courier New" pitchFamily="49" charset="0"/>
              </a:rPr>
              <a:t/>
            </a:r>
            <a:br>
              <a:rPr lang="en-US" sz="4000" b="1" smtClean="0">
                <a:latin typeface="Courier New" pitchFamily="49" charset="0"/>
              </a:rPr>
            </a:br>
            <a:endParaRPr lang="en-US" sz="4000"/>
          </a:p>
        </p:txBody>
      </p:sp>
      <p:sp>
        <p:nvSpPr>
          <p:cNvPr id="5" name="Subtitle 4"/>
          <p:cNvSpPr>
            <a:spLocks noGrp="1"/>
          </p:cNvSpPr>
          <p:nvPr>
            <p:ph type="subTitle" idx="1"/>
          </p:nvPr>
        </p:nvSpPr>
        <p:spPr/>
        <p:txBody>
          <a:bodyPr/>
          <a:lstStyle/>
          <a:p>
            <a:r>
              <a:rPr lang="en-US" sz="3200" b="1" smtClean="0">
                <a:effectLst>
                  <a:outerShdw blurRad="38100" dist="38100" dir="2700000" algn="tl">
                    <a:srgbClr val="000000">
                      <a:alpha val="43137"/>
                    </a:srgbClr>
                  </a:outerShdw>
                </a:effectLst>
              </a:rPr>
              <a:t>Phần 1 - Tổng quan</a:t>
            </a:r>
            <a:endParaRPr lang="en-US" sz="3200" b="1">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vi-VN" smtClean="0"/>
              <a:t>Sử dụng CNTT&amp;TT để mở rộng truy nhập tới thông tin chính phủ</a:t>
            </a:r>
          </a:p>
          <a:p>
            <a:r>
              <a:rPr lang="vi-VN" smtClean="0"/>
              <a:t>Chính phủ sử dụng các phương tiện truyền thông thích hợp và nhất là</a:t>
            </a:r>
            <a:r>
              <a:rPr lang="en-US" smtClean="0"/>
              <a:t> </a:t>
            </a:r>
            <a:r>
              <a:rPr lang="vi-VN" smtClean="0"/>
              <a:t>Internet để cung cấp nhanh và trực tiếp thông tin tới công dân.</a:t>
            </a:r>
          </a:p>
          <a:p>
            <a:pPr lvl="1"/>
            <a:r>
              <a:rPr lang="en-US" smtClean="0"/>
              <a:t> </a:t>
            </a:r>
            <a:r>
              <a:rPr lang="vi-VN" smtClean="0"/>
              <a:t>Bắt đầu bằng các thông tin về : Pháp luật, quy định, các thông báo,</a:t>
            </a:r>
            <a:r>
              <a:rPr lang="en-US" smtClean="0"/>
              <a:t> </a:t>
            </a:r>
            <a:r>
              <a:rPr lang="vi-VN" smtClean="0"/>
              <a:t>các mẫu biểu. Tạo điều kiện để công dân, giới doanh nghiệp có thể truy</a:t>
            </a:r>
            <a:r>
              <a:rPr lang="en-US" smtClean="0"/>
              <a:t> </a:t>
            </a:r>
            <a:r>
              <a:rPr lang="vi-VN" smtClean="0"/>
              <a:t>nhập , tiếp cận mà không phải đi đến trụ sở CQ CP, không phải xếp hàng</a:t>
            </a:r>
            <a:r>
              <a:rPr lang="en-US" smtClean="0"/>
              <a:t> </a:t>
            </a:r>
            <a:r>
              <a:rPr lang="vi-VN" smtClean="0"/>
              <a:t>chờ đợi hay phải chi phụ phí</a:t>
            </a:r>
          </a:p>
          <a:p>
            <a:pPr lvl="1"/>
            <a:r>
              <a:rPr lang="en-US" smtClean="0"/>
              <a:t> </a:t>
            </a:r>
            <a:r>
              <a:rPr lang="vi-VN" smtClean="0"/>
              <a:t>Làm tốt mức này cũng đã là một cách mạng đánh động tới nạn quan</a:t>
            </a:r>
            <a:r>
              <a:rPr lang="en-US" smtClean="0"/>
              <a:t> </a:t>
            </a:r>
            <a:r>
              <a:rPr lang="vi-VN" smtClean="0"/>
              <a:t>liêu tham nhũng</a:t>
            </a:r>
            <a:endParaRPr lang="en-US"/>
          </a:p>
        </p:txBody>
      </p:sp>
      <p:sp>
        <p:nvSpPr>
          <p:cNvPr id="3" name="Title 2"/>
          <p:cNvSpPr>
            <a:spLocks noGrp="1"/>
          </p:cNvSpPr>
          <p:nvPr>
            <p:ph type="title"/>
          </p:nvPr>
        </p:nvSpPr>
        <p:spPr/>
        <p:txBody>
          <a:bodyPr/>
          <a:lstStyle/>
          <a:p>
            <a:r>
              <a:rPr lang="en-US" smtClean="0"/>
              <a:t>Cấp </a:t>
            </a:r>
            <a:r>
              <a:rPr lang="vi-VN" smtClean="0"/>
              <a:t>độ</a:t>
            </a:r>
            <a:r>
              <a:rPr lang="en-US" smtClean="0"/>
              <a:t> 1: Cung cấp thông tin (Publish)</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vi-VN" sz="2400" smtClean="0"/>
              <a:t>Chính phủ điện tử còn có khả năng huy động được công dân tham gia vào</a:t>
            </a:r>
            <a:r>
              <a:rPr lang="en-US" sz="2400" smtClean="0"/>
              <a:t> </a:t>
            </a:r>
            <a:r>
              <a:rPr lang="vi-VN" sz="2400" smtClean="0"/>
              <a:t>quá trình QLNN qua việc trao đổi, đối thoại với các nhà lập pháp ở mọi cấp</a:t>
            </a:r>
            <a:r>
              <a:rPr lang="en-US" sz="2400" smtClean="0"/>
              <a:t> </a:t>
            </a:r>
            <a:r>
              <a:rPr lang="vi-VN" sz="2400" smtClean="0"/>
              <a:t>chính quyền. Đẩy mạnh việc đối thoại giúp xây dựng lòng tin của cộng đồng vào</a:t>
            </a:r>
            <a:r>
              <a:rPr lang="en-US" sz="2400" smtClean="0"/>
              <a:t> </a:t>
            </a:r>
            <a:r>
              <a:rPr lang="vi-VN" sz="2400" smtClean="0"/>
              <a:t>chính phủ.</a:t>
            </a:r>
          </a:p>
          <a:p>
            <a:r>
              <a:rPr lang="vi-VN" sz="2400" smtClean="0"/>
              <a:t>Tương tác trong CPĐT có thể có 2 cách , bắt đầu bằng các chức năng</a:t>
            </a:r>
            <a:r>
              <a:rPr lang="en-US" sz="2400" smtClean="0"/>
              <a:t> </a:t>
            </a:r>
            <a:r>
              <a:rPr lang="vi-VN" sz="2400" smtClean="0"/>
              <a:t>cơ bản như :</a:t>
            </a:r>
          </a:p>
          <a:p>
            <a:pPr lvl="1"/>
            <a:r>
              <a:rPr lang="vi-VN" smtClean="0"/>
              <a:t>Thư điện tử qua lại với công chức để lấy thông tin,</a:t>
            </a:r>
          </a:p>
          <a:p>
            <a:pPr lvl="1"/>
            <a:r>
              <a:rPr lang="en-US" smtClean="0"/>
              <a:t> </a:t>
            </a:r>
            <a:r>
              <a:rPr lang="vi-VN" smtClean="0"/>
              <a:t>Hoặc thông qua các phiếu phản hồi để công dân gửi ý kiến đóng góp cho</a:t>
            </a:r>
            <a:r>
              <a:rPr lang="en-US" smtClean="0"/>
              <a:t> </a:t>
            </a:r>
            <a:r>
              <a:rPr lang="vi-VN" smtClean="0"/>
              <a:t>các dự án Luật hoặc dự án XD chính sách.</a:t>
            </a:r>
          </a:p>
          <a:p>
            <a:r>
              <a:rPr lang="en-US" sz="2400" smtClean="0"/>
              <a:t> </a:t>
            </a:r>
            <a:r>
              <a:rPr lang="vi-VN" sz="2400" smtClean="0"/>
              <a:t>Ở giai đoạn này cũng có thể tạo ra các diễn đàn trực tuyến Côngdân/Chính</a:t>
            </a:r>
            <a:r>
              <a:rPr lang="en-US" sz="2400" smtClean="0"/>
              <a:t> </a:t>
            </a:r>
            <a:r>
              <a:rPr lang="vi-VN" sz="2400" smtClean="0"/>
              <a:t>phủ để mọi người có thể trao đổi ý kiến, nâng cao nhận thức, tạo cơ hội tham</a:t>
            </a:r>
            <a:r>
              <a:rPr lang="en-US" sz="2400" smtClean="0"/>
              <a:t> </a:t>
            </a:r>
            <a:r>
              <a:rPr lang="vi-VN" sz="2400" smtClean="0"/>
              <a:t>gia cho nhiều người mà không lệ thuộc khoảng cách</a:t>
            </a:r>
            <a:endParaRPr lang="en-US" sz="2400"/>
          </a:p>
        </p:txBody>
      </p:sp>
      <p:sp>
        <p:nvSpPr>
          <p:cNvPr id="3" name="Title 2"/>
          <p:cNvSpPr>
            <a:spLocks noGrp="1"/>
          </p:cNvSpPr>
          <p:nvPr>
            <p:ph type="title"/>
          </p:nvPr>
        </p:nvSpPr>
        <p:spPr/>
        <p:txBody>
          <a:bodyPr/>
          <a:lstStyle/>
          <a:p>
            <a:r>
              <a:rPr lang="en-US" smtClean="0"/>
              <a:t>Cấp </a:t>
            </a:r>
            <a:r>
              <a:rPr lang="vi-VN" smtClean="0"/>
              <a:t>độ</a:t>
            </a:r>
            <a:r>
              <a:rPr lang="en-US" smtClean="0"/>
              <a:t> 2: </a:t>
            </a:r>
            <a:r>
              <a:rPr lang="vi-VN" smtClean="0"/>
              <a:t>Tương tác (Interact)</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143000"/>
            <a:ext cx="8839200" cy="4648200"/>
          </a:xfrm>
        </p:spPr>
        <p:txBody>
          <a:bodyPr/>
          <a:lstStyle/>
          <a:p>
            <a:r>
              <a:rPr lang="en-US" smtClean="0"/>
              <a:t>Xây dựng dịch vụ chính phủ trực tuyến</a:t>
            </a:r>
          </a:p>
          <a:p>
            <a:r>
              <a:rPr lang="vi-VN" smtClean="0"/>
              <a:t>Xây dựng các Web Site Giao dịch để người dân có thể liên hệ trực tiếp</a:t>
            </a:r>
            <a:r>
              <a:rPr lang="en-US" smtClean="0"/>
              <a:t> </a:t>
            </a:r>
            <a:r>
              <a:rPr lang="vi-VN" smtClean="0"/>
              <a:t>với các dịch vụ CP vào bất cư nào.</a:t>
            </a:r>
          </a:p>
          <a:p>
            <a:r>
              <a:rPr lang="vi-VN" smtClean="0"/>
              <a:t>Các dich vụ thường là : Đăng ký đất đai, xin cấp thẻ căn cước,v.v…</a:t>
            </a:r>
          </a:p>
          <a:p>
            <a:r>
              <a:rPr lang="vi-VN" smtClean="0"/>
              <a:t>Một số nước có sáng kiến đặt các trạm máy tính dịch vụ công trong</a:t>
            </a:r>
            <a:r>
              <a:rPr lang="en-US" smtClean="0"/>
              <a:t> </a:t>
            </a:r>
            <a:r>
              <a:rPr lang="vi-VN" smtClean="0"/>
              <a:t>siêu thị như Brazil, Hongkong hay máy tính xách tay đưa đến nông thôn</a:t>
            </a:r>
            <a:r>
              <a:rPr lang="en-US" smtClean="0"/>
              <a:t> </a:t>
            </a:r>
            <a:r>
              <a:rPr lang="vi-VN" smtClean="0"/>
              <a:t>như Ấn Độ</a:t>
            </a:r>
          </a:p>
        </p:txBody>
      </p:sp>
      <p:sp>
        <p:nvSpPr>
          <p:cNvPr id="3" name="Title 2"/>
          <p:cNvSpPr>
            <a:spLocks noGrp="1"/>
          </p:cNvSpPr>
          <p:nvPr>
            <p:ph type="title"/>
          </p:nvPr>
        </p:nvSpPr>
        <p:spPr/>
        <p:txBody>
          <a:bodyPr/>
          <a:lstStyle/>
          <a:p>
            <a:r>
              <a:rPr lang="en-US" smtClean="0"/>
              <a:t>Cấp </a:t>
            </a:r>
            <a:r>
              <a:rPr lang="vi-VN" smtClean="0"/>
              <a:t>độ</a:t>
            </a:r>
            <a:r>
              <a:rPr lang="en-US" smtClean="0"/>
              <a:t> 3: Giao dịch (Transact)</a:t>
            </a:r>
            <a:endParaRPr lang="en-US"/>
          </a:p>
        </p:txBody>
      </p:sp>
      <p:sp>
        <p:nvSpPr>
          <p:cNvPr id="4" name="Rounded Rectangle 3"/>
          <p:cNvSpPr/>
          <p:nvPr/>
        </p:nvSpPr>
        <p:spPr bwMode="auto">
          <a:xfrm>
            <a:off x="609600" y="5715000"/>
            <a:ext cx="8305800" cy="990600"/>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a:r>
              <a:rPr lang="vi-VN" sz="2700" smtClean="0">
                <a:solidFill>
                  <a:srgbClr val="FF0000"/>
                </a:solidFill>
              </a:rPr>
              <a:t>Thành công giai đoạn này góp phần giảm nạn quan</a:t>
            </a:r>
            <a:r>
              <a:rPr lang="en-US" sz="2700" smtClean="0">
                <a:solidFill>
                  <a:srgbClr val="FF0000"/>
                </a:solidFill>
              </a:rPr>
              <a:t/>
            </a:r>
            <a:br>
              <a:rPr lang="en-US" sz="2700" smtClean="0">
                <a:solidFill>
                  <a:srgbClr val="FF0000"/>
                </a:solidFill>
              </a:rPr>
            </a:br>
            <a:r>
              <a:rPr lang="vi-VN" sz="2700" smtClean="0">
                <a:solidFill>
                  <a:srgbClr val="FF0000"/>
                </a:solidFill>
              </a:rPr>
              <a:t> liêu giấy tờ, nhũng</a:t>
            </a:r>
            <a:r>
              <a:rPr lang="en-US" sz="2700" smtClean="0">
                <a:solidFill>
                  <a:srgbClr val="FF0000"/>
                </a:solidFill>
              </a:rPr>
              <a:t> </a:t>
            </a:r>
            <a:r>
              <a:rPr lang="vi-VN" sz="2700" smtClean="0">
                <a:solidFill>
                  <a:srgbClr val="FF0000"/>
                </a:solidFill>
              </a:rPr>
              <a:t>nhiễu vòi tiền</a:t>
            </a:r>
            <a:endParaRPr kumimoji="0" lang="en-US" sz="2700" b="0" i="0" u="none" strike="noStrike" cap="none" normalizeH="0" baseline="0" smtClean="0">
              <a:ln>
                <a:noFill/>
              </a:ln>
              <a:solidFill>
                <a:schemeClr val="tx1"/>
              </a:solidFill>
              <a:effectLst/>
              <a:latin typeface="Times New Roman"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52400" y="1143000"/>
          <a:ext cx="88392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vi-VN" smtClean="0"/>
              <a:t>Tình hình triển khai chính phủ điện tử trên thế giới</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Xếp hạng về triển khai CP ĐT (2004)</a:t>
            </a:r>
            <a:endParaRPr lang="en-US"/>
          </a:p>
        </p:txBody>
      </p:sp>
      <p:graphicFrame>
        <p:nvGraphicFramePr>
          <p:cNvPr id="5" name="Content Placeholder 4"/>
          <p:cNvGraphicFramePr>
            <a:graphicFrameLocks noGrp="1"/>
          </p:cNvGraphicFramePr>
          <p:nvPr>
            <p:ph idx="1"/>
          </p:nvPr>
        </p:nvGraphicFramePr>
        <p:xfrm>
          <a:off x="152400" y="1143000"/>
          <a:ext cx="8839200" cy="5029200"/>
        </p:xfrm>
        <a:graphic>
          <a:graphicData uri="http://schemas.openxmlformats.org/drawingml/2006/table">
            <a:tbl>
              <a:tblPr firstRow="1" bandRow="1">
                <a:tableStyleId>{5C22544A-7EE6-4342-B048-85BDC9FD1C3A}</a:tableStyleId>
              </a:tblPr>
              <a:tblGrid>
                <a:gridCol w="1752600"/>
                <a:gridCol w="2667000"/>
                <a:gridCol w="1752600"/>
                <a:gridCol w="2667000"/>
              </a:tblGrid>
              <a:tr h="370840">
                <a:tc>
                  <a:txBody>
                    <a:bodyPr/>
                    <a:lstStyle/>
                    <a:p>
                      <a:r>
                        <a:rPr lang="en-US" sz="2400" smtClean="0"/>
                        <a:t>Xếp hạng</a:t>
                      </a:r>
                      <a:endParaRPr lang="en-US" sz="2400"/>
                    </a:p>
                  </a:txBody>
                  <a:tcPr/>
                </a:tc>
                <a:tc>
                  <a:txBody>
                    <a:bodyPr/>
                    <a:lstStyle/>
                    <a:p>
                      <a:r>
                        <a:rPr lang="en-US" sz="2400" smtClean="0"/>
                        <a:t>Tên n</a:t>
                      </a:r>
                      <a:r>
                        <a:rPr lang="vi-VN" sz="2400" smtClean="0"/>
                        <a:t>ướ</a:t>
                      </a:r>
                      <a:r>
                        <a:rPr lang="en-US" sz="2400" smtClean="0"/>
                        <a:t>c</a:t>
                      </a:r>
                      <a:endParaRPr lang="en-US" sz="2400"/>
                    </a:p>
                  </a:txBody>
                  <a:tcPr/>
                </a:tc>
                <a:tc>
                  <a:txBody>
                    <a:bodyPr/>
                    <a:lstStyle/>
                    <a:p>
                      <a:r>
                        <a:rPr lang="en-US" sz="2400" smtClean="0"/>
                        <a:t>Xếp Hạng</a:t>
                      </a:r>
                      <a:endParaRPr lang="en-US" sz="2400"/>
                    </a:p>
                  </a:txBody>
                  <a:tcPr/>
                </a:tc>
                <a:tc>
                  <a:txBody>
                    <a:bodyPr/>
                    <a:lstStyle/>
                    <a:p>
                      <a:r>
                        <a:rPr lang="en-US" sz="2400" smtClean="0"/>
                        <a:t>Tên n</a:t>
                      </a:r>
                      <a:r>
                        <a:rPr lang="vi-VN" sz="2400" smtClean="0"/>
                        <a:t>ướ</a:t>
                      </a:r>
                      <a:r>
                        <a:rPr lang="en-US" sz="2400" smtClean="0"/>
                        <a:t>c</a:t>
                      </a:r>
                      <a:endParaRPr lang="en-US" sz="2400"/>
                    </a:p>
                  </a:txBody>
                  <a:tcPr/>
                </a:tc>
              </a:tr>
              <a:tr h="370840">
                <a:tc>
                  <a:txBody>
                    <a:bodyPr/>
                    <a:lstStyle/>
                    <a:p>
                      <a:r>
                        <a:rPr lang="en-US" sz="2400" smtClean="0"/>
                        <a:t>1</a:t>
                      </a:r>
                      <a:endParaRPr lang="en-US" sz="2400"/>
                    </a:p>
                  </a:txBody>
                  <a:tcPr/>
                </a:tc>
                <a:tc>
                  <a:txBody>
                    <a:bodyPr/>
                    <a:lstStyle/>
                    <a:p>
                      <a:r>
                        <a:rPr lang="en-US" sz="2400" smtClean="0"/>
                        <a:t>Mỹ</a:t>
                      </a:r>
                      <a:endParaRPr lang="en-US" sz="2400"/>
                    </a:p>
                  </a:txBody>
                  <a:tcPr/>
                </a:tc>
                <a:tc>
                  <a:txBody>
                    <a:bodyPr/>
                    <a:lstStyle/>
                    <a:p>
                      <a:r>
                        <a:rPr lang="en-US" sz="2400" smtClean="0"/>
                        <a:t>11</a:t>
                      </a:r>
                      <a:endParaRPr lang="en-US" sz="2400"/>
                    </a:p>
                  </a:txBody>
                  <a:tcPr/>
                </a:tc>
                <a:tc>
                  <a:txBody>
                    <a:bodyPr/>
                    <a:lstStyle/>
                    <a:p>
                      <a:r>
                        <a:rPr lang="en-US" sz="2400" smtClean="0"/>
                        <a:t>Đức</a:t>
                      </a:r>
                      <a:endParaRPr lang="en-US" sz="2400"/>
                    </a:p>
                  </a:txBody>
                  <a:tcPr/>
                </a:tc>
              </a:tr>
              <a:tr h="370840">
                <a:tc>
                  <a:txBody>
                    <a:bodyPr/>
                    <a:lstStyle/>
                    <a:p>
                      <a:r>
                        <a:rPr lang="en-US" sz="2400" smtClean="0"/>
                        <a:t>2</a:t>
                      </a:r>
                      <a:endParaRPr lang="en-US" sz="2400"/>
                    </a:p>
                  </a:txBody>
                  <a:tcPr/>
                </a:tc>
                <a:tc>
                  <a:txBody>
                    <a:bodyPr/>
                    <a:lstStyle/>
                    <a:p>
                      <a:r>
                        <a:rPr lang="en-US" sz="2400" kern="1200" smtClean="0">
                          <a:solidFill>
                            <a:schemeClr val="dk1"/>
                          </a:solidFill>
                          <a:latin typeface="+mn-lt"/>
                          <a:ea typeface="+mn-ea"/>
                          <a:cs typeface="+mn-cs"/>
                        </a:rPr>
                        <a:t>Singapore</a:t>
                      </a:r>
                    </a:p>
                  </a:txBody>
                  <a:tcPr/>
                </a:tc>
                <a:tc>
                  <a:txBody>
                    <a:bodyPr/>
                    <a:lstStyle/>
                    <a:p>
                      <a:r>
                        <a:rPr lang="en-US" sz="2400" smtClean="0"/>
                        <a:t>12</a:t>
                      </a:r>
                      <a:endParaRPr lang="en-US" sz="2400"/>
                    </a:p>
                  </a:txBody>
                  <a:tcPr/>
                </a:tc>
                <a:tc>
                  <a:txBody>
                    <a:bodyPr/>
                    <a:lstStyle/>
                    <a:p>
                      <a:r>
                        <a:rPr lang="en-US" sz="2400" smtClean="0"/>
                        <a:t>Hà lan</a:t>
                      </a:r>
                      <a:endParaRPr lang="en-US" sz="2400"/>
                    </a:p>
                  </a:txBody>
                  <a:tcPr/>
                </a:tc>
              </a:tr>
              <a:tr h="370840">
                <a:tc>
                  <a:txBody>
                    <a:bodyPr/>
                    <a:lstStyle/>
                    <a:p>
                      <a:r>
                        <a:rPr lang="en-US" sz="2400" smtClean="0"/>
                        <a:t>3</a:t>
                      </a:r>
                      <a:endParaRPr lang="en-US" sz="2400"/>
                    </a:p>
                  </a:txBody>
                  <a:tcPr/>
                </a:tc>
                <a:tc>
                  <a:txBody>
                    <a:bodyPr/>
                    <a:lstStyle/>
                    <a:p>
                      <a:r>
                        <a:rPr lang="en-US" sz="2400" smtClean="0"/>
                        <a:t>Úc</a:t>
                      </a:r>
                      <a:endParaRPr lang="en-US" sz="2400"/>
                    </a:p>
                  </a:txBody>
                  <a:tcPr/>
                </a:tc>
                <a:tc>
                  <a:txBody>
                    <a:bodyPr/>
                    <a:lstStyle/>
                    <a:p>
                      <a:r>
                        <a:rPr lang="en-US" sz="2400" smtClean="0"/>
                        <a:t>13</a:t>
                      </a:r>
                      <a:endParaRPr lang="en-US" sz="2400"/>
                    </a:p>
                  </a:txBody>
                  <a:tcPr/>
                </a:tc>
                <a:tc>
                  <a:txBody>
                    <a:bodyPr/>
                    <a:lstStyle/>
                    <a:p>
                      <a:r>
                        <a:rPr lang="en-US" sz="2400" smtClean="0"/>
                        <a:t>Nam phi</a:t>
                      </a:r>
                      <a:endParaRPr lang="en-US" sz="2400"/>
                    </a:p>
                  </a:txBody>
                  <a:tcPr/>
                </a:tc>
              </a:tr>
              <a:tr h="370840">
                <a:tc>
                  <a:txBody>
                    <a:bodyPr/>
                    <a:lstStyle/>
                    <a:p>
                      <a:r>
                        <a:rPr lang="en-US" sz="2400" smtClean="0"/>
                        <a:t>4</a:t>
                      </a:r>
                      <a:endParaRPr lang="en-US" sz="2400"/>
                    </a:p>
                  </a:txBody>
                  <a:tcPr/>
                </a:tc>
                <a:tc>
                  <a:txBody>
                    <a:bodyPr/>
                    <a:lstStyle/>
                    <a:p>
                      <a:r>
                        <a:rPr lang="en-US" sz="2400" smtClean="0"/>
                        <a:t>Canada</a:t>
                      </a:r>
                      <a:endParaRPr lang="en-US" sz="2400"/>
                    </a:p>
                  </a:txBody>
                  <a:tcPr/>
                </a:tc>
                <a:tc>
                  <a:txBody>
                    <a:bodyPr/>
                    <a:lstStyle/>
                    <a:p>
                      <a:r>
                        <a:rPr lang="en-US" sz="2400" smtClean="0"/>
                        <a:t>14</a:t>
                      </a:r>
                      <a:endParaRPr lang="en-US" sz="2400"/>
                    </a:p>
                  </a:txBody>
                  <a:tcPr/>
                </a:tc>
                <a:tc>
                  <a:txBody>
                    <a:bodyPr/>
                    <a:lstStyle/>
                    <a:p>
                      <a:r>
                        <a:rPr lang="en-US" sz="2400" smtClean="0"/>
                        <a:t>Italia</a:t>
                      </a:r>
                      <a:endParaRPr lang="en-US" sz="2400"/>
                    </a:p>
                  </a:txBody>
                  <a:tcPr/>
                </a:tc>
              </a:tr>
              <a:tr h="370840">
                <a:tc>
                  <a:txBody>
                    <a:bodyPr/>
                    <a:lstStyle/>
                    <a:p>
                      <a:r>
                        <a:rPr lang="en-US" sz="2400" smtClean="0"/>
                        <a:t>5</a:t>
                      </a:r>
                      <a:endParaRPr lang="en-US" sz="2400"/>
                    </a:p>
                  </a:txBody>
                  <a:tcPr/>
                </a:tc>
                <a:tc>
                  <a:txBody>
                    <a:bodyPr/>
                    <a:lstStyle/>
                    <a:p>
                      <a:r>
                        <a:rPr lang="en-US" sz="2400" smtClean="0"/>
                        <a:t>Pháp</a:t>
                      </a:r>
                      <a:endParaRPr lang="en-US" sz="2400"/>
                    </a:p>
                  </a:txBody>
                  <a:tcPr/>
                </a:tc>
                <a:tc>
                  <a:txBody>
                    <a:bodyPr/>
                    <a:lstStyle/>
                    <a:p>
                      <a:r>
                        <a:rPr lang="en-US" sz="2400" smtClean="0"/>
                        <a:t>15</a:t>
                      </a:r>
                      <a:endParaRPr lang="en-US" sz="2400"/>
                    </a:p>
                  </a:txBody>
                  <a:tcPr/>
                </a:tc>
                <a:tc>
                  <a:txBody>
                    <a:bodyPr/>
                    <a:lstStyle/>
                    <a:p>
                      <a:r>
                        <a:rPr lang="en-US" sz="2400" smtClean="0"/>
                        <a:t>Nhật bản</a:t>
                      </a:r>
                      <a:endParaRPr lang="en-US" sz="2400"/>
                    </a:p>
                  </a:txBody>
                  <a:tcPr/>
                </a:tc>
              </a:tr>
              <a:tr h="370840">
                <a:tc>
                  <a:txBody>
                    <a:bodyPr/>
                    <a:lstStyle/>
                    <a:p>
                      <a:r>
                        <a:rPr lang="en-US" sz="2400" smtClean="0"/>
                        <a:t>6</a:t>
                      </a:r>
                      <a:endParaRPr lang="en-US" sz="2400"/>
                    </a:p>
                  </a:txBody>
                  <a:tcPr/>
                </a:tc>
                <a:tc>
                  <a:txBody>
                    <a:bodyPr/>
                    <a:lstStyle/>
                    <a:p>
                      <a:r>
                        <a:rPr lang="en-US" sz="2400" smtClean="0"/>
                        <a:t>Anh quốc</a:t>
                      </a:r>
                      <a:endParaRPr lang="en-US" sz="2400"/>
                    </a:p>
                  </a:txBody>
                  <a:tcPr/>
                </a:tc>
                <a:tc>
                  <a:txBody>
                    <a:bodyPr/>
                    <a:lstStyle/>
                    <a:p>
                      <a:r>
                        <a:rPr lang="en-US" sz="2400" smtClean="0"/>
                        <a:t>16</a:t>
                      </a:r>
                      <a:endParaRPr lang="en-US" sz="2400"/>
                    </a:p>
                  </a:txBody>
                  <a:tcPr/>
                </a:tc>
                <a:tc>
                  <a:txBody>
                    <a:bodyPr/>
                    <a:lstStyle/>
                    <a:p>
                      <a:r>
                        <a:rPr lang="en-US" sz="2400" smtClean="0"/>
                        <a:t>Ireland</a:t>
                      </a:r>
                      <a:endParaRPr lang="en-US" sz="2400"/>
                    </a:p>
                  </a:txBody>
                  <a:tcPr/>
                </a:tc>
              </a:tr>
              <a:tr h="370840">
                <a:tc>
                  <a:txBody>
                    <a:bodyPr/>
                    <a:lstStyle/>
                    <a:p>
                      <a:r>
                        <a:rPr lang="en-US" sz="2400" smtClean="0"/>
                        <a:t>7</a:t>
                      </a:r>
                      <a:endParaRPr lang="en-US" sz="2400"/>
                    </a:p>
                  </a:txBody>
                  <a:tcPr/>
                </a:tc>
                <a:tc>
                  <a:txBody>
                    <a:bodyPr/>
                    <a:lstStyle/>
                    <a:p>
                      <a:r>
                        <a:rPr lang="en-US" sz="2400" smtClean="0"/>
                        <a:t>Hồng Kông</a:t>
                      </a:r>
                      <a:endParaRPr lang="en-US" sz="2400"/>
                    </a:p>
                  </a:txBody>
                  <a:tcPr/>
                </a:tc>
                <a:tc>
                  <a:txBody>
                    <a:bodyPr/>
                    <a:lstStyle/>
                    <a:p>
                      <a:r>
                        <a:rPr lang="en-US" sz="2400" smtClean="0"/>
                        <a:t>17</a:t>
                      </a:r>
                      <a:endParaRPr lang="en-US" sz="2400"/>
                    </a:p>
                  </a:txBody>
                  <a:tcPr/>
                </a:tc>
                <a:tc>
                  <a:txBody>
                    <a:bodyPr/>
                    <a:lstStyle/>
                    <a:p>
                      <a:r>
                        <a:rPr lang="en-US" sz="2400" smtClean="0"/>
                        <a:t>Mexic</a:t>
                      </a:r>
                      <a:endParaRPr lang="en-US" sz="2400"/>
                    </a:p>
                  </a:txBody>
                  <a:tcPr/>
                </a:tc>
              </a:tr>
              <a:tr h="370840">
                <a:tc>
                  <a:txBody>
                    <a:bodyPr/>
                    <a:lstStyle/>
                    <a:p>
                      <a:r>
                        <a:rPr lang="en-US" sz="2400" smtClean="0"/>
                        <a:t>8</a:t>
                      </a:r>
                      <a:endParaRPr lang="en-US" sz="2400"/>
                    </a:p>
                  </a:txBody>
                  <a:tcPr/>
                </a:tc>
                <a:tc>
                  <a:txBody>
                    <a:bodyPr/>
                    <a:lstStyle/>
                    <a:p>
                      <a:r>
                        <a:rPr lang="en-US" sz="2400" smtClean="0"/>
                        <a:t>New Zealand</a:t>
                      </a:r>
                      <a:endParaRPr lang="en-US" sz="2400"/>
                    </a:p>
                  </a:txBody>
                  <a:tcPr/>
                </a:tc>
                <a:tc>
                  <a:txBody>
                    <a:bodyPr/>
                    <a:lstStyle/>
                    <a:p>
                      <a:r>
                        <a:rPr lang="en-US" sz="2400" smtClean="0"/>
                        <a:t>18</a:t>
                      </a:r>
                      <a:endParaRPr lang="en-US" sz="2400"/>
                    </a:p>
                  </a:txBody>
                  <a:tcPr/>
                </a:tc>
                <a:tc>
                  <a:txBody>
                    <a:bodyPr/>
                    <a:lstStyle/>
                    <a:p>
                      <a:r>
                        <a:rPr lang="en-US" sz="2400" smtClean="0"/>
                        <a:t>Bỉ</a:t>
                      </a:r>
                      <a:endParaRPr lang="en-US" sz="2400"/>
                    </a:p>
                  </a:txBody>
                  <a:tcPr/>
                </a:tc>
              </a:tr>
              <a:tr h="370840">
                <a:tc>
                  <a:txBody>
                    <a:bodyPr/>
                    <a:lstStyle/>
                    <a:p>
                      <a:r>
                        <a:rPr lang="en-US" sz="2400" smtClean="0"/>
                        <a:t>9</a:t>
                      </a:r>
                      <a:endParaRPr lang="en-US" sz="2400"/>
                    </a:p>
                  </a:txBody>
                  <a:tcPr/>
                </a:tc>
                <a:tc>
                  <a:txBody>
                    <a:bodyPr/>
                    <a:lstStyle/>
                    <a:p>
                      <a:r>
                        <a:rPr lang="en-US" sz="2400" smtClean="0"/>
                        <a:t>Phần lan</a:t>
                      </a:r>
                      <a:endParaRPr lang="en-US" sz="2400"/>
                    </a:p>
                  </a:txBody>
                  <a:tcPr/>
                </a:tc>
                <a:tc>
                  <a:txBody>
                    <a:bodyPr/>
                    <a:lstStyle/>
                    <a:p>
                      <a:r>
                        <a:rPr lang="en-US" sz="2400" smtClean="0"/>
                        <a:t>19</a:t>
                      </a:r>
                      <a:endParaRPr lang="en-US" sz="2400"/>
                    </a:p>
                  </a:txBody>
                  <a:tcPr/>
                </a:tc>
                <a:tc>
                  <a:txBody>
                    <a:bodyPr/>
                    <a:lstStyle/>
                    <a:p>
                      <a:r>
                        <a:rPr lang="en-US" sz="2400" smtClean="0"/>
                        <a:t>Malaysia</a:t>
                      </a:r>
                      <a:endParaRPr lang="en-US" sz="2400"/>
                    </a:p>
                  </a:txBody>
                  <a:tcPr/>
                </a:tc>
              </a:tr>
              <a:tr h="370840">
                <a:tc>
                  <a:txBody>
                    <a:bodyPr/>
                    <a:lstStyle/>
                    <a:p>
                      <a:r>
                        <a:rPr lang="en-US" sz="2400" smtClean="0"/>
                        <a:t>10</a:t>
                      </a:r>
                      <a:endParaRPr lang="en-US" sz="2400"/>
                    </a:p>
                  </a:txBody>
                  <a:tcPr/>
                </a:tc>
                <a:tc>
                  <a:txBody>
                    <a:bodyPr/>
                    <a:lstStyle/>
                    <a:p>
                      <a:r>
                        <a:rPr lang="en-US" sz="2400" smtClean="0"/>
                        <a:t>Tây Ban Nha</a:t>
                      </a:r>
                      <a:endParaRPr lang="en-US" sz="2400"/>
                    </a:p>
                  </a:txBody>
                  <a:tcPr/>
                </a:tc>
                <a:tc>
                  <a:txBody>
                    <a:bodyPr/>
                    <a:lstStyle/>
                    <a:p>
                      <a:r>
                        <a:rPr lang="en-US" sz="2400" smtClean="0"/>
                        <a:t>20</a:t>
                      </a:r>
                      <a:endParaRPr lang="en-US" sz="2400"/>
                    </a:p>
                  </a:txBody>
                  <a:tcPr/>
                </a:tc>
                <a:tc>
                  <a:txBody>
                    <a:bodyPr/>
                    <a:lstStyle/>
                    <a:p>
                      <a:r>
                        <a:rPr lang="en-US" sz="2400" smtClean="0"/>
                        <a:t>Brazil</a:t>
                      </a:r>
                      <a:endParaRPr lang="en-US" sz="2400"/>
                    </a:p>
                  </a:txBody>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Xếp hạng về triển khai CP ĐT (2010)</a:t>
            </a:r>
            <a:endParaRPr lang="en-US"/>
          </a:p>
        </p:txBody>
      </p:sp>
      <p:graphicFrame>
        <p:nvGraphicFramePr>
          <p:cNvPr id="5" name="Content Placeholder 4"/>
          <p:cNvGraphicFramePr>
            <a:graphicFrameLocks noGrp="1"/>
          </p:cNvGraphicFramePr>
          <p:nvPr>
            <p:ph idx="1"/>
          </p:nvPr>
        </p:nvGraphicFramePr>
        <p:xfrm>
          <a:off x="152400" y="1143000"/>
          <a:ext cx="8839200" cy="5029200"/>
        </p:xfrm>
        <a:graphic>
          <a:graphicData uri="http://schemas.openxmlformats.org/drawingml/2006/table">
            <a:tbl>
              <a:tblPr firstRow="1" bandRow="1">
                <a:tableStyleId>{5C22544A-7EE6-4342-B048-85BDC9FD1C3A}</a:tableStyleId>
              </a:tblPr>
              <a:tblGrid>
                <a:gridCol w="1752600"/>
                <a:gridCol w="2667000"/>
                <a:gridCol w="1752600"/>
                <a:gridCol w="2667000"/>
              </a:tblGrid>
              <a:tr h="370840">
                <a:tc>
                  <a:txBody>
                    <a:bodyPr/>
                    <a:lstStyle/>
                    <a:p>
                      <a:r>
                        <a:rPr lang="en-US" sz="2400" baseline="0" smtClean="0"/>
                        <a:t>Xếp</a:t>
                      </a:r>
                      <a:r>
                        <a:rPr lang="en-US" sz="2400" smtClean="0"/>
                        <a:t> hạng</a:t>
                      </a:r>
                      <a:endParaRPr lang="en-US" sz="2400"/>
                    </a:p>
                  </a:txBody>
                  <a:tcPr/>
                </a:tc>
                <a:tc>
                  <a:txBody>
                    <a:bodyPr/>
                    <a:lstStyle/>
                    <a:p>
                      <a:r>
                        <a:rPr lang="en-US" sz="2400" smtClean="0"/>
                        <a:t>Tên n</a:t>
                      </a:r>
                      <a:r>
                        <a:rPr lang="vi-VN" sz="2400" smtClean="0"/>
                        <a:t>ướ</a:t>
                      </a:r>
                      <a:r>
                        <a:rPr lang="en-US" sz="2400" smtClean="0"/>
                        <a:t>c</a:t>
                      </a:r>
                      <a:endParaRPr lang="en-US" sz="2400"/>
                    </a:p>
                  </a:txBody>
                  <a:tcPr/>
                </a:tc>
                <a:tc>
                  <a:txBody>
                    <a:bodyPr/>
                    <a:lstStyle/>
                    <a:p>
                      <a:r>
                        <a:rPr lang="en-US" sz="2400" smtClean="0"/>
                        <a:t>Xếp Hạng</a:t>
                      </a:r>
                      <a:endParaRPr lang="en-US" sz="2400"/>
                    </a:p>
                  </a:txBody>
                  <a:tcPr/>
                </a:tc>
                <a:tc>
                  <a:txBody>
                    <a:bodyPr/>
                    <a:lstStyle/>
                    <a:p>
                      <a:r>
                        <a:rPr lang="en-US" sz="2400" smtClean="0"/>
                        <a:t>Tên n</a:t>
                      </a:r>
                      <a:r>
                        <a:rPr lang="vi-VN" sz="2400" smtClean="0"/>
                        <a:t>ướ</a:t>
                      </a:r>
                      <a:r>
                        <a:rPr lang="en-US" sz="2400" smtClean="0"/>
                        <a:t>c</a:t>
                      </a:r>
                      <a:endParaRPr lang="en-US" sz="2400"/>
                    </a:p>
                  </a:txBody>
                  <a:tcPr/>
                </a:tc>
              </a:tr>
              <a:tr h="370840">
                <a:tc>
                  <a:txBody>
                    <a:bodyPr/>
                    <a:lstStyle/>
                    <a:p>
                      <a:r>
                        <a:rPr lang="en-US" sz="2400" smtClean="0"/>
                        <a:t>1</a:t>
                      </a:r>
                      <a:endParaRPr lang="en-US" sz="2400"/>
                    </a:p>
                  </a:txBody>
                  <a:tcPr/>
                </a:tc>
                <a:tc>
                  <a:txBody>
                    <a:bodyPr/>
                    <a:lstStyle/>
                    <a:p>
                      <a:pPr marL="0" marR="0" algn="just">
                        <a:lnSpc>
                          <a:spcPts val="2000"/>
                        </a:lnSpc>
                        <a:spcBef>
                          <a:spcPts val="0"/>
                        </a:spcBef>
                        <a:spcAft>
                          <a:spcPts val="1000"/>
                        </a:spcAft>
                      </a:pPr>
                      <a:r>
                        <a:rPr lang="en-US" sz="2400" kern="1200" smtClean="0">
                          <a:solidFill>
                            <a:schemeClr val="dk1"/>
                          </a:solidFill>
                          <a:latin typeface="+mn-lt"/>
                          <a:ea typeface="+mn-ea"/>
                          <a:cs typeface="+mn-cs"/>
                        </a:rPr>
                        <a:t>Hàn Quốc</a:t>
                      </a:r>
                    </a:p>
                  </a:txBody>
                  <a:tcPr marL="68580" marR="68580" marT="0" marB="0"/>
                </a:tc>
                <a:tc>
                  <a:txBody>
                    <a:bodyPr/>
                    <a:lstStyle/>
                    <a:p>
                      <a:r>
                        <a:rPr lang="en-US" sz="2400" smtClean="0"/>
                        <a:t>11</a:t>
                      </a:r>
                      <a:endParaRPr lang="en-US" sz="2400"/>
                    </a:p>
                  </a:txBody>
                  <a:tcPr/>
                </a:tc>
                <a:tc>
                  <a:txBody>
                    <a:bodyPr/>
                    <a:lstStyle/>
                    <a:p>
                      <a:pPr marL="0" marR="0" algn="just" defTabSz="914400" rtl="0" eaLnBrk="1" latinLnBrk="0" hangingPunct="1">
                        <a:lnSpc>
                          <a:spcPts val="2000"/>
                        </a:lnSpc>
                        <a:spcBef>
                          <a:spcPts val="0"/>
                        </a:spcBef>
                        <a:spcAft>
                          <a:spcPts val="1000"/>
                        </a:spcAft>
                      </a:pPr>
                      <a:r>
                        <a:rPr lang="en-US" sz="2400" kern="1200" smtClean="0">
                          <a:solidFill>
                            <a:schemeClr val="dk1"/>
                          </a:solidFill>
                          <a:latin typeface="+mn-lt"/>
                          <a:ea typeface="+mn-ea"/>
                          <a:cs typeface="+mn-cs"/>
                        </a:rPr>
                        <a:t>Singapore</a:t>
                      </a:r>
                    </a:p>
                  </a:txBody>
                  <a:tcPr marL="68580" marR="68580" marT="0" marB="0"/>
                </a:tc>
              </a:tr>
              <a:tr h="370840">
                <a:tc>
                  <a:txBody>
                    <a:bodyPr/>
                    <a:lstStyle/>
                    <a:p>
                      <a:r>
                        <a:rPr lang="en-US" sz="2400" smtClean="0"/>
                        <a:t>2</a:t>
                      </a:r>
                      <a:endParaRPr lang="en-US" sz="2400"/>
                    </a:p>
                  </a:txBody>
                  <a:tcPr/>
                </a:tc>
                <a:tc>
                  <a:txBody>
                    <a:bodyPr/>
                    <a:lstStyle/>
                    <a:p>
                      <a:pPr marL="0" marR="0" algn="just">
                        <a:lnSpc>
                          <a:spcPts val="2000"/>
                        </a:lnSpc>
                        <a:spcBef>
                          <a:spcPts val="0"/>
                        </a:spcBef>
                        <a:spcAft>
                          <a:spcPts val="1000"/>
                        </a:spcAft>
                      </a:pPr>
                      <a:r>
                        <a:rPr lang="en-US" sz="2400" kern="1200" smtClean="0">
                          <a:solidFill>
                            <a:schemeClr val="dk1"/>
                          </a:solidFill>
                          <a:latin typeface="+mn-lt"/>
                          <a:ea typeface="+mn-ea"/>
                          <a:cs typeface="+mn-cs"/>
                        </a:rPr>
                        <a:t>Hoa Kỳ</a:t>
                      </a:r>
                    </a:p>
                  </a:txBody>
                  <a:tcPr marL="68580" marR="68580" marT="0" marB="0"/>
                </a:tc>
                <a:tc>
                  <a:txBody>
                    <a:bodyPr/>
                    <a:lstStyle/>
                    <a:p>
                      <a:r>
                        <a:rPr lang="en-US" sz="2400" smtClean="0"/>
                        <a:t>12</a:t>
                      </a:r>
                      <a:endParaRPr lang="en-US" sz="2400"/>
                    </a:p>
                  </a:txBody>
                  <a:tcPr/>
                </a:tc>
                <a:tc>
                  <a:txBody>
                    <a:bodyPr/>
                    <a:lstStyle/>
                    <a:p>
                      <a:pPr marL="0" marR="0" algn="just" defTabSz="914400" rtl="0" eaLnBrk="1" latinLnBrk="0" hangingPunct="1">
                        <a:lnSpc>
                          <a:spcPts val="2000"/>
                        </a:lnSpc>
                        <a:spcBef>
                          <a:spcPts val="0"/>
                        </a:spcBef>
                        <a:spcAft>
                          <a:spcPts val="1000"/>
                        </a:spcAft>
                      </a:pPr>
                      <a:r>
                        <a:rPr lang="en-US" sz="2400" kern="1200" smtClean="0">
                          <a:solidFill>
                            <a:schemeClr val="dk1"/>
                          </a:solidFill>
                          <a:latin typeface="+mn-lt"/>
                          <a:ea typeface="+mn-ea"/>
                          <a:cs typeface="+mn-cs"/>
                        </a:rPr>
                        <a:t>Thụy Điển</a:t>
                      </a:r>
                    </a:p>
                  </a:txBody>
                  <a:tcPr marL="68580" marR="68580" marT="0" marB="0"/>
                </a:tc>
              </a:tr>
              <a:tr h="370840">
                <a:tc>
                  <a:txBody>
                    <a:bodyPr/>
                    <a:lstStyle/>
                    <a:p>
                      <a:r>
                        <a:rPr lang="en-US" sz="2400" smtClean="0"/>
                        <a:t>3</a:t>
                      </a:r>
                      <a:endParaRPr lang="en-US" sz="2400"/>
                    </a:p>
                  </a:txBody>
                  <a:tcPr/>
                </a:tc>
                <a:tc>
                  <a:txBody>
                    <a:bodyPr/>
                    <a:lstStyle/>
                    <a:p>
                      <a:pPr marL="0" marR="0" algn="just">
                        <a:lnSpc>
                          <a:spcPts val="2000"/>
                        </a:lnSpc>
                        <a:spcBef>
                          <a:spcPts val="0"/>
                        </a:spcBef>
                        <a:spcAft>
                          <a:spcPts val="1000"/>
                        </a:spcAft>
                      </a:pPr>
                      <a:r>
                        <a:rPr lang="en-US" sz="2400" kern="1200" smtClean="0">
                          <a:solidFill>
                            <a:schemeClr val="dk1"/>
                          </a:solidFill>
                          <a:latin typeface="+mn-lt"/>
                          <a:ea typeface="+mn-ea"/>
                          <a:cs typeface="+mn-cs"/>
                        </a:rPr>
                        <a:t>Canada</a:t>
                      </a:r>
                    </a:p>
                  </a:txBody>
                  <a:tcPr marL="68580" marR="68580" marT="0" marB="0"/>
                </a:tc>
                <a:tc>
                  <a:txBody>
                    <a:bodyPr/>
                    <a:lstStyle/>
                    <a:p>
                      <a:r>
                        <a:rPr lang="en-US" sz="2400" smtClean="0"/>
                        <a:t>13</a:t>
                      </a:r>
                      <a:endParaRPr lang="en-US" sz="2400"/>
                    </a:p>
                  </a:txBody>
                  <a:tcPr/>
                </a:tc>
                <a:tc>
                  <a:txBody>
                    <a:bodyPr/>
                    <a:lstStyle/>
                    <a:p>
                      <a:pPr marL="0" marR="0" algn="just" defTabSz="914400" rtl="0" eaLnBrk="1" latinLnBrk="0" hangingPunct="1">
                        <a:lnSpc>
                          <a:spcPts val="2000"/>
                        </a:lnSpc>
                        <a:spcBef>
                          <a:spcPts val="0"/>
                        </a:spcBef>
                        <a:spcAft>
                          <a:spcPts val="1000"/>
                        </a:spcAft>
                      </a:pPr>
                      <a:r>
                        <a:rPr lang="en-US" sz="2400" kern="1200" smtClean="0">
                          <a:solidFill>
                            <a:schemeClr val="dk1"/>
                          </a:solidFill>
                          <a:latin typeface="+mn-lt"/>
                          <a:ea typeface="+mn-ea"/>
                          <a:cs typeface="+mn-cs"/>
                        </a:rPr>
                        <a:t>Bahrain</a:t>
                      </a:r>
                    </a:p>
                  </a:txBody>
                  <a:tcPr marL="68580" marR="68580" marT="0" marB="0"/>
                </a:tc>
              </a:tr>
              <a:tr h="370840">
                <a:tc>
                  <a:txBody>
                    <a:bodyPr/>
                    <a:lstStyle/>
                    <a:p>
                      <a:r>
                        <a:rPr lang="en-US" sz="2400" smtClean="0"/>
                        <a:t>4</a:t>
                      </a:r>
                      <a:endParaRPr lang="en-US" sz="2400"/>
                    </a:p>
                  </a:txBody>
                  <a:tcPr/>
                </a:tc>
                <a:tc>
                  <a:txBody>
                    <a:bodyPr/>
                    <a:lstStyle/>
                    <a:p>
                      <a:pPr marL="0" marR="0" algn="just">
                        <a:lnSpc>
                          <a:spcPts val="2000"/>
                        </a:lnSpc>
                        <a:spcBef>
                          <a:spcPts val="0"/>
                        </a:spcBef>
                        <a:spcAft>
                          <a:spcPts val="1000"/>
                        </a:spcAft>
                      </a:pPr>
                      <a:r>
                        <a:rPr lang="en-US" sz="2400" kern="1200" smtClean="0">
                          <a:solidFill>
                            <a:schemeClr val="dk1"/>
                          </a:solidFill>
                          <a:latin typeface="+mn-lt"/>
                          <a:ea typeface="+mn-ea"/>
                          <a:cs typeface="+mn-cs"/>
                        </a:rPr>
                        <a:t>Vương quốc Anh</a:t>
                      </a:r>
                    </a:p>
                  </a:txBody>
                  <a:tcPr marL="68580" marR="68580" marT="0" marB="0"/>
                </a:tc>
                <a:tc>
                  <a:txBody>
                    <a:bodyPr/>
                    <a:lstStyle/>
                    <a:p>
                      <a:r>
                        <a:rPr lang="en-US" sz="2400" smtClean="0"/>
                        <a:t>14</a:t>
                      </a:r>
                      <a:endParaRPr lang="en-US" sz="2400"/>
                    </a:p>
                  </a:txBody>
                  <a:tcPr/>
                </a:tc>
                <a:tc>
                  <a:txBody>
                    <a:bodyPr/>
                    <a:lstStyle/>
                    <a:p>
                      <a:pPr marL="0" marR="0" algn="just" defTabSz="914400" rtl="0" eaLnBrk="1" latinLnBrk="0" hangingPunct="1">
                        <a:lnSpc>
                          <a:spcPts val="2000"/>
                        </a:lnSpc>
                        <a:spcBef>
                          <a:spcPts val="0"/>
                        </a:spcBef>
                        <a:spcAft>
                          <a:spcPts val="1000"/>
                        </a:spcAft>
                      </a:pPr>
                      <a:r>
                        <a:rPr lang="en-US" sz="2400" kern="1200" smtClean="0">
                          <a:solidFill>
                            <a:schemeClr val="dk1"/>
                          </a:solidFill>
                          <a:latin typeface="+mn-lt"/>
                          <a:ea typeface="+mn-ea"/>
                          <a:cs typeface="+mn-cs"/>
                        </a:rPr>
                        <a:t>New Zealand</a:t>
                      </a:r>
                    </a:p>
                  </a:txBody>
                  <a:tcPr marL="68580" marR="68580" marT="0" marB="0"/>
                </a:tc>
              </a:tr>
              <a:tr h="370840">
                <a:tc>
                  <a:txBody>
                    <a:bodyPr/>
                    <a:lstStyle/>
                    <a:p>
                      <a:r>
                        <a:rPr lang="en-US" sz="2400" smtClean="0"/>
                        <a:t>5</a:t>
                      </a:r>
                      <a:endParaRPr lang="en-US" sz="2400"/>
                    </a:p>
                  </a:txBody>
                  <a:tcPr/>
                </a:tc>
                <a:tc>
                  <a:txBody>
                    <a:bodyPr/>
                    <a:lstStyle/>
                    <a:p>
                      <a:pPr marL="0" marR="0" algn="just">
                        <a:lnSpc>
                          <a:spcPts val="2000"/>
                        </a:lnSpc>
                        <a:spcBef>
                          <a:spcPts val="0"/>
                        </a:spcBef>
                        <a:spcAft>
                          <a:spcPts val="1000"/>
                        </a:spcAft>
                      </a:pPr>
                      <a:r>
                        <a:rPr lang="en-US" sz="2400" kern="1200" smtClean="0">
                          <a:solidFill>
                            <a:schemeClr val="dk1"/>
                          </a:solidFill>
                          <a:latin typeface="+mn-lt"/>
                          <a:ea typeface="+mn-ea"/>
                          <a:cs typeface="+mn-cs"/>
                        </a:rPr>
                        <a:t>Hà Lan</a:t>
                      </a:r>
                    </a:p>
                  </a:txBody>
                  <a:tcPr marL="68580" marR="68580" marT="0" marB="0"/>
                </a:tc>
                <a:tc>
                  <a:txBody>
                    <a:bodyPr/>
                    <a:lstStyle/>
                    <a:p>
                      <a:r>
                        <a:rPr lang="en-US" sz="2400" smtClean="0"/>
                        <a:t>15</a:t>
                      </a:r>
                      <a:endParaRPr lang="en-US" sz="2400"/>
                    </a:p>
                  </a:txBody>
                  <a:tcPr/>
                </a:tc>
                <a:tc>
                  <a:txBody>
                    <a:bodyPr/>
                    <a:lstStyle/>
                    <a:p>
                      <a:pPr marL="0" marR="0" algn="just" defTabSz="914400" rtl="0" eaLnBrk="1" latinLnBrk="0" hangingPunct="1">
                        <a:lnSpc>
                          <a:spcPts val="2000"/>
                        </a:lnSpc>
                        <a:spcBef>
                          <a:spcPts val="0"/>
                        </a:spcBef>
                        <a:spcAft>
                          <a:spcPts val="1000"/>
                        </a:spcAft>
                      </a:pPr>
                      <a:r>
                        <a:rPr lang="en-US" sz="2400" kern="1200" smtClean="0">
                          <a:solidFill>
                            <a:schemeClr val="dk1"/>
                          </a:solidFill>
                          <a:latin typeface="+mn-lt"/>
                          <a:ea typeface="+mn-ea"/>
                          <a:cs typeface="+mn-cs"/>
                        </a:rPr>
                        <a:t>Đức</a:t>
                      </a:r>
                    </a:p>
                  </a:txBody>
                  <a:tcPr marL="68580" marR="68580" marT="0" marB="0"/>
                </a:tc>
              </a:tr>
              <a:tr h="370840">
                <a:tc>
                  <a:txBody>
                    <a:bodyPr/>
                    <a:lstStyle/>
                    <a:p>
                      <a:r>
                        <a:rPr lang="en-US" sz="2400" smtClean="0"/>
                        <a:t>6</a:t>
                      </a:r>
                      <a:endParaRPr lang="en-US" sz="2400"/>
                    </a:p>
                  </a:txBody>
                  <a:tcPr/>
                </a:tc>
                <a:tc>
                  <a:txBody>
                    <a:bodyPr/>
                    <a:lstStyle/>
                    <a:p>
                      <a:pPr marL="0" marR="0" algn="just">
                        <a:lnSpc>
                          <a:spcPts val="2000"/>
                        </a:lnSpc>
                        <a:spcBef>
                          <a:spcPts val="0"/>
                        </a:spcBef>
                        <a:spcAft>
                          <a:spcPts val="1000"/>
                        </a:spcAft>
                      </a:pPr>
                      <a:r>
                        <a:rPr lang="en-US" sz="2400" kern="1200" smtClean="0">
                          <a:solidFill>
                            <a:schemeClr val="dk1"/>
                          </a:solidFill>
                          <a:latin typeface="+mn-lt"/>
                          <a:ea typeface="+mn-ea"/>
                          <a:cs typeface="+mn-cs"/>
                        </a:rPr>
                        <a:t>Na Uy</a:t>
                      </a:r>
                    </a:p>
                  </a:txBody>
                  <a:tcPr marL="68580" marR="68580" marT="0" marB="0"/>
                </a:tc>
                <a:tc>
                  <a:txBody>
                    <a:bodyPr/>
                    <a:lstStyle/>
                    <a:p>
                      <a:r>
                        <a:rPr lang="en-US" sz="2400" smtClean="0"/>
                        <a:t>16</a:t>
                      </a:r>
                      <a:endParaRPr lang="en-US" sz="2400"/>
                    </a:p>
                  </a:txBody>
                  <a:tcPr/>
                </a:tc>
                <a:tc>
                  <a:txBody>
                    <a:bodyPr/>
                    <a:lstStyle/>
                    <a:p>
                      <a:pPr marL="0" marR="0" algn="just" defTabSz="914400" rtl="0" eaLnBrk="1" latinLnBrk="0" hangingPunct="1">
                        <a:lnSpc>
                          <a:spcPts val="2000"/>
                        </a:lnSpc>
                        <a:spcBef>
                          <a:spcPts val="0"/>
                        </a:spcBef>
                        <a:spcAft>
                          <a:spcPts val="1000"/>
                        </a:spcAft>
                      </a:pPr>
                      <a:r>
                        <a:rPr lang="en-US" sz="2400" kern="1200" smtClean="0">
                          <a:solidFill>
                            <a:schemeClr val="dk1"/>
                          </a:solidFill>
                          <a:latin typeface="+mn-lt"/>
                          <a:ea typeface="+mn-ea"/>
                          <a:cs typeface="+mn-cs"/>
                        </a:rPr>
                        <a:t>Bỉ</a:t>
                      </a:r>
                    </a:p>
                  </a:txBody>
                  <a:tcPr marL="68580" marR="68580" marT="0" marB="0"/>
                </a:tc>
              </a:tr>
              <a:tr h="370840">
                <a:tc>
                  <a:txBody>
                    <a:bodyPr/>
                    <a:lstStyle/>
                    <a:p>
                      <a:r>
                        <a:rPr lang="en-US" sz="2400" smtClean="0"/>
                        <a:t>7</a:t>
                      </a:r>
                      <a:endParaRPr lang="en-US" sz="2400"/>
                    </a:p>
                  </a:txBody>
                  <a:tcPr/>
                </a:tc>
                <a:tc>
                  <a:txBody>
                    <a:bodyPr/>
                    <a:lstStyle/>
                    <a:p>
                      <a:pPr marL="0" marR="0" algn="just">
                        <a:lnSpc>
                          <a:spcPts val="2000"/>
                        </a:lnSpc>
                        <a:spcBef>
                          <a:spcPts val="0"/>
                        </a:spcBef>
                        <a:spcAft>
                          <a:spcPts val="1000"/>
                        </a:spcAft>
                      </a:pPr>
                      <a:r>
                        <a:rPr lang="en-US" sz="2400" kern="1200" smtClean="0">
                          <a:solidFill>
                            <a:schemeClr val="dk1"/>
                          </a:solidFill>
                          <a:latin typeface="+mn-lt"/>
                          <a:ea typeface="+mn-ea"/>
                          <a:cs typeface="+mn-cs"/>
                        </a:rPr>
                        <a:t>Đan Mạch</a:t>
                      </a:r>
                    </a:p>
                  </a:txBody>
                  <a:tcPr marL="68580" marR="68580" marT="0" marB="0"/>
                </a:tc>
                <a:tc>
                  <a:txBody>
                    <a:bodyPr/>
                    <a:lstStyle/>
                    <a:p>
                      <a:r>
                        <a:rPr lang="en-US" sz="2400" smtClean="0"/>
                        <a:t>17</a:t>
                      </a:r>
                      <a:endParaRPr lang="en-US" sz="2400"/>
                    </a:p>
                  </a:txBody>
                  <a:tcPr/>
                </a:tc>
                <a:tc>
                  <a:txBody>
                    <a:bodyPr/>
                    <a:lstStyle/>
                    <a:p>
                      <a:pPr marL="0" marR="0" algn="just" defTabSz="914400" rtl="0" eaLnBrk="1" latinLnBrk="0" hangingPunct="1">
                        <a:lnSpc>
                          <a:spcPts val="2000"/>
                        </a:lnSpc>
                        <a:spcBef>
                          <a:spcPts val="0"/>
                        </a:spcBef>
                        <a:spcAft>
                          <a:spcPts val="1000"/>
                        </a:spcAft>
                      </a:pPr>
                      <a:r>
                        <a:rPr lang="en-US" sz="2400" kern="1200" smtClean="0">
                          <a:solidFill>
                            <a:schemeClr val="dk1"/>
                          </a:solidFill>
                          <a:latin typeface="+mn-lt"/>
                          <a:ea typeface="+mn-ea"/>
                          <a:cs typeface="+mn-cs"/>
                        </a:rPr>
                        <a:t>Nhật Bản</a:t>
                      </a:r>
                    </a:p>
                  </a:txBody>
                  <a:tcPr marL="68580" marR="68580" marT="0" marB="0"/>
                </a:tc>
              </a:tr>
              <a:tr h="370840">
                <a:tc>
                  <a:txBody>
                    <a:bodyPr/>
                    <a:lstStyle/>
                    <a:p>
                      <a:r>
                        <a:rPr lang="en-US" sz="2400" smtClean="0"/>
                        <a:t>8</a:t>
                      </a:r>
                      <a:endParaRPr lang="en-US" sz="2400"/>
                    </a:p>
                  </a:txBody>
                  <a:tcPr/>
                </a:tc>
                <a:tc>
                  <a:txBody>
                    <a:bodyPr/>
                    <a:lstStyle/>
                    <a:p>
                      <a:pPr marL="0" marR="0" algn="just">
                        <a:lnSpc>
                          <a:spcPts val="2000"/>
                        </a:lnSpc>
                        <a:spcBef>
                          <a:spcPts val="0"/>
                        </a:spcBef>
                        <a:spcAft>
                          <a:spcPts val="1000"/>
                        </a:spcAft>
                      </a:pPr>
                      <a:r>
                        <a:rPr lang="en-US" sz="2400" kern="1200" smtClean="0">
                          <a:solidFill>
                            <a:schemeClr val="dk1"/>
                          </a:solidFill>
                          <a:latin typeface="+mn-lt"/>
                          <a:ea typeface="+mn-ea"/>
                          <a:cs typeface="+mn-cs"/>
                        </a:rPr>
                        <a:t>Úc</a:t>
                      </a:r>
                    </a:p>
                  </a:txBody>
                  <a:tcPr marL="68580" marR="68580" marT="0" marB="0"/>
                </a:tc>
                <a:tc>
                  <a:txBody>
                    <a:bodyPr/>
                    <a:lstStyle/>
                    <a:p>
                      <a:r>
                        <a:rPr lang="en-US" sz="2400" smtClean="0"/>
                        <a:t>18</a:t>
                      </a:r>
                      <a:endParaRPr lang="en-US" sz="2400"/>
                    </a:p>
                  </a:txBody>
                  <a:tcPr/>
                </a:tc>
                <a:tc>
                  <a:txBody>
                    <a:bodyPr/>
                    <a:lstStyle/>
                    <a:p>
                      <a:pPr marL="0" marR="0" algn="just" defTabSz="914400" rtl="0" eaLnBrk="1" latinLnBrk="0" hangingPunct="1">
                        <a:lnSpc>
                          <a:spcPts val="2000"/>
                        </a:lnSpc>
                        <a:spcBef>
                          <a:spcPts val="0"/>
                        </a:spcBef>
                        <a:spcAft>
                          <a:spcPts val="1000"/>
                        </a:spcAft>
                      </a:pPr>
                      <a:r>
                        <a:rPr lang="en-US" sz="2400" kern="1200" smtClean="0">
                          <a:solidFill>
                            <a:schemeClr val="dk1"/>
                          </a:solidFill>
                          <a:latin typeface="+mn-lt"/>
                          <a:ea typeface="+mn-ea"/>
                          <a:cs typeface="+mn-cs"/>
                        </a:rPr>
                        <a:t>Thụy Sỹ</a:t>
                      </a:r>
                    </a:p>
                  </a:txBody>
                  <a:tcPr marL="68580" marR="68580" marT="0" marB="0"/>
                </a:tc>
              </a:tr>
              <a:tr h="370840">
                <a:tc>
                  <a:txBody>
                    <a:bodyPr/>
                    <a:lstStyle/>
                    <a:p>
                      <a:r>
                        <a:rPr lang="en-US" sz="2400" smtClean="0"/>
                        <a:t>9</a:t>
                      </a:r>
                      <a:endParaRPr lang="en-US" sz="2400"/>
                    </a:p>
                  </a:txBody>
                  <a:tcPr/>
                </a:tc>
                <a:tc>
                  <a:txBody>
                    <a:bodyPr/>
                    <a:lstStyle/>
                    <a:p>
                      <a:pPr marL="0" marR="0" algn="just">
                        <a:lnSpc>
                          <a:spcPts val="2000"/>
                        </a:lnSpc>
                        <a:spcBef>
                          <a:spcPts val="0"/>
                        </a:spcBef>
                        <a:spcAft>
                          <a:spcPts val="1000"/>
                        </a:spcAft>
                      </a:pPr>
                      <a:r>
                        <a:rPr lang="en-US" sz="2400" kern="1200" smtClean="0">
                          <a:solidFill>
                            <a:schemeClr val="dk1"/>
                          </a:solidFill>
                          <a:latin typeface="+mn-lt"/>
                          <a:ea typeface="+mn-ea"/>
                          <a:cs typeface="+mn-cs"/>
                        </a:rPr>
                        <a:t>Tây Ban Nha</a:t>
                      </a:r>
                    </a:p>
                  </a:txBody>
                  <a:tcPr marL="68580" marR="68580" marT="0" marB="0"/>
                </a:tc>
                <a:tc>
                  <a:txBody>
                    <a:bodyPr/>
                    <a:lstStyle/>
                    <a:p>
                      <a:r>
                        <a:rPr lang="en-US" sz="2400" smtClean="0"/>
                        <a:t>19</a:t>
                      </a:r>
                      <a:endParaRPr lang="en-US" sz="2400"/>
                    </a:p>
                  </a:txBody>
                  <a:tcPr/>
                </a:tc>
                <a:tc>
                  <a:txBody>
                    <a:bodyPr/>
                    <a:lstStyle/>
                    <a:p>
                      <a:pPr marL="0" marR="0" algn="just" defTabSz="914400" rtl="0" eaLnBrk="1" latinLnBrk="0" hangingPunct="1">
                        <a:lnSpc>
                          <a:spcPts val="2000"/>
                        </a:lnSpc>
                        <a:spcBef>
                          <a:spcPts val="0"/>
                        </a:spcBef>
                        <a:spcAft>
                          <a:spcPts val="1000"/>
                        </a:spcAft>
                      </a:pPr>
                      <a:r>
                        <a:rPr lang="en-US" sz="2400" kern="1200" smtClean="0">
                          <a:solidFill>
                            <a:schemeClr val="dk1"/>
                          </a:solidFill>
                          <a:latin typeface="+mn-lt"/>
                          <a:ea typeface="+mn-ea"/>
                          <a:cs typeface="+mn-cs"/>
                        </a:rPr>
                        <a:t>Phần Lan</a:t>
                      </a:r>
                    </a:p>
                  </a:txBody>
                  <a:tcPr marL="68580" marR="68580" marT="0" marB="0"/>
                </a:tc>
              </a:tr>
              <a:tr h="370840">
                <a:tc>
                  <a:txBody>
                    <a:bodyPr/>
                    <a:lstStyle/>
                    <a:p>
                      <a:r>
                        <a:rPr lang="en-US" sz="2400" smtClean="0"/>
                        <a:t>10</a:t>
                      </a:r>
                      <a:endParaRPr lang="en-US" sz="2400"/>
                    </a:p>
                  </a:txBody>
                  <a:tcPr/>
                </a:tc>
                <a:tc>
                  <a:txBody>
                    <a:bodyPr/>
                    <a:lstStyle/>
                    <a:p>
                      <a:pPr marL="0" marR="0" algn="just">
                        <a:lnSpc>
                          <a:spcPts val="2000"/>
                        </a:lnSpc>
                        <a:spcBef>
                          <a:spcPts val="0"/>
                        </a:spcBef>
                        <a:spcAft>
                          <a:spcPts val="1000"/>
                        </a:spcAft>
                      </a:pPr>
                      <a:r>
                        <a:rPr lang="en-US" sz="2400" kern="1200" smtClean="0">
                          <a:solidFill>
                            <a:schemeClr val="dk1"/>
                          </a:solidFill>
                          <a:latin typeface="+mn-lt"/>
                          <a:ea typeface="+mn-ea"/>
                          <a:cs typeface="+mn-cs"/>
                        </a:rPr>
                        <a:t>Pháp</a:t>
                      </a:r>
                    </a:p>
                  </a:txBody>
                  <a:tcPr marL="68580" marR="68580" marT="0" marB="0"/>
                </a:tc>
                <a:tc>
                  <a:txBody>
                    <a:bodyPr/>
                    <a:lstStyle/>
                    <a:p>
                      <a:r>
                        <a:rPr lang="en-US" sz="2400" smtClean="0"/>
                        <a:t>20</a:t>
                      </a:r>
                      <a:endParaRPr lang="en-US" sz="2400"/>
                    </a:p>
                  </a:txBody>
                  <a:tcPr/>
                </a:tc>
                <a:tc>
                  <a:txBody>
                    <a:bodyPr/>
                    <a:lstStyle/>
                    <a:p>
                      <a:pPr marL="0" marR="0" algn="just" defTabSz="914400" rtl="0" eaLnBrk="1" latinLnBrk="0" hangingPunct="1">
                        <a:lnSpc>
                          <a:spcPts val="2000"/>
                        </a:lnSpc>
                        <a:spcBef>
                          <a:spcPts val="0"/>
                        </a:spcBef>
                        <a:spcAft>
                          <a:spcPts val="1000"/>
                        </a:spcAft>
                      </a:pPr>
                      <a:r>
                        <a:rPr lang="en-US" sz="2400" kern="1200" smtClean="0">
                          <a:solidFill>
                            <a:schemeClr val="dk1"/>
                          </a:solidFill>
                          <a:latin typeface="+mn-lt"/>
                          <a:ea typeface="+mn-ea"/>
                          <a:cs typeface="+mn-cs"/>
                        </a:rPr>
                        <a:t>Estonia</a:t>
                      </a:r>
                    </a:p>
                  </a:txBody>
                  <a:tcPr marL="68580" marR="68580" marT="0" marB="0"/>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vi-VN" smtClean="0"/>
              <a:t>Tiến triển của Chính phủ điện tử đòi hỏi một kế hoạch nghiêm túc:</a:t>
            </a:r>
          </a:p>
          <a:p>
            <a:pPr lvl="1"/>
            <a:r>
              <a:rPr lang="vi-VN" smtClean="0"/>
              <a:t>Định hướng ban đầu về làm trang Web không khó khăn lắm</a:t>
            </a:r>
          </a:p>
          <a:p>
            <a:pPr lvl="1"/>
            <a:r>
              <a:rPr lang="vi-VN" smtClean="0"/>
              <a:t>Chuyển đổi và tích hợp khó khăn hơn nhiều</a:t>
            </a:r>
          </a:p>
          <a:p>
            <a:r>
              <a:rPr lang="vi-VN" smtClean="0"/>
              <a:t>Cắt chi phí và yêu cầu về an ninh đòi hỏi phải đánh giá lại kế hoạch</a:t>
            </a:r>
          </a:p>
          <a:p>
            <a:r>
              <a:rPr lang="vi-VN" smtClean="0"/>
              <a:t>Ngân sách bị phân đoạn</a:t>
            </a:r>
          </a:p>
          <a:p>
            <a:r>
              <a:rPr lang="vi-VN" smtClean="0"/>
              <a:t>Kỹ năng IT cần được bổ xung</a:t>
            </a:r>
          </a:p>
          <a:p>
            <a:r>
              <a:rPr lang="vi-VN" smtClean="0"/>
              <a:t>Ưu tiên chuyển dịch từ G2C sang G2B, G2E, G2G</a:t>
            </a:r>
            <a:endParaRPr lang="en-US"/>
          </a:p>
        </p:txBody>
      </p:sp>
      <p:sp>
        <p:nvSpPr>
          <p:cNvPr id="3" name="Title 2"/>
          <p:cNvSpPr>
            <a:spLocks noGrp="1"/>
          </p:cNvSpPr>
          <p:nvPr>
            <p:ph type="title"/>
          </p:nvPr>
        </p:nvSpPr>
        <p:spPr/>
        <p:txBody>
          <a:bodyPr/>
          <a:lstStyle/>
          <a:p>
            <a:r>
              <a:rPr lang="en-US" smtClean="0"/>
              <a:t>Thách thức của các </a:t>
            </a:r>
            <a:br>
              <a:rPr lang="en-US" smtClean="0"/>
            </a:br>
            <a:r>
              <a:rPr lang="en-US" smtClean="0"/>
              <a:t>Chính phủ</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Oval 3"/>
          <p:cNvSpPr>
            <a:spLocks noChangeArrowheads="1"/>
          </p:cNvSpPr>
          <p:nvPr/>
        </p:nvSpPr>
        <p:spPr bwMode="auto">
          <a:xfrm>
            <a:off x="327025" y="2884488"/>
            <a:ext cx="2844800" cy="3663950"/>
          </a:xfrm>
          <a:prstGeom prst="ellipse">
            <a:avLst/>
          </a:prstGeom>
          <a:pattFill prst="pct50">
            <a:fgClr>
              <a:srgbClr val="B2B2B2"/>
            </a:fgClr>
            <a:bgClr>
              <a:srgbClr val="FFFFFF"/>
            </a:bgClr>
          </a:pattFill>
          <a:ln w="47527">
            <a:solidFill>
              <a:srgbClr val="B2B2B2"/>
            </a:solidFill>
            <a:round/>
            <a:headEnd/>
            <a:tailEnd/>
          </a:ln>
          <a:effectLst>
            <a:outerShdw dist="113601" dir="2700000" algn="ctr" rotWithShape="0">
              <a:schemeClr val="folHlink"/>
            </a:outerShdw>
          </a:effectLst>
        </p:spPr>
        <p:txBody>
          <a:bodyPr wrap="none" anchor="ctr"/>
          <a:lstStyle/>
          <a:p>
            <a:endParaRPr lang="en-US"/>
          </a:p>
        </p:txBody>
      </p:sp>
      <p:sp>
        <p:nvSpPr>
          <p:cNvPr id="145414" name="Oval 6"/>
          <p:cNvSpPr>
            <a:spLocks noChangeArrowheads="1"/>
          </p:cNvSpPr>
          <p:nvPr/>
        </p:nvSpPr>
        <p:spPr bwMode="auto">
          <a:xfrm>
            <a:off x="327025" y="1143000"/>
            <a:ext cx="2873375" cy="4075113"/>
          </a:xfrm>
          <a:prstGeom prst="ellipse">
            <a:avLst/>
          </a:prstGeom>
          <a:gradFill rotWithShape="0">
            <a:gsLst>
              <a:gs pos="0">
                <a:srgbClr val="FFFFFF"/>
              </a:gs>
              <a:gs pos="100000">
                <a:srgbClr val="CDCDFF"/>
              </a:gs>
            </a:gsLst>
            <a:path path="shape">
              <a:fillToRect l="50000" t="50000" r="50000" b="50000"/>
            </a:path>
          </a:gradFill>
          <a:ln w="31496">
            <a:solidFill>
              <a:srgbClr val="9F9FFF"/>
            </a:solidFill>
            <a:round/>
            <a:headEnd/>
            <a:tailEnd/>
          </a:ln>
          <a:effectLst>
            <a:outerShdw dist="113601" dir="2700000" algn="ctr" rotWithShape="0">
              <a:schemeClr val="folHlink"/>
            </a:outerShdw>
          </a:effectLst>
        </p:spPr>
        <p:txBody>
          <a:bodyPr wrap="none" anchor="ctr"/>
          <a:lstStyle/>
          <a:p>
            <a:endParaRPr lang="en-US"/>
          </a:p>
        </p:txBody>
      </p:sp>
      <p:sp>
        <p:nvSpPr>
          <p:cNvPr id="145415" name="Text Box 7"/>
          <p:cNvSpPr txBox="1">
            <a:spLocks noChangeArrowheads="1"/>
          </p:cNvSpPr>
          <p:nvPr/>
        </p:nvSpPr>
        <p:spPr bwMode="auto">
          <a:xfrm>
            <a:off x="766763" y="5411788"/>
            <a:ext cx="2052637" cy="912812"/>
          </a:xfrm>
          <a:prstGeom prst="rect">
            <a:avLst/>
          </a:prstGeom>
          <a:noFill/>
          <a:ln w="9525">
            <a:noFill/>
            <a:miter lim="800000"/>
            <a:headEnd/>
            <a:tailEnd/>
          </a:ln>
          <a:effectLst/>
        </p:spPr>
        <p:txBody>
          <a:bodyPr lIns="0" tIns="0" rIns="0" bIns="0"/>
          <a:lstStyle/>
          <a:p>
            <a:pPr algn="ctr" defTabSz="482600">
              <a:buClr>
                <a:srgbClr val="808080"/>
              </a:buClr>
              <a:buSzPct val="90000"/>
              <a:buFont typeface="Monotype Sorts" pitchFamily="2" charset="2"/>
              <a:buNone/>
            </a:pPr>
            <a:r>
              <a:rPr lang="en-US" sz="2000" b="1">
                <a:solidFill>
                  <a:srgbClr val="000000"/>
                </a:solidFill>
                <a:latin typeface="Arial" charset="0"/>
                <a:cs typeface="Times New Roman" pitchFamily="18" charset="0"/>
              </a:rPr>
              <a:t>Th</a:t>
            </a:r>
            <a:r>
              <a:rPr lang="en-US" sz="2000" b="1">
                <a:solidFill>
                  <a:srgbClr val="000000"/>
                </a:solidFill>
                <a:latin typeface="Times New Roman"/>
                <a:cs typeface="Times New Roman" pitchFamily="18" charset="0"/>
              </a:rPr>
              <a:t>á</a:t>
            </a:r>
            <a:r>
              <a:rPr lang="en-US" sz="2000" b="1">
                <a:solidFill>
                  <a:srgbClr val="000000"/>
                </a:solidFill>
                <a:latin typeface="Arial" charset="0"/>
                <a:cs typeface="Times New Roman" pitchFamily="18" charset="0"/>
              </a:rPr>
              <a:t>ch thức về An ninh</a:t>
            </a:r>
            <a:endParaRPr lang="en-US" sz="2000">
              <a:cs typeface="Times New Roman" pitchFamily="18" charset="0"/>
            </a:endParaRPr>
          </a:p>
        </p:txBody>
      </p:sp>
      <p:sp>
        <p:nvSpPr>
          <p:cNvPr id="145416" name="Oval 8"/>
          <p:cNvSpPr>
            <a:spLocks noChangeArrowheads="1"/>
          </p:cNvSpPr>
          <p:nvPr/>
        </p:nvSpPr>
        <p:spPr bwMode="auto">
          <a:xfrm>
            <a:off x="304800" y="2514600"/>
            <a:ext cx="2855913" cy="4038600"/>
          </a:xfrm>
          <a:prstGeom prst="ellipse">
            <a:avLst/>
          </a:prstGeom>
          <a:noFill/>
          <a:ln w="47527">
            <a:solidFill>
              <a:srgbClr val="9F9FFF"/>
            </a:solidFill>
            <a:round/>
            <a:headEnd/>
            <a:tailEnd/>
          </a:ln>
          <a:effectLst>
            <a:outerShdw dist="113601" dir="2700000" algn="ctr" rotWithShape="0">
              <a:schemeClr val="folHlink"/>
            </a:outerShdw>
          </a:effectLst>
        </p:spPr>
        <p:txBody>
          <a:bodyPr wrap="none" anchor="ctr"/>
          <a:lstStyle/>
          <a:p>
            <a:endParaRPr lang="en-US"/>
          </a:p>
        </p:txBody>
      </p:sp>
      <p:sp>
        <p:nvSpPr>
          <p:cNvPr id="145417" name="Text Box 9"/>
          <p:cNvSpPr txBox="1">
            <a:spLocks noChangeArrowheads="1"/>
          </p:cNvSpPr>
          <p:nvPr/>
        </p:nvSpPr>
        <p:spPr bwMode="auto">
          <a:xfrm>
            <a:off x="762000" y="2895600"/>
            <a:ext cx="2384425" cy="1981200"/>
          </a:xfrm>
          <a:prstGeom prst="rect">
            <a:avLst/>
          </a:prstGeom>
          <a:noFill/>
          <a:ln w="9525">
            <a:noFill/>
            <a:miter lim="800000"/>
            <a:headEnd/>
            <a:tailEnd/>
          </a:ln>
          <a:effectLst/>
        </p:spPr>
        <p:txBody>
          <a:bodyPr lIns="0" tIns="0" rIns="0" bIns="0"/>
          <a:lstStyle/>
          <a:p>
            <a:pPr marL="219075" indent="-219075" defTabSz="482600">
              <a:buClr>
                <a:srgbClr val="C21212"/>
              </a:buClr>
              <a:buSzPct val="90000"/>
              <a:buFont typeface="Monotype Sorts" pitchFamily="2" charset="2"/>
              <a:buChar char="è"/>
            </a:pPr>
            <a:r>
              <a:rPr lang="en-US" sz="1600" b="1">
                <a:solidFill>
                  <a:srgbClr val="000000"/>
                </a:solidFill>
                <a:latin typeface="Arial Narrow" pitchFamily="34" charset="0"/>
                <a:cs typeface="Times New Roman" pitchFamily="18" charset="0"/>
              </a:rPr>
              <a:t>Truy nhập an toàn</a:t>
            </a:r>
          </a:p>
          <a:p>
            <a:pPr marL="219075" indent="-219075" defTabSz="482600">
              <a:buClr>
                <a:srgbClr val="C21212"/>
              </a:buClr>
              <a:buSzPct val="90000"/>
              <a:buFont typeface="Monotype Sorts" pitchFamily="2" charset="2"/>
              <a:buChar char="è"/>
            </a:pPr>
            <a:r>
              <a:rPr lang="en-US" sz="1600" b="1">
                <a:solidFill>
                  <a:srgbClr val="000000"/>
                </a:solidFill>
                <a:latin typeface="Arial Narrow" pitchFamily="34" charset="0"/>
                <a:cs typeface="Times New Roman" pitchFamily="18" charset="0"/>
              </a:rPr>
              <a:t>Tính riêng tư</a:t>
            </a:r>
          </a:p>
          <a:p>
            <a:pPr marL="219075" indent="-219075" defTabSz="482600">
              <a:buClr>
                <a:srgbClr val="C21212"/>
              </a:buClr>
              <a:buSzPct val="90000"/>
              <a:buFont typeface="Monotype Sorts" pitchFamily="2" charset="2"/>
              <a:buChar char="è"/>
            </a:pPr>
            <a:r>
              <a:rPr lang="en-US" sz="1600" b="1">
                <a:solidFill>
                  <a:srgbClr val="000000"/>
                </a:solidFill>
                <a:latin typeface="Arial Narrow" pitchFamily="34" charset="0"/>
                <a:cs typeface="Times New Roman" pitchFamily="18" charset="0"/>
              </a:rPr>
              <a:t>Thông tin kịp thời </a:t>
            </a:r>
          </a:p>
          <a:p>
            <a:pPr marL="219075" indent="-219075" defTabSz="482600">
              <a:buClr>
                <a:srgbClr val="C21212"/>
              </a:buClr>
              <a:buSzPct val="90000"/>
              <a:buFont typeface="Monotype Sorts" pitchFamily="2" charset="2"/>
              <a:buChar char="è"/>
            </a:pPr>
            <a:r>
              <a:rPr lang="en-US" sz="1600" b="1">
                <a:solidFill>
                  <a:srgbClr val="000000"/>
                </a:solidFill>
                <a:latin typeface="Arial Narrow" pitchFamily="34" charset="0"/>
                <a:cs typeface="Times New Roman" pitchFamily="18" charset="0"/>
              </a:rPr>
              <a:t>Nguồn thông tin</a:t>
            </a:r>
          </a:p>
          <a:p>
            <a:pPr marL="219075" indent="-219075" defTabSz="482600">
              <a:buClr>
                <a:srgbClr val="C21212"/>
              </a:buClr>
              <a:buSzPct val="90000"/>
              <a:buFont typeface="Monotype Sorts" pitchFamily="2" charset="2"/>
              <a:buChar char="è"/>
            </a:pPr>
            <a:r>
              <a:rPr lang="en-US" sz="1600" b="1">
                <a:solidFill>
                  <a:srgbClr val="000000"/>
                </a:solidFill>
                <a:latin typeface="Arial Narrow" pitchFamily="34" charset="0"/>
                <a:cs typeface="Times New Roman" pitchFamily="18" charset="0"/>
              </a:rPr>
              <a:t>Hợp tác (inter-op)</a:t>
            </a:r>
          </a:p>
          <a:p>
            <a:pPr marL="219075" indent="-219075" defTabSz="482600">
              <a:buClr>
                <a:srgbClr val="C21212"/>
              </a:buClr>
              <a:buSzPct val="90000"/>
              <a:buFont typeface="Monotype Sorts" pitchFamily="2" charset="2"/>
              <a:buChar char="è"/>
            </a:pPr>
            <a:r>
              <a:rPr lang="en-US" sz="1600" b="1">
                <a:solidFill>
                  <a:srgbClr val="000000"/>
                </a:solidFill>
                <a:latin typeface="Arial Narrow" pitchFamily="34" charset="0"/>
                <a:cs typeface="Times New Roman" pitchFamily="18" charset="0"/>
              </a:rPr>
              <a:t>Khả năng mở rộng</a:t>
            </a:r>
          </a:p>
          <a:p>
            <a:pPr marL="219075" indent="-219075" defTabSz="482600">
              <a:buClr>
                <a:srgbClr val="C21212"/>
              </a:buClr>
              <a:buSzPct val="90000"/>
              <a:buFont typeface="Monotype Sorts" pitchFamily="2" charset="2"/>
              <a:buChar char="è"/>
            </a:pPr>
            <a:r>
              <a:rPr lang="en-US" sz="1600" b="1">
                <a:solidFill>
                  <a:srgbClr val="000000"/>
                </a:solidFill>
                <a:latin typeface="Arial Narrow" pitchFamily="34" charset="0"/>
                <a:cs typeface="Times New Roman" pitchFamily="18" charset="0"/>
              </a:rPr>
              <a:t>Phân tích dữ liệu</a:t>
            </a:r>
          </a:p>
          <a:p>
            <a:pPr marL="219075" indent="-219075" defTabSz="482600">
              <a:buClr>
                <a:srgbClr val="C21212"/>
              </a:buClr>
              <a:buSzPct val="90000"/>
              <a:buFont typeface="Monotype Sorts" pitchFamily="2" charset="2"/>
              <a:buChar char="è"/>
            </a:pPr>
            <a:r>
              <a:rPr lang="en-US" sz="1600" b="1">
                <a:solidFill>
                  <a:srgbClr val="000000"/>
                </a:solidFill>
                <a:latin typeface="Arial Narrow" pitchFamily="34" charset="0"/>
                <a:cs typeface="Times New Roman" pitchFamily="18" charset="0"/>
              </a:rPr>
              <a:t>Cộng tác (Co-op)</a:t>
            </a:r>
          </a:p>
        </p:txBody>
      </p:sp>
      <p:sp>
        <p:nvSpPr>
          <p:cNvPr id="145410" name="Rectangle 2"/>
          <p:cNvSpPr>
            <a:spLocks noGrp="1" noChangeArrowheads="1"/>
          </p:cNvSpPr>
          <p:nvPr>
            <p:ph type="title"/>
          </p:nvPr>
        </p:nvSpPr>
        <p:spPr/>
        <p:txBody>
          <a:bodyPr/>
          <a:lstStyle/>
          <a:p>
            <a:r>
              <a:rPr lang="en-US" b="1">
                <a:latin typeface="Verdana" pitchFamily="34" charset="0"/>
                <a:ea typeface="Verdana" pitchFamily="34" charset="0"/>
                <a:cs typeface="Verdana" pitchFamily="34" charset="0"/>
              </a:rPr>
              <a:t>Yêu cầu tổng quát của </a:t>
            </a:r>
            <a:br>
              <a:rPr lang="en-US" b="1">
                <a:latin typeface="Verdana" pitchFamily="34" charset="0"/>
                <a:ea typeface="Verdana" pitchFamily="34" charset="0"/>
                <a:cs typeface="Verdana" pitchFamily="34" charset="0"/>
              </a:rPr>
            </a:br>
            <a:r>
              <a:rPr lang="en-US" b="1">
                <a:latin typeface="Verdana" pitchFamily="34" charset="0"/>
                <a:ea typeface="Verdana" pitchFamily="34" charset="0"/>
                <a:cs typeface="Verdana" pitchFamily="34" charset="0"/>
              </a:rPr>
              <a:t>Chính phủ điện tử</a:t>
            </a:r>
          </a:p>
        </p:txBody>
      </p:sp>
      <p:sp>
        <p:nvSpPr>
          <p:cNvPr id="145412" name="Rectangle 4"/>
          <p:cNvSpPr>
            <a:spLocks noChangeArrowheads="1"/>
          </p:cNvSpPr>
          <p:nvPr/>
        </p:nvSpPr>
        <p:spPr bwMode="auto">
          <a:xfrm>
            <a:off x="641350" y="1852613"/>
            <a:ext cx="2408238" cy="912812"/>
          </a:xfrm>
          <a:prstGeom prst="rect">
            <a:avLst/>
          </a:prstGeom>
          <a:noFill/>
          <a:ln w="9525">
            <a:noFill/>
            <a:miter lim="800000"/>
            <a:headEnd/>
            <a:tailEnd/>
          </a:ln>
          <a:effectLst/>
        </p:spPr>
        <p:txBody>
          <a:bodyPr lIns="0" tIns="0" rIns="0" bIns="0"/>
          <a:lstStyle/>
          <a:p>
            <a:pPr algn="ctr" defTabSz="482600">
              <a:buClr>
                <a:srgbClr val="808080"/>
              </a:buClr>
              <a:buSzPct val="90000"/>
              <a:buFont typeface="Monotype Sorts" pitchFamily="2" charset="2"/>
              <a:buNone/>
            </a:pPr>
            <a:r>
              <a:rPr lang="en-US" sz="2000" b="1">
                <a:solidFill>
                  <a:srgbClr val="000000"/>
                </a:solidFill>
                <a:latin typeface="Arial" charset="0"/>
              </a:rPr>
              <a:t>Thách thức của chính quyền</a:t>
            </a:r>
            <a:endParaRPr lang="en-US" sz="2800">
              <a:solidFill>
                <a:srgbClr val="000000"/>
              </a:solidFill>
              <a:latin typeface="Arial" charset="0"/>
            </a:endParaRPr>
          </a:p>
        </p:txBody>
      </p:sp>
      <p:sp>
        <p:nvSpPr>
          <p:cNvPr id="145418" name="Text Box 10"/>
          <p:cNvSpPr txBox="1">
            <a:spLocks noChangeArrowheads="1"/>
          </p:cNvSpPr>
          <p:nvPr/>
        </p:nvSpPr>
        <p:spPr bwMode="auto">
          <a:xfrm>
            <a:off x="4953000" y="2667000"/>
            <a:ext cx="3871913" cy="2490788"/>
          </a:xfrm>
          <a:prstGeom prst="rect">
            <a:avLst/>
          </a:prstGeom>
          <a:noFill/>
          <a:ln w="9525">
            <a:noFill/>
            <a:miter lim="800000"/>
            <a:headEnd/>
            <a:tailEnd/>
          </a:ln>
          <a:effectLst/>
        </p:spPr>
        <p:txBody>
          <a:bodyPr lIns="0" tIns="0" rIns="0" bIns="0"/>
          <a:lstStyle/>
          <a:p>
            <a:pPr defTabSz="482600">
              <a:buClr>
                <a:srgbClr val="808080"/>
              </a:buClr>
              <a:buSzPct val="90000"/>
              <a:buFont typeface="Monotype Sorts" pitchFamily="2" charset="2"/>
              <a:buNone/>
            </a:pPr>
            <a:r>
              <a:rPr lang="en-US" sz="2200" b="1">
                <a:solidFill>
                  <a:srgbClr val="000000"/>
                </a:solidFill>
                <a:latin typeface="Arial" charset="0"/>
                <a:cs typeface="Times New Roman" pitchFamily="18" charset="0"/>
              </a:rPr>
              <a:t>C</a:t>
            </a:r>
            <a:r>
              <a:rPr lang="en-US" sz="2200" b="1">
                <a:solidFill>
                  <a:srgbClr val="000000"/>
                </a:solidFill>
                <a:latin typeface="Times New Roman"/>
                <a:cs typeface="Times New Roman" pitchFamily="18" charset="0"/>
              </a:rPr>
              <a:t>á</a:t>
            </a:r>
            <a:r>
              <a:rPr lang="en-US" sz="2200" b="1">
                <a:solidFill>
                  <a:srgbClr val="000000"/>
                </a:solidFill>
                <a:latin typeface="Arial" charset="0"/>
                <a:cs typeface="Times New Roman" pitchFamily="18" charset="0"/>
              </a:rPr>
              <a:t>c nhu cầu kinh doanh v</a:t>
            </a:r>
            <a:r>
              <a:rPr lang="en-US" sz="2200" b="1">
                <a:solidFill>
                  <a:srgbClr val="000000"/>
                </a:solidFill>
                <a:latin typeface="Times New Roman"/>
                <a:cs typeface="Times New Roman" pitchFamily="18" charset="0"/>
              </a:rPr>
              <a:t>à</a:t>
            </a:r>
            <a:r>
              <a:rPr lang="en-US" sz="2200" b="1">
                <a:solidFill>
                  <a:srgbClr val="000000"/>
                </a:solidFill>
                <a:latin typeface="Arial" charset="0"/>
                <a:cs typeface="Times New Roman" pitchFamily="18" charset="0"/>
              </a:rPr>
              <a:t> r</a:t>
            </a:r>
            <a:r>
              <a:rPr lang="en-US" sz="2200" b="1">
                <a:solidFill>
                  <a:srgbClr val="000000"/>
                </a:solidFill>
                <a:latin typeface="Times New Roman"/>
                <a:cs typeface="Times New Roman" pitchFamily="18" charset="0"/>
              </a:rPr>
              <a:t>à</a:t>
            </a:r>
            <a:r>
              <a:rPr lang="en-US" sz="2200" b="1">
                <a:solidFill>
                  <a:srgbClr val="000000"/>
                </a:solidFill>
                <a:latin typeface="Arial" charset="0"/>
                <a:cs typeface="Times New Roman" pitchFamily="18" charset="0"/>
              </a:rPr>
              <a:t>ng buộc về t</a:t>
            </a:r>
            <a:r>
              <a:rPr lang="en-US" sz="2200" b="1">
                <a:solidFill>
                  <a:srgbClr val="000000"/>
                </a:solidFill>
                <a:latin typeface="Times New Roman"/>
                <a:cs typeface="Times New Roman" pitchFamily="18" charset="0"/>
              </a:rPr>
              <a:t>à</a:t>
            </a:r>
            <a:r>
              <a:rPr lang="en-US" sz="2200" b="1">
                <a:solidFill>
                  <a:srgbClr val="000000"/>
                </a:solidFill>
                <a:latin typeface="Arial" charset="0"/>
                <a:cs typeface="Times New Roman" pitchFamily="18" charset="0"/>
              </a:rPr>
              <a:t>i nguyên đòi hỏi:</a:t>
            </a:r>
          </a:p>
          <a:p>
            <a:pPr marL="404813" lvl="1" indent="-290513" defTabSz="482600">
              <a:buClr>
                <a:srgbClr val="C21212"/>
              </a:buClr>
              <a:buSzPct val="90000"/>
              <a:buFont typeface="Monotype Sorts" pitchFamily="2" charset="2"/>
              <a:buChar char="è"/>
            </a:pPr>
            <a:r>
              <a:rPr lang="en-US" sz="2000" b="1">
                <a:solidFill>
                  <a:srgbClr val="000080"/>
                </a:solidFill>
                <a:latin typeface="Arial Narrow" pitchFamily="34" charset="0"/>
                <a:cs typeface="Times New Roman" pitchFamily="18" charset="0"/>
              </a:rPr>
              <a:t>Một kiến trúc hỗ trợ đa hệ thống kinh doanh và cộng tác </a:t>
            </a:r>
          </a:p>
          <a:p>
            <a:pPr marL="404813" lvl="1" indent="-290513" defTabSz="482600">
              <a:buClr>
                <a:srgbClr val="C21212"/>
              </a:buClr>
              <a:buSzPct val="90000"/>
              <a:buFont typeface="Monotype Sorts" pitchFamily="2" charset="2"/>
              <a:buChar char="è"/>
            </a:pPr>
            <a:r>
              <a:rPr lang="en-US" sz="2000" b="1">
                <a:solidFill>
                  <a:srgbClr val="000080"/>
                </a:solidFill>
                <a:latin typeface="Arial Narrow" pitchFamily="34" charset="0"/>
                <a:cs typeface="Times New Roman" pitchFamily="18" charset="0"/>
              </a:rPr>
              <a:t>Một hạ tầng cơ sở có thể mở rộng được</a:t>
            </a:r>
            <a:endParaRPr lang="en-US" sz="2000" b="1">
              <a:latin typeface="Arial Narrow" pitchFamily="34" charset="0"/>
              <a:cs typeface="Times New Roman" pitchFamily="18" charset="0"/>
            </a:endParaRPr>
          </a:p>
        </p:txBody>
      </p:sp>
      <p:grpSp>
        <p:nvGrpSpPr>
          <p:cNvPr id="2" name="Group 12"/>
          <p:cNvGrpSpPr>
            <a:grpSpLocks/>
          </p:cNvGrpSpPr>
          <p:nvPr/>
        </p:nvGrpSpPr>
        <p:grpSpPr bwMode="auto">
          <a:xfrm>
            <a:off x="3421063" y="2990850"/>
            <a:ext cx="1455737" cy="2058988"/>
            <a:chOff x="2662" y="2377"/>
            <a:chExt cx="1018" cy="1439"/>
          </a:xfrm>
        </p:grpSpPr>
        <p:sp>
          <p:nvSpPr>
            <p:cNvPr id="145421" name="Freeform 13"/>
            <p:cNvSpPr>
              <a:spLocks/>
            </p:cNvSpPr>
            <p:nvPr/>
          </p:nvSpPr>
          <p:spPr bwMode="auto">
            <a:xfrm>
              <a:off x="3344" y="3095"/>
              <a:ext cx="336" cy="719"/>
            </a:xfrm>
            <a:custGeom>
              <a:avLst/>
              <a:gdLst/>
              <a:ahLst/>
              <a:cxnLst>
                <a:cxn ang="0">
                  <a:pos x="0" y="718"/>
                </a:cxn>
                <a:cxn ang="0">
                  <a:pos x="335" y="5"/>
                </a:cxn>
                <a:cxn ang="0">
                  <a:pos x="225" y="0"/>
                </a:cxn>
                <a:cxn ang="0">
                  <a:pos x="33" y="410"/>
                </a:cxn>
                <a:cxn ang="0">
                  <a:pos x="0" y="718"/>
                </a:cxn>
                <a:cxn ang="0">
                  <a:pos x="0" y="718"/>
                </a:cxn>
              </a:cxnLst>
              <a:rect l="0" t="0" r="r" b="b"/>
              <a:pathLst>
                <a:path w="336" h="719">
                  <a:moveTo>
                    <a:pt x="0" y="718"/>
                  </a:moveTo>
                  <a:lnTo>
                    <a:pt x="335" y="5"/>
                  </a:lnTo>
                  <a:lnTo>
                    <a:pt x="225" y="0"/>
                  </a:lnTo>
                  <a:lnTo>
                    <a:pt x="33" y="410"/>
                  </a:lnTo>
                  <a:lnTo>
                    <a:pt x="0" y="718"/>
                  </a:lnTo>
                  <a:lnTo>
                    <a:pt x="0" y="718"/>
                  </a:lnTo>
                </a:path>
              </a:pathLst>
            </a:custGeom>
            <a:pattFill prst="pct50">
              <a:fgClr>
                <a:srgbClr val="BFBFFF"/>
              </a:fgClr>
              <a:bgClr>
                <a:srgbClr val="4141FF"/>
              </a:bgClr>
            </a:pattFill>
            <a:ln w="18743" cap="flat" cmpd="sng">
              <a:solidFill>
                <a:srgbClr val="4040C2"/>
              </a:solidFill>
              <a:prstDash val="solid"/>
              <a:round/>
              <a:headEnd type="none" w="med" len="med"/>
              <a:tailEnd type="none" w="med" len="med"/>
            </a:ln>
            <a:effectLst/>
          </p:spPr>
          <p:txBody>
            <a:bodyPr/>
            <a:lstStyle/>
            <a:p>
              <a:endParaRPr lang="en-US"/>
            </a:p>
          </p:txBody>
        </p:sp>
        <p:sp>
          <p:nvSpPr>
            <p:cNvPr id="145422" name="Freeform 14"/>
            <p:cNvSpPr>
              <a:spLocks/>
            </p:cNvSpPr>
            <p:nvPr/>
          </p:nvSpPr>
          <p:spPr bwMode="auto">
            <a:xfrm>
              <a:off x="3303" y="3004"/>
              <a:ext cx="187" cy="812"/>
            </a:xfrm>
            <a:custGeom>
              <a:avLst/>
              <a:gdLst/>
              <a:ahLst/>
              <a:cxnLst>
                <a:cxn ang="0">
                  <a:pos x="0" y="179"/>
                </a:cxn>
                <a:cxn ang="0">
                  <a:pos x="38" y="456"/>
                </a:cxn>
                <a:cxn ang="0">
                  <a:pos x="37" y="811"/>
                </a:cxn>
                <a:cxn ang="0">
                  <a:pos x="103" y="526"/>
                </a:cxn>
                <a:cxn ang="0">
                  <a:pos x="186" y="0"/>
                </a:cxn>
                <a:cxn ang="0">
                  <a:pos x="0" y="179"/>
                </a:cxn>
                <a:cxn ang="0">
                  <a:pos x="0" y="179"/>
                </a:cxn>
              </a:cxnLst>
              <a:rect l="0" t="0" r="r" b="b"/>
              <a:pathLst>
                <a:path w="187" h="812">
                  <a:moveTo>
                    <a:pt x="0" y="179"/>
                  </a:moveTo>
                  <a:lnTo>
                    <a:pt x="38" y="456"/>
                  </a:lnTo>
                  <a:lnTo>
                    <a:pt x="37" y="811"/>
                  </a:lnTo>
                  <a:lnTo>
                    <a:pt x="103" y="526"/>
                  </a:lnTo>
                  <a:lnTo>
                    <a:pt x="186" y="0"/>
                  </a:lnTo>
                  <a:lnTo>
                    <a:pt x="0" y="179"/>
                  </a:lnTo>
                  <a:lnTo>
                    <a:pt x="0" y="179"/>
                  </a:lnTo>
                </a:path>
              </a:pathLst>
            </a:custGeom>
            <a:pattFill prst="pct50">
              <a:fgClr>
                <a:srgbClr val="BFBFFF"/>
              </a:fgClr>
              <a:bgClr>
                <a:srgbClr val="4141FF"/>
              </a:bgClr>
            </a:pattFill>
            <a:ln w="18743" cap="flat" cmpd="sng">
              <a:solidFill>
                <a:srgbClr val="4040C2"/>
              </a:solidFill>
              <a:prstDash val="solid"/>
              <a:round/>
              <a:headEnd type="none" w="med" len="med"/>
              <a:tailEnd type="none" w="med" len="med"/>
            </a:ln>
            <a:effectLst/>
          </p:spPr>
          <p:txBody>
            <a:bodyPr/>
            <a:lstStyle/>
            <a:p>
              <a:endParaRPr lang="en-US"/>
            </a:p>
          </p:txBody>
        </p:sp>
        <p:sp>
          <p:nvSpPr>
            <p:cNvPr id="145423" name="Freeform 15"/>
            <p:cNvSpPr>
              <a:spLocks/>
            </p:cNvSpPr>
            <p:nvPr/>
          </p:nvSpPr>
          <p:spPr bwMode="auto">
            <a:xfrm>
              <a:off x="3340" y="2377"/>
              <a:ext cx="340" cy="722"/>
            </a:xfrm>
            <a:custGeom>
              <a:avLst/>
              <a:gdLst/>
              <a:ahLst/>
              <a:cxnLst>
                <a:cxn ang="0">
                  <a:pos x="0" y="0"/>
                </a:cxn>
                <a:cxn ang="0">
                  <a:pos x="339" y="721"/>
                </a:cxn>
                <a:cxn ang="0">
                  <a:pos x="235" y="721"/>
                </a:cxn>
                <a:cxn ang="0">
                  <a:pos x="37" y="280"/>
                </a:cxn>
                <a:cxn ang="0">
                  <a:pos x="0" y="0"/>
                </a:cxn>
                <a:cxn ang="0">
                  <a:pos x="0" y="0"/>
                </a:cxn>
              </a:cxnLst>
              <a:rect l="0" t="0" r="r" b="b"/>
              <a:pathLst>
                <a:path w="340" h="722">
                  <a:moveTo>
                    <a:pt x="0" y="0"/>
                  </a:moveTo>
                  <a:lnTo>
                    <a:pt x="339" y="721"/>
                  </a:lnTo>
                  <a:lnTo>
                    <a:pt x="235" y="721"/>
                  </a:lnTo>
                  <a:lnTo>
                    <a:pt x="37" y="280"/>
                  </a:lnTo>
                  <a:lnTo>
                    <a:pt x="0" y="0"/>
                  </a:lnTo>
                  <a:lnTo>
                    <a:pt x="0" y="0"/>
                  </a:lnTo>
                </a:path>
              </a:pathLst>
            </a:custGeom>
            <a:pattFill prst="pct50">
              <a:fgClr>
                <a:srgbClr val="BFBFFF"/>
              </a:fgClr>
              <a:bgClr>
                <a:srgbClr val="4141FF"/>
              </a:bgClr>
            </a:pattFill>
            <a:ln w="18743" cap="flat" cmpd="sng">
              <a:solidFill>
                <a:srgbClr val="4040C2"/>
              </a:solidFill>
              <a:prstDash val="solid"/>
              <a:round/>
              <a:headEnd type="none" w="med" len="med"/>
              <a:tailEnd type="none" w="med" len="med"/>
            </a:ln>
            <a:effectLst/>
          </p:spPr>
          <p:txBody>
            <a:bodyPr/>
            <a:lstStyle/>
            <a:p>
              <a:endParaRPr lang="en-US"/>
            </a:p>
          </p:txBody>
        </p:sp>
        <p:sp>
          <p:nvSpPr>
            <p:cNvPr id="145424" name="Freeform 16"/>
            <p:cNvSpPr>
              <a:spLocks/>
            </p:cNvSpPr>
            <p:nvPr/>
          </p:nvSpPr>
          <p:spPr bwMode="auto">
            <a:xfrm>
              <a:off x="2662" y="2705"/>
              <a:ext cx="561" cy="786"/>
            </a:xfrm>
            <a:custGeom>
              <a:avLst/>
              <a:gdLst/>
              <a:ahLst/>
              <a:cxnLst>
                <a:cxn ang="0">
                  <a:pos x="0" y="0"/>
                </a:cxn>
                <a:cxn ang="0">
                  <a:pos x="0" y="785"/>
                </a:cxn>
                <a:cxn ang="0">
                  <a:pos x="560" y="596"/>
                </a:cxn>
                <a:cxn ang="0">
                  <a:pos x="554" y="131"/>
                </a:cxn>
                <a:cxn ang="0">
                  <a:pos x="0" y="0"/>
                </a:cxn>
                <a:cxn ang="0">
                  <a:pos x="0" y="0"/>
                </a:cxn>
              </a:cxnLst>
              <a:rect l="0" t="0" r="r" b="b"/>
              <a:pathLst>
                <a:path w="561" h="786">
                  <a:moveTo>
                    <a:pt x="0" y="0"/>
                  </a:moveTo>
                  <a:lnTo>
                    <a:pt x="0" y="785"/>
                  </a:lnTo>
                  <a:lnTo>
                    <a:pt x="560" y="596"/>
                  </a:lnTo>
                  <a:lnTo>
                    <a:pt x="554" y="131"/>
                  </a:lnTo>
                  <a:lnTo>
                    <a:pt x="0" y="0"/>
                  </a:lnTo>
                  <a:lnTo>
                    <a:pt x="0" y="0"/>
                  </a:lnTo>
                </a:path>
              </a:pathLst>
            </a:custGeom>
            <a:pattFill prst="pct50">
              <a:fgClr>
                <a:srgbClr val="BFBFFF"/>
              </a:fgClr>
              <a:bgClr>
                <a:srgbClr val="4141FF"/>
              </a:bgClr>
            </a:pattFill>
            <a:ln w="18743" cap="flat" cmpd="sng">
              <a:solidFill>
                <a:srgbClr val="4040C2"/>
              </a:solidFill>
              <a:prstDash val="solid"/>
              <a:round/>
              <a:headEnd type="none" w="med" len="med"/>
              <a:tailEnd type="none" w="med" len="med"/>
            </a:ln>
            <a:effectLst/>
          </p:spPr>
          <p:txBody>
            <a:bodyPr/>
            <a:lstStyle/>
            <a:p>
              <a:endParaRPr lang="en-US"/>
            </a:p>
          </p:txBody>
        </p:sp>
        <p:sp>
          <p:nvSpPr>
            <p:cNvPr id="145425" name="Freeform 17"/>
            <p:cNvSpPr>
              <a:spLocks/>
            </p:cNvSpPr>
            <p:nvPr/>
          </p:nvSpPr>
          <p:spPr bwMode="auto">
            <a:xfrm>
              <a:off x="3296" y="2377"/>
              <a:ext cx="189" cy="783"/>
            </a:xfrm>
            <a:custGeom>
              <a:avLst/>
              <a:gdLst/>
              <a:ahLst/>
              <a:cxnLst>
                <a:cxn ang="0">
                  <a:pos x="0" y="521"/>
                </a:cxn>
                <a:cxn ang="0">
                  <a:pos x="43" y="325"/>
                </a:cxn>
                <a:cxn ang="0">
                  <a:pos x="45" y="0"/>
                </a:cxn>
                <a:cxn ang="0">
                  <a:pos x="99" y="271"/>
                </a:cxn>
                <a:cxn ang="0">
                  <a:pos x="188" y="782"/>
                </a:cxn>
                <a:cxn ang="0">
                  <a:pos x="0" y="521"/>
                </a:cxn>
                <a:cxn ang="0">
                  <a:pos x="0" y="521"/>
                </a:cxn>
              </a:cxnLst>
              <a:rect l="0" t="0" r="r" b="b"/>
              <a:pathLst>
                <a:path w="189" h="783">
                  <a:moveTo>
                    <a:pt x="0" y="521"/>
                  </a:moveTo>
                  <a:lnTo>
                    <a:pt x="43" y="325"/>
                  </a:lnTo>
                  <a:lnTo>
                    <a:pt x="45" y="0"/>
                  </a:lnTo>
                  <a:lnTo>
                    <a:pt x="99" y="271"/>
                  </a:lnTo>
                  <a:lnTo>
                    <a:pt x="188" y="782"/>
                  </a:lnTo>
                  <a:lnTo>
                    <a:pt x="0" y="521"/>
                  </a:lnTo>
                  <a:lnTo>
                    <a:pt x="0" y="521"/>
                  </a:lnTo>
                </a:path>
              </a:pathLst>
            </a:custGeom>
            <a:pattFill prst="pct50">
              <a:fgClr>
                <a:srgbClr val="BFBFFF"/>
              </a:fgClr>
              <a:bgClr>
                <a:srgbClr val="4141FF"/>
              </a:bgClr>
            </a:pattFill>
            <a:ln w="18743" cap="flat" cmpd="sng">
              <a:solidFill>
                <a:srgbClr val="4040C2"/>
              </a:solidFill>
              <a:prstDash val="solid"/>
              <a:round/>
              <a:headEnd type="none" w="med" len="med"/>
              <a:tailEnd type="none" w="med" len="med"/>
            </a:ln>
            <a:effectLst/>
          </p:spPr>
          <p:txBody>
            <a:bodyPr/>
            <a:lstStyle/>
            <a:p>
              <a:endParaRPr lang="en-US"/>
            </a:p>
          </p:txBody>
        </p:sp>
        <p:sp>
          <p:nvSpPr>
            <p:cNvPr id="145426" name="Freeform 18"/>
            <p:cNvSpPr>
              <a:spLocks/>
            </p:cNvSpPr>
            <p:nvPr/>
          </p:nvSpPr>
          <p:spPr bwMode="auto">
            <a:xfrm>
              <a:off x="2662" y="2702"/>
              <a:ext cx="806" cy="211"/>
            </a:xfrm>
            <a:custGeom>
              <a:avLst/>
              <a:gdLst/>
              <a:ahLst/>
              <a:cxnLst>
                <a:cxn ang="0">
                  <a:pos x="58" y="98"/>
                </a:cxn>
                <a:cxn ang="0">
                  <a:pos x="0" y="3"/>
                </a:cxn>
                <a:cxn ang="0">
                  <a:pos x="679" y="0"/>
                </a:cxn>
                <a:cxn ang="0">
                  <a:pos x="805" y="210"/>
                </a:cxn>
                <a:cxn ang="0">
                  <a:pos x="58" y="98"/>
                </a:cxn>
                <a:cxn ang="0">
                  <a:pos x="58" y="98"/>
                </a:cxn>
              </a:cxnLst>
              <a:rect l="0" t="0" r="r" b="b"/>
              <a:pathLst>
                <a:path w="806" h="211">
                  <a:moveTo>
                    <a:pt x="58" y="98"/>
                  </a:moveTo>
                  <a:lnTo>
                    <a:pt x="0" y="3"/>
                  </a:lnTo>
                  <a:lnTo>
                    <a:pt x="679" y="0"/>
                  </a:lnTo>
                  <a:lnTo>
                    <a:pt x="805" y="210"/>
                  </a:lnTo>
                  <a:lnTo>
                    <a:pt x="58" y="98"/>
                  </a:lnTo>
                  <a:lnTo>
                    <a:pt x="58" y="98"/>
                  </a:lnTo>
                </a:path>
              </a:pathLst>
            </a:custGeom>
            <a:pattFill prst="pct50">
              <a:fgClr>
                <a:srgbClr val="BFBFFF"/>
              </a:fgClr>
              <a:bgClr>
                <a:srgbClr val="4141FF"/>
              </a:bgClr>
            </a:pattFill>
            <a:ln w="18743" cap="flat" cmpd="sng">
              <a:solidFill>
                <a:srgbClr val="4040C2"/>
              </a:solidFill>
              <a:prstDash val="solid"/>
              <a:round/>
              <a:headEnd type="none" w="med" len="med"/>
              <a:tailEnd type="none" w="med" len="med"/>
            </a:ln>
            <a:effectLst/>
          </p:spPr>
          <p:txBody>
            <a:bodyPr/>
            <a:lstStyle/>
            <a:p>
              <a:endParaRPr lang="en-US"/>
            </a:p>
          </p:txBody>
        </p:sp>
        <p:sp>
          <p:nvSpPr>
            <p:cNvPr id="145427" name="Freeform 19"/>
            <p:cNvSpPr>
              <a:spLocks/>
            </p:cNvSpPr>
            <p:nvPr/>
          </p:nvSpPr>
          <p:spPr bwMode="auto">
            <a:xfrm>
              <a:off x="2662" y="3290"/>
              <a:ext cx="799" cy="201"/>
            </a:xfrm>
            <a:custGeom>
              <a:avLst/>
              <a:gdLst/>
              <a:ahLst/>
              <a:cxnLst>
                <a:cxn ang="0">
                  <a:pos x="74" y="71"/>
                </a:cxn>
                <a:cxn ang="0">
                  <a:pos x="0" y="200"/>
                </a:cxn>
                <a:cxn ang="0">
                  <a:pos x="679" y="200"/>
                </a:cxn>
                <a:cxn ang="0">
                  <a:pos x="798" y="0"/>
                </a:cxn>
                <a:cxn ang="0">
                  <a:pos x="74" y="71"/>
                </a:cxn>
                <a:cxn ang="0">
                  <a:pos x="74" y="71"/>
                </a:cxn>
              </a:cxnLst>
              <a:rect l="0" t="0" r="r" b="b"/>
              <a:pathLst>
                <a:path w="799" h="201">
                  <a:moveTo>
                    <a:pt x="74" y="71"/>
                  </a:moveTo>
                  <a:lnTo>
                    <a:pt x="0" y="200"/>
                  </a:lnTo>
                  <a:lnTo>
                    <a:pt x="679" y="200"/>
                  </a:lnTo>
                  <a:lnTo>
                    <a:pt x="798" y="0"/>
                  </a:lnTo>
                  <a:lnTo>
                    <a:pt x="74" y="71"/>
                  </a:lnTo>
                  <a:lnTo>
                    <a:pt x="74" y="71"/>
                  </a:lnTo>
                </a:path>
              </a:pathLst>
            </a:custGeom>
            <a:pattFill prst="pct50">
              <a:fgClr>
                <a:srgbClr val="BFBFFF"/>
              </a:fgClr>
              <a:bgClr>
                <a:srgbClr val="4141FF"/>
              </a:bgClr>
            </a:pattFill>
            <a:ln w="18743" cap="flat" cmpd="sng">
              <a:solidFill>
                <a:srgbClr val="4040C2"/>
              </a:solidFill>
              <a:prstDash val="solid"/>
              <a:round/>
              <a:headEnd type="none" w="med" len="med"/>
              <a:tailEnd type="none" w="med" len="med"/>
            </a:ln>
            <a:effectLst/>
          </p:spPr>
          <p:txBody>
            <a:bodyPr/>
            <a:lstStyle/>
            <a:p>
              <a:endParaRPr lang="en-US"/>
            </a:p>
          </p:txBody>
        </p:sp>
        <p:sp>
          <p:nvSpPr>
            <p:cNvPr id="145428" name="Freeform 20"/>
            <p:cNvSpPr>
              <a:spLocks/>
            </p:cNvSpPr>
            <p:nvPr/>
          </p:nvSpPr>
          <p:spPr bwMode="auto">
            <a:xfrm>
              <a:off x="2706" y="2589"/>
              <a:ext cx="911" cy="1013"/>
            </a:xfrm>
            <a:custGeom>
              <a:avLst/>
              <a:gdLst/>
              <a:ahLst/>
              <a:cxnLst>
                <a:cxn ang="0">
                  <a:pos x="910" y="507"/>
                </a:cxn>
                <a:cxn ang="0">
                  <a:pos x="683" y="0"/>
                </a:cxn>
                <a:cxn ang="0">
                  <a:pos x="683" y="190"/>
                </a:cxn>
                <a:cxn ang="0">
                  <a:pos x="0" y="190"/>
                </a:cxn>
                <a:cxn ang="0">
                  <a:pos x="0" y="826"/>
                </a:cxn>
                <a:cxn ang="0">
                  <a:pos x="686" y="826"/>
                </a:cxn>
                <a:cxn ang="0">
                  <a:pos x="686" y="1012"/>
                </a:cxn>
                <a:cxn ang="0">
                  <a:pos x="910" y="507"/>
                </a:cxn>
                <a:cxn ang="0">
                  <a:pos x="910" y="507"/>
                </a:cxn>
              </a:cxnLst>
              <a:rect l="0" t="0" r="r" b="b"/>
              <a:pathLst>
                <a:path w="911" h="1013">
                  <a:moveTo>
                    <a:pt x="910" y="507"/>
                  </a:moveTo>
                  <a:lnTo>
                    <a:pt x="683" y="0"/>
                  </a:lnTo>
                  <a:lnTo>
                    <a:pt x="683" y="190"/>
                  </a:lnTo>
                  <a:lnTo>
                    <a:pt x="0" y="190"/>
                  </a:lnTo>
                  <a:lnTo>
                    <a:pt x="0" y="826"/>
                  </a:lnTo>
                  <a:lnTo>
                    <a:pt x="686" y="826"/>
                  </a:lnTo>
                  <a:lnTo>
                    <a:pt x="686" y="1012"/>
                  </a:lnTo>
                  <a:lnTo>
                    <a:pt x="910" y="507"/>
                  </a:lnTo>
                  <a:lnTo>
                    <a:pt x="910" y="507"/>
                  </a:lnTo>
                </a:path>
              </a:pathLst>
            </a:custGeom>
            <a:pattFill prst="pct50">
              <a:fgClr>
                <a:srgbClr val="BFBFFF"/>
              </a:fgClr>
              <a:bgClr>
                <a:srgbClr val="4141FF"/>
              </a:bgClr>
            </a:pattFill>
            <a:ln w="18743" cap="flat" cmpd="sng">
              <a:solidFill>
                <a:srgbClr val="4040C2"/>
              </a:solidFill>
              <a:prstDash val="solid"/>
              <a:round/>
              <a:headEnd type="none" w="med" len="med"/>
              <a:tailEnd type="none" w="med" len="med"/>
            </a:ln>
            <a:effectLst/>
          </p:spPr>
          <p:txBody>
            <a:bodyPr/>
            <a:lstStyle/>
            <a:p>
              <a:endParaRPr lang="en-US"/>
            </a:p>
          </p:txBody>
        </p:sp>
      </p:grpSp>
      <p:sp>
        <p:nvSpPr>
          <p:cNvPr id="145429" name="Text Box 21"/>
          <p:cNvSpPr txBox="1">
            <a:spLocks noChangeArrowheads="1"/>
          </p:cNvSpPr>
          <p:nvPr/>
        </p:nvSpPr>
        <p:spPr bwMode="auto">
          <a:xfrm>
            <a:off x="3503613" y="3775075"/>
            <a:ext cx="1306512" cy="412750"/>
          </a:xfrm>
          <a:prstGeom prst="rect">
            <a:avLst/>
          </a:prstGeom>
          <a:noFill/>
          <a:ln w="9525">
            <a:noFill/>
            <a:miter lim="800000"/>
            <a:headEnd/>
            <a:tailEnd/>
          </a:ln>
          <a:effectLst/>
        </p:spPr>
        <p:txBody>
          <a:bodyPr lIns="0" tIns="0" rIns="0" bIns="0"/>
          <a:lstStyle/>
          <a:p>
            <a:pPr defTabSz="482600">
              <a:buClr>
                <a:srgbClr val="808080"/>
              </a:buClr>
              <a:buSzPct val="90000"/>
              <a:buFont typeface="Monotype Sorts" pitchFamily="2" charset="2"/>
              <a:buNone/>
            </a:pPr>
            <a:r>
              <a:rPr lang="en-US" sz="2400" b="1">
                <a:solidFill>
                  <a:srgbClr val="000000"/>
                </a:solidFill>
                <a:latin typeface="Arial" charset="0"/>
                <a:cs typeface="Times New Roman" pitchFamily="18" charset="0"/>
              </a:rPr>
              <a:t>Hợp nhất</a:t>
            </a:r>
            <a:endParaRPr lang="en-US" sz="2400">
              <a:cs typeface="Times New Roman"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Oval 2"/>
          <p:cNvSpPr>
            <a:spLocks noChangeArrowheads="1"/>
          </p:cNvSpPr>
          <p:nvPr/>
        </p:nvSpPr>
        <p:spPr bwMode="auto">
          <a:xfrm>
            <a:off x="5562600" y="1143000"/>
            <a:ext cx="2819400" cy="3886200"/>
          </a:xfrm>
          <a:prstGeom prst="ellipse">
            <a:avLst/>
          </a:prstGeom>
          <a:gradFill rotWithShape="0">
            <a:gsLst>
              <a:gs pos="0">
                <a:srgbClr val="FDFFA7">
                  <a:gamma/>
                  <a:shade val="46275"/>
                  <a:invGamma/>
                </a:srgbClr>
              </a:gs>
              <a:gs pos="100000">
                <a:srgbClr val="FDFFA7"/>
              </a:gs>
            </a:gsLst>
            <a:lin ang="5400000" scaled="1"/>
          </a:gradFill>
          <a:ln w="63500">
            <a:noFill/>
            <a:round/>
            <a:headEnd/>
            <a:tailEnd/>
          </a:ln>
          <a:effectLst>
            <a:prstShdw prst="shdw17" dist="127633" dir="342636">
              <a:schemeClr val="tx1"/>
            </a:prstShdw>
          </a:effectLst>
        </p:spPr>
        <p:txBody>
          <a:bodyPr wrap="none" lIns="0" tIns="0" rIns="0" bIns="0" anchorCtr="1"/>
          <a:lstStyle/>
          <a:p>
            <a:pPr algn="ctr"/>
            <a:r>
              <a:rPr lang="en-US" sz="2000" b="1">
                <a:solidFill>
                  <a:schemeClr val="bg1"/>
                </a:solidFill>
                <a:effectLst>
                  <a:outerShdw blurRad="38100" dist="38100" dir="2700000" algn="tl">
                    <a:srgbClr val="000000"/>
                  </a:outerShdw>
                </a:effectLst>
                <a:latin typeface="Arial" charset="0"/>
              </a:rPr>
              <a:t>Hợp tác </a:t>
            </a:r>
          </a:p>
          <a:p>
            <a:pPr algn="ctr"/>
            <a:r>
              <a:rPr lang="en-US" sz="2000" b="1">
                <a:solidFill>
                  <a:schemeClr val="bg1"/>
                </a:solidFill>
                <a:effectLst>
                  <a:outerShdw blurRad="38100" dist="38100" dir="2700000" algn="tl">
                    <a:srgbClr val="000000"/>
                  </a:outerShdw>
                </a:effectLst>
                <a:latin typeface="Arial" charset="0"/>
              </a:rPr>
              <a:t>liên Cơ quan</a:t>
            </a:r>
          </a:p>
        </p:txBody>
      </p:sp>
      <p:sp>
        <p:nvSpPr>
          <p:cNvPr id="131075" name="Oval 3"/>
          <p:cNvSpPr>
            <a:spLocks noChangeArrowheads="1"/>
          </p:cNvSpPr>
          <p:nvPr/>
        </p:nvSpPr>
        <p:spPr bwMode="auto">
          <a:xfrm>
            <a:off x="3124200" y="1143000"/>
            <a:ext cx="2819400" cy="3886200"/>
          </a:xfrm>
          <a:prstGeom prst="ellipse">
            <a:avLst/>
          </a:prstGeom>
          <a:gradFill rotWithShape="0">
            <a:gsLst>
              <a:gs pos="0">
                <a:srgbClr val="99CCFF">
                  <a:gamma/>
                  <a:shade val="46275"/>
                  <a:invGamma/>
                </a:srgbClr>
              </a:gs>
              <a:gs pos="100000">
                <a:srgbClr val="99CCFF"/>
              </a:gs>
            </a:gsLst>
            <a:lin ang="5400000" scaled="1"/>
          </a:gradFill>
          <a:ln w="63500">
            <a:noFill/>
            <a:round/>
            <a:headEnd/>
            <a:tailEnd/>
          </a:ln>
          <a:effectLst>
            <a:prstShdw prst="shdw17" dist="127633" dir="342636">
              <a:schemeClr val="tx1"/>
            </a:prstShdw>
          </a:effectLst>
        </p:spPr>
        <p:txBody>
          <a:bodyPr wrap="none" lIns="0" tIns="0" rIns="0" bIns="0" anchorCtr="1"/>
          <a:lstStyle/>
          <a:p>
            <a:pPr algn="ctr"/>
            <a:r>
              <a:rPr lang="en-US" sz="2000" b="1">
                <a:solidFill>
                  <a:schemeClr val="bg1"/>
                </a:solidFill>
                <a:effectLst>
                  <a:outerShdw blurRad="38100" dist="38100" dir="2700000" algn="tl">
                    <a:srgbClr val="000000"/>
                  </a:outerShdw>
                </a:effectLst>
                <a:latin typeface="Arial" charset="0"/>
              </a:rPr>
              <a:t>Có ứng dụng </a:t>
            </a:r>
          </a:p>
          <a:p>
            <a:pPr algn="ctr"/>
            <a:r>
              <a:rPr lang="en-US" sz="2000" b="1">
                <a:solidFill>
                  <a:schemeClr val="bg1"/>
                </a:solidFill>
                <a:effectLst>
                  <a:outerShdw blurRad="38100" dist="38100" dir="2700000" algn="tl">
                    <a:srgbClr val="000000"/>
                  </a:outerShdw>
                </a:effectLst>
                <a:latin typeface="Arial" charset="0"/>
              </a:rPr>
              <a:t>Cũ và Mới</a:t>
            </a:r>
          </a:p>
        </p:txBody>
      </p:sp>
      <p:sp>
        <p:nvSpPr>
          <p:cNvPr id="131076" name="AutoShape 4"/>
          <p:cNvSpPr>
            <a:spLocks noChangeArrowheads="1"/>
          </p:cNvSpPr>
          <p:nvPr/>
        </p:nvSpPr>
        <p:spPr bwMode="auto">
          <a:xfrm>
            <a:off x="1377950" y="5289550"/>
            <a:ext cx="6375400" cy="1311275"/>
          </a:xfrm>
          <a:prstGeom prst="roundRect">
            <a:avLst>
              <a:gd name="adj" fmla="val 16667"/>
            </a:avLst>
          </a:prstGeom>
          <a:gradFill rotWithShape="0">
            <a:gsLst>
              <a:gs pos="0">
                <a:schemeClr val="hlink">
                  <a:gamma/>
                  <a:shade val="46275"/>
                  <a:invGamma/>
                </a:schemeClr>
              </a:gs>
              <a:gs pos="100000">
                <a:schemeClr val="hlink"/>
              </a:gs>
            </a:gsLst>
            <a:lin ang="5400000" scaled="1"/>
          </a:gradFill>
          <a:ln w="9525">
            <a:noFill/>
            <a:round/>
            <a:headEnd/>
            <a:tailEnd/>
          </a:ln>
          <a:effectLst>
            <a:prstShdw prst="shdw17" dist="81320" dir="18519588">
              <a:schemeClr val="tx1"/>
            </a:prstShdw>
          </a:effectLst>
        </p:spPr>
        <p:txBody>
          <a:bodyPr wrap="none" tIns="0"/>
          <a:lstStyle/>
          <a:p>
            <a:pPr algn="ctr"/>
            <a:r>
              <a:rPr lang="en-US" sz="2000" b="1">
                <a:solidFill>
                  <a:schemeClr val="bg1"/>
                </a:solidFill>
                <a:effectLst>
                  <a:outerShdw blurRad="38100" dist="38100" dir="2700000" algn="tl">
                    <a:srgbClr val="000000"/>
                  </a:outerShdw>
                </a:effectLst>
                <a:latin typeface="Arial" charset="0"/>
              </a:rPr>
              <a:t>Rút ra Tri thức từ Dữ liệu</a:t>
            </a:r>
          </a:p>
        </p:txBody>
      </p:sp>
      <p:sp>
        <p:nvSpPr>
          <p:cNvPr id="131077" name="Text Box 5"/>
          <p:cNvSpPr txBox="1">
            <a:spLocks noChangeArrowheads="1"/>
          </p:cNvSpPr>
          <p:nvPr/>
        </p:nvSpPr>
        <p:spPr bwMode="auto">
          <a:xfrm>
            <a:off x="2895600" y="5715000"/>
            <a:ext cx="4572000" cy="825500"/>
          </a:xfrm>
          <a:prstGeom prst="rect">
            <a:avLst/>
          </a:prstGeom>
          <a:noFill/>
          <a:ln w="9525">
            <a:noFill/>
            <a:miter lim="800000"/>
            <a:headEnd/>
            <a:tailEnd/>
          </a:ln>
          <a:effectLst/>
        </p:spPr>
        <p:txBody>
          <a:bodyPr>
            <a:spAutoFit/>
          </a:bodyPr>
          <a:lstStyle/>
          <a:p>
            <a:pPr marL="115888" indent="-115888">
              <a:buFontTx/>
              <a:buChar char="•"/>
            </a:pPr>
            <a:r>
              <a:rPr lang="en-US" sz="1600" b="1">
                <a:latin typeface="Arial" charset="0"/>
              </a:rPr>
              <a:t>Truy cập nội dung từ nhiều nguồn</a:t>
            </a:r>
          </a:p>
          <a:p>
            <a:pPr marL="115888" indent="-115888">
              <a:buFontTx/>
              <a:buChar char="•"/>
            </a:pPr>
            <a:r>
              <a:rPr lang="en-US" sz="1600" b="1">
                <a:latin typeface="Arial" charset="0"/>
              </a:rPr>
              <a:t>An toàn thông tin</a:t>
            </a:r>
          </a:p>
          <a:p>
            <a:pPr marL="115888" indent="-115888">
              <a:buFontTx/>
              <a:buChar char="•"/>
            </a:pPr>
            <a:r>
              <a:rPr lang="en-US" sz="1600" b="1">
                <a:latin typeface="Arial" charset="0"/>
              </a:rPr>
              <a:t>Phân tích thông tin đã hợp nhất (merged)</a:t>
            </a:r>
          </a:p>
        </p:txBody>
      </p:sp>
      <p:sp>
        <p:nvSpPr>
          <p:cNvPr id="131078" name="Text Box 6"/>
          <p:cNvSpPr txBox="1">
            <a:spLocks noChangeArrowheads="1"/>
          </p:cNvSpPr>
          <p:nvPr/>
        </p:nvSpPr>
        <p:spPr bwMode="auto">
          <a:xfrm>
            <a:off x="6019800" y="2413000"/>
            <a:ext cx="2209800" cy="2006600"/>
          </a:xfrm>
          <a:prstGeom prst="rect">
            <a:avLst/>
          </a:prstGeom>
          <a:noFill/>
          <a:ln w="9525">
            <a:noFill/>
            <a:miter lim="800000"/>
            <a:headEnd/>
            <a:tailEnd/>
          </a:ln>
          <a:effectLst/>
        </p:spPr>
        <p:txBody>
          <a:bodyPr>
            <a:spAutoFit/>
          </a:bodyPr>
          <a:lstStyle/>
          <a:p>
            <a:pPr marL="115888" indent="-115888">
              <a:buFontTx/>
              <a:buChar char="•"/>
            </a:pPr>
            <a:r>
              <a:rPr lang="en-US" sz="1400" b="1">
                <a:latin typeface="Arial" charset="0"/>
              </a:rPr>
              <a:t>Sử dụng thông tin nội bộ tốt hơn </a:t>
            </a:r>
          </a:p>
          <a:p>
            <a:pPr marL="115888" indent="-115888">
              <a:buFontTx/>
              <a:buChar char="•"/>
            </a:pPr>
            <a:r>
              <a:rPr lang="en-US" sz="1400" b="1">
                <a:latin typeface="Arial" charset="0"/>
              </a:rPr>
              <a:t>Chia sẻ thông tin giữa các Chính phủ một cách an toàn </a:t>
            </a:r>
          </a:p>
          <a:p>
            <a:pPr marL="115888" indent="-115888">
              <a:buFontTx/>
              <a:buChar char="•"/>
            </a:pPr>
            <a:r>
              <a:rPr lang="en-US" sz="1400" b="1">
                <a:latin typeface="Arial" charset="0"/>
              </a:rPr>
              <a:t>Quản lý hiệu quả các sự cố</a:t>
            </a:r>
          </a:p>
          <a:p>
            <a:pPr marL="115888" indent="-115888">
              <a:buFontTx/>
              <a:buChar char="•"/>
            </a:pPr>
            <a:r>
              <a:rPr lang="en-US" sz="1400" b="1">
                <a:latin typeface="Arial" charset="0"/>
              </a:rPr>
              <a:t>Tương tác được với hệ thống của tư nhân </a:t>
            </a:r>
          </a:p>
        </p:txBody>
      </p:sp>
      <p:sp>
        <p:nvSpPr>
          <p:cNvPr id="131079" name="Text Box 7"/>
          <p:cNvSpPr txBox="1">
            <a:spLocks noChangeArrowheads="1"/>
          </p:cNvSpPr>
          <p:nvPr/>
        </p:nvSpPr>
        <p:spPr bwMode="auto">
          <a:xfrm>
            <a:off x="3581400" y="2362200"/>
            <a:ext cx="2362200" cy="2219325"/>
          </a:xfrm>
          <a:prstGeom prst="rect">
            <a:avLst/>
          </a:prstGeom>
          <a:noFill/>
          <a:ln w="9525">
            <a:noFill/>
            <a:miter lim="800000"/>
            <a:headEnd/>
            <a:tailEnd/>
          </a:ln>
          <a:effectLst/>
        </p:spPr>
        <p:txBody>
          <a:bodyPr>
            <a:spAutoFit/>
          </a:bodyPr>
          <a:lstStyle/>
          <a:p>
            <a:pPr marL="174625" indent="-174625">
              <a:buFontTx/>
              <a:buChar char="•"/>
            </a:pPr>
            <a:r>
              <a:rPr lang="en-US" sz="1400" b="1">
                <a:latin typeface="Arial" charset="0"/>
              </a:rPr>
              <a:t>Quản lý các hệ thống hiện tại</a:t>
            </a:r>
          </a:p>
          <a:p>
            <a:pPr marL="174625" indent="-174625">
              <a:buFontTx/>
              <a:buChar char="•"/>
            </a:pPr>
            <a:r>
              <a:rPr lang="en-US" sz="1400" b="1">
                <a:latin typeface="Arial" charset="0"/>
              </a:rPr>
              <a:t>Thực hiện các nhiệm vụ mới</a:t>
            </a:r>
          </a:p>
          <a:p>
            <a:pPr marL="174625" indent="-174625">
              <a:buFontTx/>
              <a:buChar char="•"/>
            </a:pPr>
            <a:r>
              <a:rPr lang="en-US" sz="1400" b="1">
                <a:latin typeface="Arial" charset="0"/>
              </a:rPr>
              <a:t>Hỗ trợ các nhu cầu mới về an ninh </a:t>
            </a:r>
          </a:p>
          <a:p>
            <a:pPr marL="174625" indent="-174625">
              <a:buFontTx/>
              <a:buChar char="•"/>
            </a:pPr>
            <a:r>
              <a:rPr lang="en-US" sz="1400" b="1">
                <a:latin typeface="Arial" charset="0"/>
              </a:rPr>
              <a:t>Giao tiếp với các CSDL mới và đã có</a:t>
            </a:r>
          </a:p>
          <a:p>
            <a:pPr marL="174625" indent="-174625">
              <a:buFontTx/>
              <a:buChar char="•"/>
            </a:pPr>
            <a:r>
              <a:rPr lang="en-US" sz="1400" b="1">
                <a:latin typeface="Arial" charset="0"/>
              </a:rPr>
              <a:t>Quản lý với kinh phí hạn hẹp</a:t>
            </a:r>
          </a:p>
        </p:txBody>
      </p:sp>
      <p:sp>
        <p:nvSpPr>
          <p:cNvPr id="131081" name="Oval 9"/>
          <p:cNvSpPr>
            <a:spLocks noChangeArrowheads="1"/>
          </p:cNvSpPr>
          <p:nvPr/>
        </p:nvSpPr>
        <p:spPr bwMode="auto">
          <a:xfrm>
            <a:off x="685800" y="1143000"/>
            <a:ext cx="2819400" cy="3886200"/>
          </a:xfrm>
          <a:prstGeom prst="ellipse">
            <a:avLst/>
          </a:prstGeom>
          <a:gradFill rotWithShape="0">
            <a:gsLst>
              <a:gs pos="0">
                <a:srgbClr val="FFB1B1">
                  <a:gamma/>
                  <a:shade val="46275"/>
                  <a:invGamma/>
                </a:srgbClr>
              </a:gs>
              <a:gs pos="100000">
                <a:srgbClr val="FFB1B1"/>
              </a:gs>
            </a:gsLst>
            <a:lin ang="5400000" scaled="1"/>
          </a:gradFill>
          <a:ln w="63500">
            <a:noFill/>
            <a:round/>
            <a:headEnd/>
            <a:tailEnd/>
          </a:ln>
          <a:effectLst>
            <a:prstShdw prst="shdw17" dist="127633" dir="342636">
              <a:schemeClr val="tx1"/>
            </a:prstShdw>
          </a:effectLst>
        </p:spPr>
        <p:txBody>
          <a:bodyPr wrap="none" tIns="0"/>
          <a:lstStyle/>
          <a:p>
            <a:pPr algn="ctr"/>
            <a:r>
              <a:rPr lang="en-US" sz="2000" b="1">
                <a:solidFill>
                  <a:schemeClr val="bg1"/>
                </a:solidFill>
                <a:effectLst>
                  <a:outerShdw blurRad="38100" dist="38100" dir="2700000" algn="tl">
                    <a:srgbClr val="000000"/>
                  </a:outerShdw>
                </a:effectLst>
                <a:latin typeface="Arial" charset="0"/>
              </a:rPr>
              <a:t>Cải thiện </a:t>
            </a:r>
          </a:p>
          <a:p>
            <a:pPr algn="ctr"/>
            <a:r>
              <a:rPr lang="en-US" sz="2000" b="1">
                <a:solidFill>
                  <a:schemeClr val="bg1"/>
                </a:solidFill>
                <a:effectLst>
                  <a:outerShdw blurRad="38100" dist="38100" dir="2700000" algn="tl">
                    <a:srgbClr val="000000"/>
                  </a:outerShdw>
                </a:effectLst>
                <a:latin typeface="Arial" charset="0"/>
              </a:rPr>
              <a:t>truy cập</a:t>
            </a:r>
          </a:p>
        </p:txBody>
      </p:sp>
      <p:sp>
        <p:nvSpPr>
          <p:cNvPr id="131082" name="Text Box 10"/>
          <p:cNvSpPr txBox="1">
            <a:spLocks noChangeArrowheads="1"/>
          </p:cNvSpPr>
          <p:nvPr/>
        </p:nvSpPr>
        <p:spPr bwMode="auto">
          <a:xfrm>
            <a:off x="1066800" y="2514600"/>
            <a:ext cx="2133600" cy="1489075"/>
          </a:xfrm>
          <a:prstGeom prst="rect">
            <a:avLst/>
          </a:prstGeom>
          <a:noFill/>
          <a:ln w="9525">
            <a:noFill/>
            <a:miter lim="800000"/>
            <a:headEnd/>
            <a:tailEnd/>
          </a:ln>
          <a:effectLst/>
        </p:spPr>
        <p:txBody>
          <a:bodyPr lIns="0" tIns="0" rIns="0" bIns="0">
            <a:spAutoFit/>
          </a:bodyPr>
          <a:lstStyle/>
          <a:p>
            <a:pPr marL="115888" indent="-115888">
              <a:buFontTx/>
              <a:buChar char="•"/>
            </a:pPr>
            <a:r>
              <a:rPr lang="en-US" sz="1400" b="1">
                <a:latin typeface="Arial" charset="0"/>
              </a:rPr>
              <a:t>Tiếp cận tập trung người dùng – Portal</a:t>
            </a:r>
          </a:p>
          <a:p>
            <a:pPr marL="115888" indent="-115888">
              <a:buFontTx/>
              <a:buChar char="•"/>
            </a:pPr>
            <a:r>
              <a:rPr lang="en-US" sz="1400" b="1">
                <a:latin typeface="Arial" charset="0"/>
              </a:rPr>
              <a:t>Tăng các giao dịch trực tuyến </a:t>
            </a:r>
          </a:p>
          <a:p>
            <a:pPr marL="115888" indent="-115888" eaLnBrk="0" hangingPunct="0">
              <a:buFontTx/>
              <a:buChar char="•"/>
            </a:pPr>
            <a:r>
              <a:rPr lang="en-US" sz="1400" b="1">
                <a:latin typeface="Arial" charset="0"/>
              </a:rPr>
              <a:t>Hỗ trợ các hoạt động Chính phủ với Chính phủ </a:t>
            </a:r>
          </a:p>
        </p:txBody>
      </p:sp>
      <p:sp>
        <p:nvSpPr>
          <p:cNvPr id="131083" name="Rectangle 11"/>
          <p:cNvSpPr>
            <a:spLocks noGrp="1" noChangeArrowheads="1"/>
          </p:cNvSpPr>
          <p:nvPr>
            <p:ph type="title"/>
          </p:nvPr>
        </p:nvSpPr>
        <p:spPr/>
        <p:txBody>
          <a:bodyPr/>
          <a:lstStyle/>
          <a:p>
            <a:r>
              <a:rPr lang="en-US" b="1">
                <a:latin typeface="Verdana" pitchFamily="34" charset="0"/>
                <a:ea typeface="Verdana" pitchFamily="34" charset="0"/>
                <a:cs typeface="Verdana" pitchFamily="34" charset="0"/>
              </a:rPr>
              <a:t>Các yêu cầu của Chính phủ điện tử</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Oval 2"/>
          <p:cNvSpPr>
            <a:spLocks noChangeArrowheads="1"/>
          </p:cNvSpPr>
          <p:nvPr/>
        </p:nvSpPr>
        <p:spPr bwMode="auto">
          <a:xfrm>
            <a:off x="5410200" y="1066800"/>
            <a:ext cx="2395538" cy="3660775"/>
          </a:xfrm>
          <a:prstGeom prst="ellipse">
            <a:avLst/>
          </a:prstGeom>
          <a:gradFill rotWithShape="0">
            <a:gsLst>
              <a:gs pos="0">
                <a:srgbClr val="FDFFA7">
                  <a:gamma/>
                  <a:shade val="46275"/>
                  <a:invGamma/>
                </a:srgbClr>
              </a:gs>
              <a:gs pos="100000">
                <a:srgbClr val="FDFFA7"/>
              </a:gs>
            </a:gsLst>
            <a:lin ang="5400000" scaled="1"/>
          </a:gradFill>
          <a:ln w="63500">
            <a:noFill/>
            <a:round/>
            <a:headEnd/>
            <a:tailEnd/>
          </a:ln>
          <a:effectLst>
            <a:prstShdw prst="shdw17" dist="127633" dir="342636">
              <a:schemeClr val="tx1"/>
            </a:prstShdw>
          </a:effectLst>
        </p:spPr>
        <p:txBody>
          <a:bodyPr wrap="none" lIns="0" tIns="0" rIns="0" bIns="0" anchorCtr="1"/>
          <a:lstStyle/>
          <a:p>
            <a:endParaRPr lang="en-US"/>
          </a:p>
        </p:txBody>
      </p:sp>
      <p:sp>
        <p:nvSpPr>
          <p:cNvPr id="132099" name="Oval 3"/>
          <p:cNvSpPr>
            <a:spLocks noChangeArrowheads="1"/>
          </p:cNvSpPr>
          <p:nvPr/>
        </p:nvSpPr>
        <p:spPr bwMode="auto">
          <a:xfrm>
            <a:off x="3276600" y="1066800"/>
            <a:ext cx="2397125" cy="3660775"/>
          </a:xfrm>
          <a:prstGeom prst="ellipse">
            <a:avLst/>
          </a:prstGeom>
          <a:gradFill rotWithShape="0">
            <a:gsLst>
              <a:gs pos="0">
                <a:srgbClr val="99CCFF">
                  <a:gamma/>
                  <a:shade val="46275"/>
                  <a:invGamma/>
                </a:srgbClr>
              </a:gs>
              <a:gs pos="100000">
                <a:srgbClr val="99CCFF"/>
              </a:gs>
            </a:gsLst>
            <a:lin ang="5400000" scaled="1"/>
          </a:gradFill>
          <a:ln w="63500">
            <a:noFill/>
            <a:round/>
            <a:headEnd/>
            <a:tailEnd/>
          </a:ln>
          <a:effectLst>
            <a:prstShdw prst="shdw17" dist="127633" dir="342636">
              <a:schemeClr val="tx1"/>
            </a:prstShdw>
          </a:effectLst>
        </p:spPr>
        <p:txBody>
          <a:bodyPr wrap="none" lIns="0" tIns="0" rIns="0" bIns="0" anchorCtr="1"/>
          <a:lstStyle/>
          <a:p>
            <a:endParaRPr lang="en-US"/>
          </a:p>
        </p:txBody>
      </p:sp>
      <p:sp>
        <p:nvSpPr>
          <p:cNvPr id="132100" name="AutoShape 4"/>
          <p:cNvSpPr>
            <a:spLocks noChangeArrowheads="1"/>
          </p:cNvSpPr>
          <p:nvPr/>
        </p:nvSpPr>
        <p:spPr bwMode="auto">
          <a:xfrm>
            <a:off x="3581400" y="1905000"/>
            <a:ext cx="1828800" cy="2209800"/>
          </a:xfrm>
          <a:prstGeom prst="roundRect">
            <a:avLst>
              <a:gd name="adj" fmla="val 16667"/>
            </a:avLst>
          </a:prstGeom>
          <a:gradFill rotWithShape="0">
            <a:gsLst>
              <a:gs pos="0">
                <a:srgbClr val="99CCFF">
                  <a:gamma/>
                  <a:shade val="21176"/>
                  <a:invGamma/>
                </a:srgbClr>
              </a:gs>
              <a:gs pos="100000">
                <a:srgbClr val="99CCFF"/>
              </a:gs>
            </a:gsLst>
            <a:lin ang="5400000" scaled="1"/>
          </a:gradFill>
          <a:ln w="9525">
            <a:solidFill>
              <a:schemeClr val="tx1"/>
            </a:solidFill>
            <a:round/>
            <a:headEnd/>
            <a:tailEnd/>
          </a:ln>
          <a:effectLst/>
        </p:spPr>
        <p:txBody>
          <a:bodyPr wrap="none" tIns="0" bIns="0"/>
          <a:lstStyle/>
          <a:p>
            <a:pPr algn="ctr"/>
            <a:endParaRPr lang="en-US" sz="1400" b="1">
              <a:solidFill>
                <a:schemeClr val="bg1"/>
              </a:solidFill>
              <a:effectLst>
                <a:outerShdw blurRad="38100" dist="38100" dir="2700000" algn="tl">
                  <a:srgbClr val="000000"/>
                </a:outerShdw>
              </a:effectLst>
              <a:latin typeface="Arial" charset="0"/>
            </a:endParaRPr>
          </a:p>
        </p:txBody>
      </p:sp>
      <p:sp>
        <p:nvSpPr>
          <p:cNvPr id="132101" name="AutoShape 5"/>
          <p:cNvSpPr>
            <a:spLocks noChangeArrowheads="1"/>
          </p:cNvSpPr>
          <p:nvPr/>
        </p:nvSpPr>
        <p:spPr bwMode="auto">
          <a:xfrm>
            <a:off x="5867400" y="1828800"/>
            <a:ext cx="1524000" cy="2362200"/>
          </a:xfrm>
          <a:prstGeom prst="roundRect">
            <a:avLst>
              <a:gd name="adj" fmla="val 16667"/>
            </a:avLst>
          </a:prstGeom>
          <a:gradFill rotWithShape="0">
            <a:gsLst>
              <a:gs pos="0">
                <a:srgbClr val="FFFFAB">
                  <a:gamma/>
                  <a:shade val="5882"/>
                  <a:invGamma/>
                </a:srgbClr>
              </a:gs>
              <a:gs pos="100000">
                <a:srgbClr val="FFFFAB"/>
              </a:gs>
            </a:gsLst>
            <a:lin ang="5400000" scaled="1"/>
          </a:gradFill>
          <a:ln w="9525">
            <a:solidFill>
              <a:schemeClr val="tx1"/>
            </a:solidFill>
            <a:round/>
            <a:headEnd/>
            <a:tailEnd/>
          </a:ln>
          <a:effectLst/>
        </p:spPr>
        <p:txBody>
          <a:bodyPr wrap="none" tIns="0" bIns="0"/>
          <a:lstStyle/>
          <a:p>
            <a:pPr algn="ctr"/>
            <a:r>
              <a:rPr lang="en-US" sz="1400" b="1">
                <a:solidFill>
                  <a:schemeClr val="bg1"/>
                </a:solidFill>
                <a:effectLst>
                  <a:outerShdw blurRad="38100" dist="38100" dir="2700000" algn="tl">
                    <a:srgbClr val="000000"/>
                  </a:outerShdw>
                </a:effectLst>
                <a:latin typeface="Arial" charset="0"/>
              </a:rPr>
              <a:t>“Gov to Gov,  </a:t>
            </a:r>
          </a:p>
          <a:p>
            <a:pPr algn="ctr"/>
            <a:r>
              <a:rPr lang="en-US" sz="1400" b="1">
                <a:solidFill>
                  <a:schemeClr val="bg1"/>
                </a:solidFill>
                <a:effectLst>
                  <a:outerShdw blurRad="38100" dist="38100" dir="2700000" algn="tl">
                    <a:srgbClr val="000000"/>
                  </a:outerShdw>
                </a:effectLst>
                <a:latin typeface="Arial" charset="0"/>
              </a:rPr>
              <a:t>Gov to Business” </a:t>
            </a:r>
          </a:p>
        </p:txBody>
      </p:sp>
      <p:sp>
        <p:nvSpPr>
          <p:cNvPr id="132102" name="AutoShape 6"/>
          <p:cNvSpPr>
            <a:spLocks noChangeArrowheads="1"/>
          </p:cNvSpPr>
          <p:nvPr/>
        </p:nvSpPr>
        <p:spPr bwMode="auto">
          <a:xfrm>
            <a:off x="1371600" y="4864100"/>
            <a:ext cx="6375400" cy="850900"/>
          </a:xfrm>
          <a:prstGeom prst="roundRect">
            <a:avLst>
              <a:gd name="adj" fmla="val 16667"/>
            </a:avLst>
          </a:prstGeom>
          <a:gradFill rotWithShape="0">
            <a:gsLst>
              <a:gs pos="0">
                <a:srgbClr val="D1A3FF">
                  <a:gamma/>
                  <a:shade val="46275"/>
                  <a:invGamma/>
                </a:srgbClr>
              </a:gs>
              <a:gs pos="100000">
                <a:srgbClr val="D1A3FF"/>
              </a:gs>
            </a:gsLst>
            <a:lin ang="5400000" scaled="1"/>
          </a:gradFill>
          <a:ln w="9525">
            <a:noFill/>
            <a:round/>
            <a:headEnd/>
            <a:tailEnd/>
          </a:ln>
          <a:effectLst>
            <a:prstShdw prst="shdw17" dist="81320" dir="18519588">
              <a:schemeClr val="tx1"/>
            </a:prstShdw>
          </a:effectLst>
        </p:spPr>
        <p:txBody>
          <a:bodyPr wrap="none" tIns="0"/>
          <a:lstStyle/>
          <a:p>
            <a:pPr algn="ctr"/>
            <a:endParaRPr lang="en-US" sz="1600" b="1">
              <a:solidFill>
                <a:schemeClr val="bg1"/>
              </a:solidFill>
            </a:endParaRPr>
          </a:p>
        </p:txBody>
      </p:sp>
      <p:sp>
        <p:nvSpPr>
          <p:cNvPr id="132103" name="Rectangle 7"/>
          <p:cNvSpPr>
            <a:spLocks noChangeArrowheads="1"/>
          </p:cNvSpPr>
          <p:nvPr/>
        </p:nvSpPr>
        <p:spPr bwMode="auto">
          <a:xfrm>
            <a:off x="3663950" y="1273175"/>
            <a:ext cx="1617663" cy="482600"/>
          </a:xfrm>
          <a:prstGeom prst="rect">
            <a:avLst/>
          </a:prstGeom>
          <a:noFill/>
          <a:ln w="9525">
            <a:noFill/>
            <a:miter lim="800000"/>
            <a:headEnd/>
            <a:tailEnd/>
          </a:ln>
          <a:effectLst/>
        </p:spPr>
        <p:txBody>
          <a:bodyPr wrap="none">
            <a:spAutoFit/>
          </a:bodyPr>
          <a:lstStyle/>
          <a:p>
            <a:pPr algn="ctr">
              <a:lnSpc>
                <a:spcPct val="80000"/>
              </a:lnSpc>
            </a:pPr>
            <a:r>
              <a:rPr lang="en-US" sz="1600" b="1">
                <a:solidFill>
                  <a:schemeClr val="bg1"/>
                </a:solidFill>
                <a:latin typeface="Arial" charset="0"/>
              </a:rPr>
              <a:t>Các ứng dụng </a:t>
            </a:r>
          </a:p>
          <a:p>
            <a:pPr algn="ctr">
              <a:lnSpc>
                <a:spcPct val="80000"/>
              </a:lnSpc>
            </a:pPr>
            <a:r>
              <a:rPr lang="en-US" sz="1600" b="1">
                <a:solidFill>
                  <a:schemeClr val="bg1"/>
                </a:solidFill>
                <a:latin typeface="Arial" charset="0"/>
              </a:rPr>
              <a:t>mới và đã có</a:t>
            </a:r>
          </a:p>
        </p:txBody>
      </p:sp>
      <p:sp>
        <p:nvSpPr>
          <p:cNvPr id="132104" name="AutoShape 8"/>
          <p:cNvSpPr>
            <a:spLocks noChangeArrowheads="1"/>
          </p:cNvSpPr>
          <p:nvPr/>
        </p:nvSpPr>
        <p:spPr bwMode="auto">
          <a:xfrm>
            <a:off x="1752600" y="5092700"/>
            <a:ext cx="5562600" cy="573088"/>
          </a:xfrm>
          <a:prstGeom prst="roundRect">
            <a:avLst>
              <a:gd name="adj" fmla="val 16667"/>
            </a:avLst>
          </a:prstGeom>
          <a:gradFill rotWithShape="0">
            <a:gsLst>
              <a:gs pos="0">
                <a:srgbClr val="D9B3FF">
                  <a:gamma/>
                  <a:shade val="24314"/>
                  <a:invGamma/>
                </a:srgbClr>
              </a:gs>
              <a:gs pos="100000">
                <a:srgbClr val="D9B3FF"/>
              </a:gs>
            </a:gsLst>
            <a:lin ang="5400000" scaled="1"/>
          </a:gradFill>
          <a:ln w="9525">
            <a:solidFill>
              <a:schemeClr val="tx1"/>
            </a:solidFill>
            <a:round/>
            <a:headEnd/>
            <a:tailEnd/>
          </a:ln>
          <a:effectLst/>
        </p:spPr>
        <p:txBody>
          <a:bodyPr wrap="none" tIns="0" bIns="0"/>
          <a:lstStyle/>
          <a:p>
            <a:pPr algn="ctr"/>
            <a:endParaRPr lang="en-US" sz="1200" b="1">
              <a:solidFill>
                <a:schemeClr val="bg1"/>
              </a:solidFill>
              <a:effectLst>
                <a:outerShdw blurRad="38100" dist="38100" dir="2700000" algn="tl">
                  <a:srgbClr val="000000"/>
                </a:outerShdw>
              </a:effectLst>
              <a:latin typeface="Arial" charset="0"/>
            </a:endParaRPr>
          </a:p>
        </p:txBody>
      </p:sp>
      <p:sp>
        <p:nvSpPr>
          <p:cNvPr id="132106" name="Rectangle 10"/>
          <p:cNvSpPr>
            <a:spLocks noChangeArrowheads="1"/>
          </p:cNvSpPr>
          <p:nvPr/>
        </p:nvSpPr>
        <p:spPr bwMode="auto">
          <a:xfrm>
            <a:off x="5715000" y="1295400"/>
            <a:ext cx="2057400" cy="482600"/>
          </a:xfrm>
          <a:prstGeom prst="rect">
            <a:avLst/>
          </a:prstGeom>
          <a:noFill/>
          <a:ln w="9525">
            <a:noFill/>
            <a:miter lim="800000"/>
            <a:headEnd/>
            <a:tailEnd/>
          </a:ln>
          <a:effectLst/>
        </p:spPr>
        <p:txBody>
          <a:bodyPr>
            <a:spAutoFit/>
          </a:bodyPr>
          <a:lstStyle/>
          <a:p>
            <a:pPr algn="ctr">
              <a:lnSpc>
                <a:spcPct val="80000"/>
              </a:lnSpc>
            </a:pPr>
            <a:r>
              <a:rPr lang="en-US" sz="1600" b="1">
                <a:solidFill>
                  <a:schemeClr val="bg1"/>
                </a:solidFill>
                <a:latin typeface="Arial" charset="0"/>
              </a:rPr>
              <a:t>Tương tác </a:t>
            </a:r>
          </a:p>
          <a:p>
            <a:pPr algn="ctr">
              <a:lnSpc>
                <a:spcPct val="80000"/>
              </a:lnSpc>
            </a:pPr>
            <a:r>
              <a:rPr lang="en-US" sz="1600" b="1">
                <a:solidFill>
                  <a:schemeClr val="bg1"/>
                </a:solidFill>
                <a:latin typeface="Arial" charset="0"/>
              </a:rPr>
              <a:t>liên cơ quan</a:t>
            </a:r>
          </a:p>
        </p:txBody>
      </p:sp>
      <p:sp>
        <p:nvSpPr>
          <p:cNvPr id="132107" name="Rectangle 11"/>
          <p:cNvSpPr>
            <a:spLocks noChangeArrowheads="1"/>
          </p:cNvSpPr>
          <p:nvPr/>
        </p:nvSpPr>
        <p:spPr bwMode="auto">
          <a:xfrm>
            <a:off x="4467225" y="2849563"/>
            <a:ext cx="866775" cy="350837"/>
          </a:xfrm>
          <a:prstGeom prst="rect">
            <a:avLst/>
          </a:prstGeom>
          <a:solidFill>
            <a:srgbClr val="A3D1FF"/>
          </a:solidFill>
          <a:ln w="9525">
            <a:solidFill>
              <a:schemeClr val="tx1"/>
            </a:solidFill>
            <a:miter lim="800000"/>
            <a:headEnd/>
            <a:tailEnd/>
          </a:ln>
          <a:effectLst/>
        </p:spPr>
        <p:txBody>
          <a:bodyPr wrap="none" lIns="0" tIns="0" rIns="0" bIns="0" anchor="ctr"/>
          <a:lstStyle/>
          <a:p>
            <a:pPr algn="ctr">
              <a:lnSpc>
                <a:spcPct val="75000"/>
              </a:lnSpc>
            </a:pPr>
            <a:r>
              <a:rPr lang="en-US" sz="1000" b="1">
                <a:latin typeface="Arial" charset="0"/>
              </a:rPr>
              <a:t>Tuân thủ</a:t>
            </a:r>
          </a:p>
        </p:txBody>
      </p:sp>
      <p:sp>
        <p:nvSpPr>
          <p:cNvPr id="132108" name="Rectangle 12"/>
          <p:cNvSpPr>
            <a:spLocks noChangeArrowheads="1"/>
          </p:cNvSpPr>
          <p:nvPr/>
        </p:nvSpPr>
        <p:spPr bwMode="auto">
          <a:xfrm>
            <a:off x="3624263" y="2087563"/>
            <a:ext cx="796925" cy="350837"/>
          </a:xfrm>
          <a:prstGeom prst="rect">
            <a:avLst/>
          </a:prstGeom>
          <a:solidFill>
            <a:srgbClr val="A3D1FF"/>
          </a:solidFill>
          <a:ln w="9525">
            <a:solidFill>
              <a:schemeClr val="tx1"/>
            </a:solidFill>
            <a:miter lim="800000"/>
            <a:headEnd/>
            <a:tailEnd/>
          </a:ln>
          <a:effectLst/>
        </p:spPr>
        <p:txBody>
          <a:bodyPr wrap="none" lIns="0" tIns="0" rIns="0" bIns="0" anchor="ctr"/>
          <a:lstStyle/>
          <a:p>
            <a:pPr algn="ctr">
              <a:lnSpc>
                <a:spcPct val="75000"/>
              </a:lnSpc>
            </a:pPr>
            <a:r>
              <a:rPr lang="en-US" sz="1000" b="1">
                <a:latin typeface="Arial" charset="0"/>
              </a:rPr>
              <a:t>Đăng ký</a:t>
            </a:r>
          </a:p>
        </p:txBody>
      </p:sp>
      <p:sp>
        <p:nvSpPr>
          <p:cNvPr id="132109" name="Rectangle 13"/>
          <p:cNvSpPr>
            <a:spLocks noChangeArrowheads="1"/>
          </p:cNvSpPr>
          <p:nvPr/>
        </p:nvSpPr>
        <p:spPr bwMode="auto">
          <a:xfrm>
            <a:off x="4460875" y="2087563"/>
            <a:ext cx="866775" cy="350837"/>
          </a:xfrm>
          <a:prstGeom prst="rect">
            <a:avLst/>
          </a:prstGeom>
          <a:solidFill>
            <a:srgbClr val="A3D1FF"/>
          </a:solidFill>
          <a:ln w="9525">
            <a:solidFill>
              <a:schemeClr val="tx1"/>
            </a:solidFill>
            <a:miter lim="800000"/>
            <a:headEnd/>
            <a:tailEnd/>
          </a:ln>
          <a:effectLst/>
        </p:spPr>
        <p:txBody>
          <a:bodyPr wrap="none" lIns="0" tIns="0" rIns="0" bIns="0" anchor="ctr"/>
          <a:lstStyle/>
          <a:p>
            <a:pPr algn="ctr">
              <a:lnSpc>
                <a:spcPct val="75000"/>
              </a:lnSpc>
            </a:pPr>
            <a:r>
              <a:rPr lang="en-US" sz="1000" b="1">
                <a:latin typeface="Arial" charset="0"/>
              </a:rPr>
              <a:t>Case</a:t>
            </a:r>
          </a:p>
          <a:p>
            <a:pPr algn="ctr">
              <a:lnSpc>
                <a:spcPct val="75000"/>
              </a:lnSpc>
            </a:pPr>
            <a:r>
              <a:rPr lang="en-US" sz="1000" b="1">
                <a:latin typeface="Arial" charset="0"/>
              </a:rPr>
              <a:t>Management</a:t>
            </a:r>
          </a:p>
        </p:txBody>
      </p:sp>
      <p:sp>
        <p:nvSpPr>
          <p:cNvPr id="132110" name="Rectangle 14"/>
          <p:cNvSpPr>
            <a:spLocks noChangeArrowheads="1"/>
          </p:cNvSpPr>
          <p:nvPr/>
        </p:nvSpPr>
        <p:spPr bwMode="auto">
          <a:xfrm>
            <a:off x="4467225" y="2468563"/>
            <a:ext cx="866775" cy="350837"/>
          </a:xfrm>
          <a:prstGeom prst="rect">
            <a:avLst/>
          </a:prstGeom>
          <a:solidFill>
            <a:srgbClr val="A3D1FF"/>
          </a:solidFill>
          <a:ln w="9525">
            <a:solidFill>
              <a:schemeClr val="tx1"/>
            </a:solidFill>
            <a:miter lim="800000"/>
            <a:headEnd/>
            <a:tailEnd/>
          </a:ln>
          <a:effectLst/>
        </p:spPr>
        <p:txBody>
          <a:bodyPr wrap="none" lIns="0" tIns="0" rIns="0" bIns="0" anchor="ctr"/>
          <a:lstStyle/>
          <a:p>
            <a:pPr algn="ctr">
              <a:lnSpc>
                <a:spcPct val="75000"/>
              </a:lnSpc>
            </a:pPr>
            <a:r>
              <a:rPr lang="en-US" sz="1000" b="1">
                <a:latin typeface="Arial" charset="0"/>
              </a:rPr>
              <a:t>Xác định</a:t>
            </a:r>
          </a:p>
          <a:p>
            <a:pPr algn="ctr">
              <a:lnSpc>
                <a:spcPct val="75000"/>
              </a:lnSpc>
            </a:pPr>
            <a:r>
              <a:rPr lang="en-US" sz="1000" b="1">
                <a:latin typeface="Arial" charset="0"/>
              </a:rPr>
              <a:t>Pháp nhân</a:t>
            </a:r>
          </a:p>
        </p:txBody>
      </p:sp>
      <p:sp>
        <p:nvSpPr>
          <p:cNvPr id="132111" name="Rectangle 15"/>
          <p:cNvSpPr>
            <a:spLocks noChangeArrowheads="1"/>
          </p:cNvSpPr>
          <p:nvPr/>
        </p:nvSpPr>
        <p:spPr bwMode="auto">
          <a:xfrm>
            <a:off x="5992813" y="2514600"/>
            <a:ext cx="1233487" cy="228600"/>
          </a:xfrm>
          <a:prstGeom prst="rect">
            <a:avLst/>
          </a:prstGeom>
          <a:solidFill>
            <a:srgbClr val="FFFFCC"/>
          </a:solidFill>
          <a:ln w="9525">
            <a:solidFill>
              <a:schemeClr val="tx1"/>
            </a:solidFill>
            <a:miter lim="800000"/>
            <a:headEnd/>
            <a:tailEnd/>
          </a:ln>
          <a:effectLst/>
        </p:spPr>
        <p:txBody>
          <a:bodyPr wrap="none" lIns="0" tIns="0" rIns="0" bIns="0" anchor="ctr"/>
          <a:lstStyle/>
          <a:p>
            <a:pPr algn="ctr">
              <a:lnSpc>
                <a:spcPct val="75000"/>
              </a:lnSpc>
            </a:pPr>
            <a:r>
              <a:rPr lang="en-US" sz="1000" b="1">
                <a:latin typeface="Arial" charset="0"/>
              </a:rPr>
              <a:t>Truyền tệp</a:t>
            </a:r>
          </a:p>
        </p:txBody>
      </p:sp>
      <p:sp>
        <p:nvSpPr>
          <p:cNvPr id="132112" name="Rectangle 16"/>
          <p:cNvSpPr>
            <a:spLocks noChangeArrowheads="1"/>
          </p:cNvSpPr>
          <p:nvPr/>
        </p:nvSpPr>
        <p:spPr bwMode="auto">
          <a:xfrm>
            <a:off x="6005513" y="2819400"/>
            <a:ext cx="1233487" cy="304800"/>
          </a:xfrm>
          <a:prstGeom prst="rect">
            <a:avLst/>
          </a:prstGeom>
          <a:solidFill>
            <a:srgbClr val="FFFFCC"/>
          </a:solidFill>
          <a:ln w="9525">
            <a:solidFill>
              <a:schemeClr val="tx1"/>
            </a:solidFill>
            <a:miter lim="800000"/>
            <a:headEnd/>
            <a:tailEnd/>
          </a:ln>
          <a:effectLst/>
        </p:spPr>
        <p:txBody>
          <a:bodyPr wrap="none" lIns="0" tIns="0" rIns="0" bIns="0" anchor="ctr"/>
          <a:lstStyle/>
          <a:p>
            <a:pPr algn="ctr">
              <a:lnSpc>
                <a:spcPct val="75000"/>
              </a:lnSpc>
            </a:pPr>
            <a:r>
              <a:rPr lang="en-US" sz="1000" b="1">
                <a:latin typeface="Arial" charset="0"/>
              </a:rPr>
              <a:t>Thương mại điện tử</a:t>
            </a:r>
          </a:p>
          <a:p>
            <a:pPr algn="ctr">
              <a:lnSpc>
                <a:spcPct val="75000"/>
              </a:lnSpc>
            </a:pPr>
            <a:r>
              <a:rPr lang="en-US" sz="1000" b="1">
                <a:latin typeface="Arial" charset="0"/>
              </a:rPr>
              <a:t>&amp; EDI</a:t>
            </a:r>
          </a:p>
        </p:txBody>
      </p:sp>
      <p:sp>
        <p:nvSpPr>
          <p:cNvPr id="132113" name="Rectangle 17"/>
          <p:cNvSpPr>
            <a:spLocks noChangeArrowheads="1"/>
          </p:cNvSpPr>
          <p:nvPr/>
        </p:nvSpPr>
        <p:spPr bwMode="auto">
          <a:xfrm>
            <a:off x="6005513" y="3200400"/>
            <a:ext cx="1233487" cy="304800"/>
          </a:xfrm>
          <a:prstGeom prst="rect">
            <a:avLst/>
          </a:prstGeom>
          <a:solidFill>
            <a:srgbClr val="FFFFCC"/>
          </a:solidFill>
          <a:ln w="9525">
            <a:solidFill>
              <a:schemeClr val="tx1"/>
            </a:solidFill>
            <a:miter lim="800000"/>
            <a:headEnd/>
            <a:tailEnd/>
          </a:ln>
          <a:effectLst/>
        </p:spPr>
        <p:txBody>
          <a:bodyPr wrap="none" lIns="0" tIns="0" rIns="0" bIns="0" anchor="ctr"/>
          <a:lstStyle/>
          <a:p>
            <a:pPr algn="ctr">
              <a:lnSpc>
                <a:spcPct val="75000"/>
              </a:lnSpc>
            </a:pPr>
            <a:r>
              <a:rPr lang="en-US" sz="1000" b="1">
                <a:latin typeface="Arial" charset="0"/>
              </a:rPr>
              <a:t>Xử lý</a:t>
            </a:r>
          </a:p>
          <a:p>
            <a:pPr algn="ctr">
              <a:lnSpc>
                <a:spcPct val="75000"/>
              </a:lnSpc>
            </a:pPr>
            <a:r>
              <a:rPr lang="en-US" sz="1000" b="1">
                <a:latin typeface="Arial" charset="0"/>
              </a:rPr>
              <a:t>Thanh toán</a:t>
            </a:r>
          </a:p>
        </p:txBody>
      </p:sp>
      <p:sp>
        <p:nvSpPr>
          <p:cNvPr id="132114" name="Oval 18"/>
          <p:cNvSpPr>
            <a:spLocks noChangeArrowheads="1"/>
          </p:cNvSpPr>
          <p:nvPr/>
        </p:nvSpPr>
        <p:spPr bwMode="auto">
          <a:xfrm>
            <a:off x="1089025" y="1063625"/>
            <a:ext cx="2395538" cy="3660775"/>
          </a:xfrm>
          <a:prstGeom prst="ellipse">
            <a:avLst/>
          </a:prstGeom>
          <a:gradFill rotWithShape="0">
            <a:gsLst>
              <a:gs pos="0">
                <a:srgbClr val="FFB1B1">
                  <a:gamma/>
                  <a:shade val="46275"/>
                  <a:invGamma/>
                </a:srgbClr>
              </a:gs>
              <a:gs pos="100000">
                <a:srgbClr val="FFB1B1"/>
              </a:gs>
            </a:gsLst>
            <a:lin ang="5400000" scaled="1"/>
          </a:gradFill>
          <a:ln w="63500">
            <a:noFill/>
            <a:round/>
            <a:headEnd/>
            <a:tailEnd/>
          </a:ln>
          <a:effectLst>
            <a:prstShdw prst="shdw17" dist="127633" dir="342636">
              <a:schemeClr val="tx1"/>
            </a:prstShdw>
          </a:effectLst>
        </p:spPr>
        <p:txBody>
          <a:bodyPr wrap="none" tIns="0"/>
          <a:lstStyle/>
          <a:p>
            <a:pPr algn="ctr"/>
            <a:endParaRPr lang="en-US" sz="2400" b="1">
              <a:solidFill>
                <a:schemeClr val="bg1"/>
              </a:solidFill>
              <a:effectLst>
                <a:outerShdw blurRad="38100" dist="38100" dir="2700000" algn="tl">
                  <a:srgbClr val="000000"/>
                </a:outerShdw>
              </a:effectLst>
              <a:latin typeface="Arial" charset="0"/>
            </a:endParaRPr>
          </a:p>
        </p:txBody>
      </p:sp>
      <p:sp>
        <p:nvSpPr>
          <p:cNvPr id="132115" name="Rectangle 19"/>
          <p:cNvSpPr>
            <a:spLocks noChangeArrowheads="1"/>
          </p:cNvSpPr>
          <p:nvPr/>
        </p:nvSpPr>
        <p:spPr bwMode="auto">
          <a:xfrm>
            <a:off x="1689100" y="1273175"/>
            <a:ext cx="1165225" cy="482600"/>
          </a:xfrm>
          <a:prstGeom prst="rect">
            <a:avLst/>
          </a:prstGeom>
          <a:noFill/>
          <a:ln w="9525">
            <a:noFill/>
            <a:miter lim="800000"/>
            <a:headEnd/>
            <a:tailEnd/>
          </a:ln>
          <a:effectLst/>
        </p:spPr>
        <p:txBody>
          <a:bodyPr wrap="none">
            <a:spAutoFit/>
          </a:bodyPr>
          <a:lstStyle/>
          <a:p>
            <a:pPr algn="ctr">
              <a:lnSpc>
                <a:spcPct val="80000"/>
              </a:lnSpc>
            </a:pPr>
            <a:r>
              <a:rPr lang="en-US" sz="1600" b="1">
                <a:solidFill>
                  <a:schemeClr val="bg1"/>
                </a:solidFill>
                <a:latin typeface="Arial" charset="0"/>
              </a:rPr>
              <a:t>Cải thiện</a:t>
            </a:r>
          </a:p>
          <a:p>
            <a:pPr algn="ctr">
              <a:lnSpc>
                <a:spcPct val="80000"/>
              </a:lnSpc>
            </a:pPr>
            <a:r>
              <a:rPr lang="en-US" sz="1600" b="1">
                <a:solidFill>
                  <a:schemeClr val="bg1"/>
                </a:solidFill>
                <a:latin typeface="Arial" charset="0"/>
              </a:rPr>
              <a:t>Truy nhập</a:t>
            </a:r>
          </a:p>
        </p:txBody>
      </p:sp>
      <p:sp>
        <p:nvSpPr>
          <p:cNvPr id="132117" name="AutoShape 21"/>
          <p:cNvSpPr>
            <a:spLocks noChangeArrowheads="1"/>
          </p:cNvSpPr>
          <p:nvPr/>
        </p:nvSpPr>
        <p:spPr bwMode="auto">
          <a:xfrm>
            <a:off x="1371600" y="3581400"/>
            <a:ext cx="1803400" cy="304800"/>
          </a:xfrm>
          <a:prstGeom prst="roundRect">
            <a:avLst>
              <a:gd name="adj" fmla="val 16667"/>
            </a:avLst>
          </a:prstGeom>
          <a:gradFill rotWithShape="0">
            <a:gsLst>
              <a:gs pos="0">
                <a:srgbClr val="FFB1B1">
                  <a:gamma/>
                  <a:shade val="24314"/>
                  <a:invGamma/>
                </a:srgbClr>
              </a:gs>
              <a:gs pos="100000">
                <a:srgbClr val="FFB1B1"/>
              </a:gs>
            </a:gsLst>
            <a:lin ang="5400000" scaled="1"/>
          </a:gradFill>
          <a:ln w="9525">
            <a:solidFill>
              <a:schemeClr val="tx1"/>
            </a:solidFill>
            <a:round/>
            <a:headEnd/>
            <a:tailEnd/>
          </a:ln>
          <a:effectLst/>
        </p:spPr>
        <p:txBody>
          <a:bodyPr wrap="none" tIns="0" bIns="0" anchor="ctr"/>
          <a:lstStyle/>
          <a:p>
            <a:pPr algn="ctr"/>
            <a:r>
              <a:rPr lang="en-US" sz="1400" b="1">
                <a:solidFill>
                  <a:schemeClr val="bg1"/>
                </a:solidFill>
                <a:effectLst>
                  <a:outerShdw blurRad="38100" dist="38100" dir="2700000" algn="tl">
                    <a:srgbClr val="000000"/>
                  </a:outerShdw>
                </a:effectLst>
                <a:latin typeface="Arial" charset="0"/>
              </a:rPr>
              <a:t>Cộng tác</a:t>
            </a:r>
          </a:p>
        </p:txBody>
      </p:sp>
      <p:sp>
        <p:nvSpPr>
          <p:cNvPr id="132121" name="AutoShape 25"/>
          <p:cNvSpPr>
            <a:spLocks noChangeArrowheads="1"/>
          </p:cNvSpPr>
          <p:nvPr/>
        </p:nvSpPr>
        <p:spPr bwMode="auto">
          <a:xfrm>
            <a:off x="1371600" y="1901825"/>
            <a:ext cx="1803400" cy="1603375"/>
          </a:xfrm>
          <a:prstGeom prst="roundRect">
            <a:avLst>
              <a:gd name="adj" fmla="val 16667"/>
            </a:avLst>
          </a:prstGeom>
          <a:gradFill rotWithShape="0">
            <a:gsLst>
              <a:gs pos="0">
                <a:srgbClr val="FFB1B1">
                  <a:gamma/>
                  <a:shade val="24314"/>
                  <a:invGamma/>
                </a:srgbClr>
              </a:gs>
              <a:gs pos="100000">
                <a:srgbClr val="FFB1B1"/>
              </a:gs>
            </a:gsLst>
            <a:lin ang="5400000" scaled="1"/>
          </a:gradFill>
          <a:ln w="9525">
            <a:solidFill>
              <a:schemeClr val="tx1"/>
            </a:solidFill>
            <a:round/>
            <a:headEnd/>
            <a:tailEnd/>
          </a:ln>
          <a:effectLst/>
        </p:spPr>
        <p:txBody>
          <a:bodyPr wrap="none" tIns="0" bIns="0"/>
          <a:lstStyle/>
          <a:p>
            <a:pPr algn="ctr"/>
            <a:r>
              <a:rPr lang="en-US" sz="1400" b="1">
                <a:solidFill>
                  <a:schemeClr val="bg1"/>
                </a:solidFill>
                <a:effectLst>
                  <a:outerShdw blurRad="38100" dist="38100" dir="2700000" algn="tl">
                    <a:srgbClr val="000000"/>
                  </a:outerShdw>
                </a:effectLst>
                <a:latin typeface="Arial" charset="0"/>
              </a:rPr>
              <a:t>Tiếp xúc</a:t>
            </a:r>
          </a:p>
        </p:txBody>
      </p:sp>
      <p:sp>
        <p:nvSpPr>
          <p:cNvPr id="132122" name="Rectangle 26"/>
          <p:cNvSpPr>
            <a:spLocks noChangeArrowheads="1"/>
          </p:cNvSpPr>
          <p:nvPr/>
        </p:nvSpPr>
        <p:spPr bwMode="auto">
          <a:xfrm>
            <a:off x="1443038" y="2209800"/>
            <a:ext cx="796925" cy="350838"/>
          </a:xfrm>
          <a:prstGeom prst="rect">
            <a:avLst/>
          </a:prstGeom>
          <a:solidFill>
            <a:srgbClr val="FFB1B1"/>
          </a:solidFill>
          <a:ln w="9525">
            <a:solidFill>
              <a:schemeClr val="tx1"/>
            </a:solidFill>
            <a:miter lim="800000"/>
            <a:headEnd/>
            <a:tailEnd/>
          </a:ln>
          <a:effectLst/>
        </p:spPr>
        <p:txBody>
          <a:bodyPr wrap="none" lIns="0" tIns="0" rIns="0" bIns="0" anchor="ctr"/>
          <a:lstStyle/>
          <a:p>
            <a:pPr algn="ctr">
              <a:lnSpc>
                <a:spcPct val="75000"/>
              </a:lnSpc>
            </a:pPr>
            <a:r>
              <a:rPr lang="en-US" sz="1000" b="1">
                <a:latin typeface="Arial" charset="0"/>
              </a:rPr>
              <a:t>Trợ giúp </a:t>
            </a:r>
          </a:p>
          <a:p>
            <a:pPr algn="ctr">
              <a:lnSpc>
                <a:spcPct val="75000"/>
              </a:lnSpc>
            </a:pPr>
            <a:r>
              <a:rPr lang="en-US" sz="1000" b="1">
                <a:latin typeface="Arial" charset="0"/>
              </a:rPr>
              <a:t>khách hàng</a:t>
            </a:r>
          </a:p>
        </p:txBody>
      </p:sp>
      <p:sp>
        <p:nvSpPr>
          <p:cNvPr id="132123" name="Rectangle 27"/>
          <p:cNvSpPr>
            <a:spLocks noChangeArrowheads="1"/>
          </p:cNvSpPr>
          <p:nvPr/>
        </p:nvSpPr>
        <p:spPr bwMode="auto">
          <a:xfrm>
            <a:off x="1443038" y="2630488"/>
            <a:ext cx="796925" cy="352425"/>
          </a:xfrm>
          <a:prstGeom prst="rect">
            <a:avLst/>
          </a:prstGeom>
          <a:solidFill>
            <a:srgbClr val="FFB1B1"/>
          </a:solidFill>
          <a:ln w="9525">
            <a:solidFill>
              <a:schemeClr val="tx1"/>
            </a:solidFill>
            <a:miter lim="800000"/>
            <a:headEnd/>
            <a:tailEnd/>
          </a:ln>
          <a:effectLst/>
        </p:spPr>
        <p:txBody>
          <a:bodyPr wrap="none" lIns="0" tIns="0" rIns="0" bIns="0" anchor="ctr"/>
          <a:lstStyle/>
          <a:p>
            <a:pPr algn="ctr">
              <a:lnSpc>
                <a:spcPct val="75000"/>
              </a:lnSpc>
            </a:pPr>
            <a:r>
              <a:rPr lang="en-US" sz="1000" b="1">
                <a:latin typeface="Arial" charset="0"/>
              </a:rPr>
              <a:t>Hình ảnh</a:t>
            </a:r>
          </a:p>
        </p:txBody>
      </p:sp>
      <p:sp>
        <p:nvSpPr>
          <p:cNvPr id="132124" name="Rectangle 28"/>
          <p:cNvSpPr>
            <a:spLocks noChangeArrowheads="1"/>
          </p:cNvSpPr>
          <p:nvPr/>
        </p:nvSpPr>
        <p:spPr bwMode="auto">
          <a:xfrm>
            <a:off x="2311400" y="2209800"/>
            <a:ext cx="796925" cy="350838"/>
          </a:xfrm>
          <a:prstGeom prst="rect">
            <a:avLst/>
          </a:prstGeom>
          <a:solidFill>
            <a:srgbClr val="FFB1B1"/>
          </a:solidFill>
          <a:ln w="9525">
            <a:solidFill>
              <a:schemeClr val="tx1"/>
            </a:solidFill>
            <a:miter lim="800000"/>
            <a:headEnd/>
            <a:tailEnd/>
          </a:ln>
          <a:effectLst/>
        </p:spPr>
        <p:txBody>
          <a:bodyPr wrap="none" lIns="0" tIns="0" rIns="0" bIns="0" anchor="ctr"/>
          <a:lstStyle/>
          <a:p>
            <a:pPr algn="ctr">
              <a:lnSpc>
                <a:spcPct val="75000"/>
              </a:lnSpc>
            </a:pPr>
            <a:r>
              <a:rPr lang="en-US" sz="1000" b="1">
                <a:latin typeface="Arial" charset="0"/>
              </a:rPr>
              <a:t>Điền mẫu &amp; </a:t>
            </a:r>
          </a:p>
          <a:p>
            <a:pPr algn="ctr">
              <a:lnSpc>
                <a:spcPct val="75000"/>
              </a:lnSpc>
            </a:pPr>
            <a:r>
              <a:rPr lang="en-US" sz="1000" b="1">
                <a:latin typeface="Arial" charset="0"/>
              </a:rPr>
              <a:t>Thanh toán</a:t>
            </a:r>
          </a:p>
        </p:txBody>
      </p:sp>
      <p:sp>
        <p:nvSpPr>
          <p:cNvPr id="132125" name="Rectangle 29"/>
          <p:cNvSpPr>
            <a:spLocks noChangeArrowheads="1"/>
          </p:cNvSpPr>
          <p:nvPr/>
        </p:nvSpPr>
        <p:spPr bwMode="auto">
          <a:xfrm>
            <a:off x="2311400" y="2630488"/>
            <a:ext cx="796925" cy="352425"/>
          </a:xfrm>
          <a:prstGeom prst="rect">
            <a:avLst/>
          </a:prstGeom>
          <a:solidFill>
            <a:srgbClr val="FFB1B1"/>
          </a:solidFill>
          <a:ln w="9525">
            <a:solidFill>
              <a:schemeClr val="tx1"/>
            </a:solidFill>
            <a:miter lim="800000"/>
            <a:headEnd/>
            <a:tailEnd/>
          </a:ln>
          <a:effectLst/>
        </p:spPr>
        <p:txBody>
          <a:bodyPr wrap="none" lIns="0" tIns="0" rIns="0" bIns="0" anchor="ctr"/>
          <a:lstStyle/>
          <a:p>
            <a:pPr algn="ctr">
              <a:lnSpc>
                <a:spcPct val="75000"/>
              </a:lnSpc>
            </a:pPr>
            <a:r>
              <a:rPr lang="en-US" sz="1000" b="1">
                <a:latin typeface="Arial" charset="0"/>
              </a:rPr>
              <a:t>Vào dữ</a:t>
            </a:r>
          </a:p>
          <a:p>
            <a:pPr algn="ctr">
              <a:lnSpc>
                <a:spcPct val="75000"/>
              </a:lnSpc>
            </a:pPr>
            <a:r>
              <a:rPr lang="en-US" sz="1000" b="1">
                <a:latin typeface="Arial" charset="0"/>
              </a:rPr>
              <a:t>Liệu</a:t>
            </a:r>
          </a:p>
        </p:txBody>
      </p:sp>
      <p:sp>
        <p:nvSpPr>
          <p:cNvPr id="132127" name="Rectangle 31"/>
          <p:cNvSpPr>
            <a:spLocks noChangeArrowheads="1"/>
          </p:cNvSpPr>
          <p:nvPr/>
        </p:nvSpPr>
        <p:spPr bwMode="auto">
          <a:xfrm>
            <a:off x="1933575" y="5257800"/>
            <a:ext cx="1447800" cy="304800"/>
          </a:xfrm>
          <a:prstGeom prst="rect">
            <a:avLst/>
          </a:prstGeom>
          <a:solidFill>
            <a:srgbClr val="D9B3FF"/>
          </a:solidFill>
          <a:ln w="9525">
            <a:solidFill>
              <a:schemeClr val="tx1"/>
            </a:solidFill>
            <a:miter lim="800000"/>
            <a:headEnd/>
            <a:tailEnd/>
          </a:ln>
          <a:effectLst/>
        </p:spPr>
        <p:txBody>
          <a:bodyPr wrap="none" lIns="0" tIns="0" rIns="0" bIns="0" anchor="ctr"/>
          <a:lstStyle/>
          <a:p>
            <a:pPr algn="ctr">
              <a:lnSpc>
                <a:spcPct val="75000"/>
              </a:lnSpc>
            </a:pPr>
            <a:r>
              <a:rPr lang="en-US" sz="1000" b="1">
                <a:latin typeface="Arial" charset="0"/>
              </a:rPr>
              <a:t>Xử lý luồng &amp;</a:t>
            </a:r>
          </a:p>
          <a:p>
            <a:pPr algn="ctr">
              <a:lnSpc>
                <a:spcPct val="75000"/>
              </a:lnSpc>
            </a:pPr>
            <a:r>
              <a:rPr lang="en-US" sz="1000" b="1">
                <a:latin typeface="Arial" charset="0"/>
              </a:rPr>
              <a:t> thông điệp</a:t>
            </a:r>
          </a:p>
        </p:txBody>
      </p:sp>
      <p:sp>
        <p:nvSpPr>
          <p:cNvPr id="132128" name="Rectangle 32"/>
          <p:cNvSpPr>
            <a:spLocks noChangeArrowheads="1"/>
          </p:cNvSpPr>
          <p:nvPr/>
        </p:nvSpPr>
        <p:spPr bwMode="auto">
          <a:xfrm>
            <a:off x="3609975" y="5257800"/>
            <a:ext cx="1600200" cy="304800"/>
          </a:xfrm>
          <a:prstGeom prst="rect">
            <a:avLst/>
          </a:prstGeom>
          <a:solidFill>
            <a:srgbClr val="D9B3FF"/>
          </a:solidFill>
          <a:ln w="9525">
            <a:solidFill>
              <a:schemeClr val="tx1"/>
            </a:solidFill>
            <a:miter lim="800000"/>
            <a:headEnd/>
            <a:tailEnd/>
          </a:ln>
          <a:effectLst/>
        </p:spPr>
        <p:txBody>
          <a:bodyPr wrap="none" lIns="0" tIns="0" rIns="0" bIns="0" anchor="ctr"/>
          <a:lstStyle/>
          <a:p>
            <a:pPr algn="ctr">
              <a:lnSpc>
                <a:spcPct val="75000"/>
              </a:lnSpc>
            </a:pPr>
            <a:r>
              <a:rPr lang="en-US" sz="1000" b="1">
                <a:latin typeface="Arial" charset="0"/>
              </a:rPr>
              <a:t>Kho dữ liệu (DW) </a:t>
            </a:r>
          </a:p>
        </p:txBody>
      </p:sp>
      <p:sp>
        <p:nvSpPr>
          <p:cNvPr id="132129" name="Rectangle 33"/>
          <p:cNvSpPr>
            <a:spLocks noChangeArrowheads="1"/>
          </p:cNvSpPr>
          <p:nvPr/>
        </p:nvSpPr>
        <p:spPr bwMode="auto">
          <a:xfrm>
            <a:off x="5514975" y="5257800"/>
            <a:ext cx="1600200" cy="304800"/>
          </a:xfrm>
          <a:prstGeom prst="rect">
            <a:avLst/>
          </a:prstGeom>
          <a:solidFill>
            <a:srgbClr val="D9B3FF"/>
          </a:solidFill>
          <a:ln w="9525">
            <a:solidFill>
              <a:schemeClr val="tx1"/>
            </a:solidFill>
            <a:miter lim="800000"/>
            <a:headEnd/>
            <a:tailEnd/>
          </a:ln>
          <a:effectLst/>
        </p:spPr>
        <p:txBody>
          <a:bodyPr wrap="none" lIns="0" tIns="0" rIns="0" bIns="0" anchor="ctr"/>
          <a:lstStyle/>
          <a:p>
            <a:pPr algn="ctr">
              <a:lnSpc>
                <a:spcPct val="75000"/>
              </a:lnSpc>
            </a:pPr>
            <a:r>
              <a:rPr lang="en-US" sz="1000" b="1">
                <a:latin typeface="Arial" charset="0"/>
              </a:rPr>
              <a:t>Báo cáo, phân tích &amp;</a:t>
            </a:r>
          </a:p>
          <a:p>
            <a:pPr algn="ctr">
              <a:lnSpc>
                <a:spcPct val="75000"/>
              </a:lnSpc>
            </a:pPr>
            <a:r>
              <a:rPr lang="en-US" sz="1000" b="1">
                <a:latin typeface="Arial" charset="0"/>
              </a:rPr>
              <a:t>Mô hình hóa</a:t>
            </a:r>
          </a:p>
        </p:txBody>
      </p:sp>
      <p:sp>
        <p:nvSpPr>
          <p:cNvPr id="132131" name="Rectangle 35"/>
          <p:cNvSpPr>
            <a:spLocks noChangeArrowheads="1"/>
          </p:cNvSpPr>
          <p:nvPr/>
        </p:nvSpPr>
        <p:spPr bwMode="auto">
          <a:xfrm>
            <a:off x="3624263" y="2468563"/>
            <a:ext cx="796925" cy="350837"/>
          </a:xfrm>
          <a:prstGeom prst="rect">
            <a:avLst/>
          </a:prstGeom>
          <a:solidFill>
            <a:srgbClr val="A3D1FF"/>
          </a:solidFill>
          <a:ln w="9525">
            <a:solidFill>
              <a:schemeClr val="tx1"/>
            </a:solidFill>
            <a:miter lim="800000"/>
            <a:headEnd/>
            <a:tailEnd/>
          </a:ln>
          <a:effectLst/>
        </p:spPr>
        <p:txBody>
          <a:bodyPr wrap="none" lIns="0" tIns="0" rIns="0" bIns="0" anchor="ctr"/>
          <a:lstStyle/>
          <a:p>
            <a:pPr algn="ctr">
              <a:lnSpc>
                <a:spcPct val="75000"/>
              </a:lnSpc>
            </a:pPr>
            <a:r>
              <a:rPr lang="en-US" sz="1000" b="1">
                <a:latin typeface="Arial" charset="0"/>
              </a:rPr>
              <a:t>Mẫu biểu &amp;</a:t>
            </a:r>
          </a:p>
          <a:p>
            <a:pPr algn="ctr">
              <a:lnSpc>
                <a:spcPct val="75000"/>
              </a:lnSpc>
            </a:pPr>
            <a:r>
              <a:rPr lang="en-US" sz="1000" b="1">
                <a:latin typeface="Arial" charset="0"/>
              </a:rPr>
              <a:t>Ứng dụng</a:t>
            </a:r>
          </a:p>
        </p:txBody>
      </p:sp>
      <p:sp>
        <p:nvSpPr>
          <p:cNvPr id="132132" name="Rectangle 36"/>
          <p:cNvSpPr>
            <a:spLocks noChangeArrowheads="1"/>
          </p:cNvSpPr>
          <p:nvPr/>
        </p:nvSpPr>
        <p:spPr bwMode="auto">
          <a:xfrm>
            <a:off x="4460875" y="3230563"/>
            <a:ext cx="873125" cy="350837"/>
          </a:xfrm>
          <a:prstGeom prst="rect">
            <a:avLst/>
          </a:prstGeom>
          <a:solidFill>
            <a:srgbClr val="A3D1FF"/>
          </a:solidFill>
          <a:ln w="9525">
            <a:solidFill>
              <a:schemeClr val="tx1"/>
            </a:solidFill>
            <a:miter lim="800000"/>
            <a:headEnd/>
            <a:tailEnd/>
          </a:ln>
          <a:effectLst/>
        </p:spPr>
        <p:txBody>
          <a:bodyPr wrap="none" lIns="0" tIns="0" rIns="0" bIns="0" anchor="ctr"/>
          <a:lstStyle/>
          <a:p>
            <a:pPr algn="ctr">
              <a:lnSpc>
                <a:spcPct val="75000"/>
              </a:lnSpc>
            </a:pPr>
            <a:r>
              <a:rPr lang="en-US" sz="1000" b="1">
                <a:latin typeface="Arial" charset="0"/>
              </a:rPr>
              <a:t>Kế toán thu</a:t>
            </a:r>
          </a:p>
        </p:txBody>
      </p:sp>
      <p:sp>
        <p:nvSpPr>
          <p:cNvPr id="132133" name="Rectangle 37"/>
          <p:cNvSpPr>
            <a:spLocks noChangeArrowheads="1"/>
          </p:cNvSpPr>
          <p:nvPr/>
        </p:nvSpPr>
        <p:spPr bwMode="auto">
          <a:xfrm>
            <a:off x="3624263" y="2849563"/>
            <a:ext cx="796925" cy="350837"/>
          </a:xfrm>
          <a:prstGeom prst="rect">
            <a:avLst/>
          </a:prstGeom>
          <a:solidFill>
            <a:srgbClr val="A3D1FF"/>
          </a:solidFill>
          <a:ln w="9525">
            <a:solidFill>
              <a:schemeClr val="tx1"/>
            </a:solidFill>
            <a:miter lim="800000"/>
            <a:headEnd/>
            <a:tailEnd/>
          </a:ln>
          <a:effectLst/>
        </p:spPr>
        <p:txBody>
          <a:bodyPr wrap="none" lIns="0" tIns="0" rIns="0" bIns="0" anchor="ctr"/>
          <a:lstStyle/>
          <a:p>
            <a:pPr algn="ctr">
              <a:lnSpc>
                <a:spcPct val="75000"/>
              </a:lnSpc>
            </a:pPr>
            <a:r>
              <a:rPr lang="en-US" sz="1000" b="1">
                <a:latin typeface="Arial" charset="0"/>
              </a:rPr>
              <a:t>Phạt &amp;</a:t>
            </a:r>
          </a:p>
          <a:p>
            <a:pPr algn="ctr">
              <a:lnSpc>
                <a:spcPct val="75000"/>
              </a:lnSpc>
            </a:pPr>
            <a:r>
              <a:rPr lang="en-US" sz="1000" b="1">
                <a:latin typeface="Arial" charset="0"/>
              </a:rPr>
              <a:t>Thanh toán</a:t>
            </a:r>
          </a:p>
        </p:txBody>
      </p:sp>
      <p:sp>
        <p:nvSpPr>
          <p:cNvPr id="132134" name="Rectangle 38"/>
          <p:cNvSpPr>
            <a:spLocks noChangeArrowheads="1"/>
          </p:cNvSpPr>
          <p:nvPr/>
        </p:nvSpPr>
        <p:spPr bwMode="auto">
          <a:xfrm>
            <a:off x="3624263" y="3230563"/>
            <a:ext cx="796925" cy="350837"/>
          </a:xfrm>
          <a:prstGeom prst="rect">
            <a:avLst/>
          </a:prstGeom>
          <a:solidFill>
            <a:srgbClr val="A3D1FF"/>
          </a:solidFill>
          <a:ln w="9525">
            <a:solidFill>
              <a:schemeClr val="tx1"/>
            </a:solidFill>
            <a:miter lim="800000"/>
            <a:headEnd/>
            <a:tailEnd/>
          </a:ln>
          <a:effectLst/>
        </p:spPr>
        <p:txBody>
          <a:bodyPr wrap="none" lIns="0" tIns="0" rIns="0" bIns="0" anchor="ctr"/>
          <a:lstStyle/>
          <a:p>
            <a:pPr algn="ctr">
              <a:lnSpc>
                <a:spcPct val="75000"/>
              </a:lnSpc>
            </a:pPr>
            <a:r>
              <a:rPr lang="en-US" sz="1000" b="1">
                <a:latin typeface="Arial" charset="0"/>
              </a:rPr>
              <a:t>Giấy phép</a:t>
            </a:r>
          </a:p>
        </p:txBody>
      </p:sp>
      <p:sp>
        <p:nvSpPr>
          <p:cNvPr id="132135" name="AutoShape 39"/>
          <p:cNvSpPr>
            <a:spLocks noChangeArrowheads="1"/>
          </p:cNvSpPr>
          <p:nvPr/>
        </p:nvSpPr>
        <p:spPr bwMode="auto">
          <a:xfrm>
            <a:off x="1600200" y="3962400"/>
            <a:ext cx="1371600" cy="457200"/>
          </a:xfrm>
          <a:prstGeom prst="roundRect">
            <a:avLst>
              <a:gd name="adj" fmla="val 16667"/>
            </a:avLst>
          </a:prstGeom>
          <a:gradFill rotWithShape="0">
            <a:gsLst>
              <a:gs pos="0">
                <a:srgbClr val="FFB1B1">
                  <a:gamma/>
                  <a:shade val="24314"/>
                  <a:invGamma/>
                </a:srgbClr>
              </a:gs>
              <a:gs pos="100000">
                <a:srgbClr val="FFB1B1"/>
              </a:gs>
            </a:gsLst>
            <a:lin ang="5400000" scaled="1"/>
          </a:gradFill>
          <a:ln w="9525">
            <a:solidFill>
              <a:schemeClr val="tx1"/>
            </a:solidFill>
            <a:round/>
            <a:headEnd/>
            <a:tailEnd/>
          </a:ln>
          <a:effectLst/>
        </p:spPr>
        <p:txBody>
          <a:bodyPr wrap="none" tIns="0" bIns="0"/>
          <a:lstStyle/>
          <a:p>
            <a:pPr algn="ctr"/>
            <a:r>
              <a:rPr lang="en-US" sz="1200" b="1">
                <a:solidFill>
                  <a:schemeClr val="bg1"/>
                </a:solidFill>
                <a:effectLst>
                  <a:outerShdw blurRad="38100" dist="38100" dir="2700000" algn="tl">
                    <a:srgbClr val="000000"/>
                  </a:outerShdw>
                </a:effectLst>
                <a:latin typeface="Arial" charset="0"/>
              </a:rPr>
              <a:t>Xuất bản Web &amp;</a:t>
            </a:r>
          </a:p>
          <a:p>
            <a:pPr algn="ctr"/>
            <a:r>
              <a:rPr lang="en-US" sz="1200" b="1">
                <a:solidFill>
                  <a:schemeClr val="bg1"/>
                </a:solidFill>
                <a:effectLst>
                  <a:outerShdw blurRad="38100" dist="38100" dir="2700000" algn="tl">
                    <a:srgbClr val="000000"/>
                  </a:outerShdw>
                </a:effectLst>
                <a:latin typeface="Arial" charset="0"/>
              </a:rPr>
              <a:t>Cá thể hóa</a:t>
            </a:r>
          </a:p>
        </p:txBody>
      </p:sp>
      <p:sp>
        <p:nvSpPr>
          <p:cNvPr id="132136" name="Rectangle 40"/>
          <p:cNvSpPr>
            <a:spLocks noChangeArrowheads="1"/>
          </p:cNvSpPr>
          <p:nvPr/>
        </p:nvSpPr>
        <p:spPr bwMode="auto">
          <a:xfrm>
            <a:off x="3624263" y="3611563"/>
            <a:ext cx="796925" cy="350837"/>
          </a:xfrm>
          <a:prstGeom prst="rect">
            <a:avLst/>
          </a:prstGeom>
          <a:solidFill>
            <a:srgbClr val="A3D1FF"/>
          </a:solidFill>
          <a:ln w="9525">
            <a:solidFill>
              <a:schemeClr val="tx1"/>
            </a:solidFill>
            <a:miter lim="800000"/>
            <a:headEnd/>
            <a:tailEnd/>
          </a:ln>
          <a:effectLst/>
        </p:spPr>
        <p:txBody>
          <a:bodyPr wrap="none" lIns="0" tIns="0" rIns="0" bIns="0" anchor="ctr"/>
          <a:lstStyle/>
          <a:p>
            <a:pPr algn="ctr">
              <a:lnSpc>
                <a:spcPct val="75000"/>
              </a:lnSpc>
            </a:pPr>
            <a:r>
              <a:rPr lang="en-US" sz="1000" b="1">
                <a:latin typeface="Arial" charset="0"/>
              </a:rPr>
              <a:t>Xử lý </a:t>
            </a:r>
          </a:p>
          <a:p>
            <a:pPr algn="ctr">
              <a:lnSpc>
                <a:spcPct val="75000"/>
              </a:lnSpc>
            </a:pPr>
            <a:r>
              <a:rPr lang="en-US" sz="1000" b="1">
                <a:latin typeface="Arial" charset="0"/>
              </a:rPr>
              <a:t>hàng hóa</a:t>
            </a:r>
          </a:p>
        </p:txBody>
      </p:sp>
      <p:sp>
        <p:nvSpPr>
          <p:cNvPr id="132137" name="Rectangle 41"/>
          <p:cNvSpPr>
            <a:spLocks noChangeArrowheads="1"/>
          </p:cNvSpPr>
          <p:nvPr/>
        </p:nvSpPr>
        <p:spPr bwMode="auto">
          <a:xfrm>
            <a:off x="4467225" y="3611563"/>
            <a:ext cx="866775" cy="350837"/>
          </a:xfrm>
          <a:prstGeom prst="rect">
            <a:avLst/>
          </a:prstGeom>
          <a:solidFill>
            <a:srgbClr val="A3D1FF"/>
          </a:solidFill>
          <a:ln w="9525">
            <a:solidFill>
              <a:schemeClr val="tx1"/>
            </a:solidFill>
            <a:miter lim="800000"/>
            <a:headEnd/>
            <a:tailEnd/>
          </a:ln>
          <a:effectLst/>
        </p:spPr>
        <p:txBody>
          <a:bodyPr wrap="none" lIns="0" tIns="0" rIns="0" bIns="0" anchor="ctr"/>
          <a:lstStyle/>
          <a:p>
            <a:pPr algn="ctr">
              <a:lnSpc>
                <a:spcPct val="75000"/>
              </a:lnSpc>
            </a:pPr>
            <a:r>
              <a:rPr lang="en-US" sz="1000" b="1">
                <a:latin typeface="Arial" charset="0"/>
              </a:rPr>
              <a:t>Thanh tra &amp;</a:t>
            </a:r>
          </a:p>
          <a:p>
            <a:pPr algn="ctr">
              <a:lnSpc>
                <a:spcPct val="75000"/>
              </a:lnSpc>
            </a:pPr>
            <a:r>
              <a:rPr lang="en-US" sz="1000" b="1">
                <a:latin typeface="Arial" charset="0"/>
              </a:rPr>
              <a:t>Tịch thu</a:t>
            </a:r>
          </a:p>
        </p:txBody>
      </p:sp>
      <p:sp>
        <p:nvSpPr>
          <p:cNvPr id="132138" name="Rectangle 42"/>
          <p:cNvSpPr>
            <a:spLocks noChangeArrowheads="1"/>
          </p:cNvSpPr>
          <p:nvPr/>
        </p:nvSpPr>
        <p:spPr bwMode="auto">
          <a:xfrm>
            <a:off x="5992813" y="3611563"/>
            <a:ext cx="1246187" cy="350837"/>
          </a:xfrm>
          <a:prstGeom prst="rect">
            <a:avLst/>
          </a:prstGeom>
          <a:solidFill>
            <a:srgbClr val="FFFFCC"/>
          </a:solidFill>
          <a:ln w="9525">
            <a:solidFill>
              <a:schemeClr val="tx1"/>
            </a:solidFill>
            <a:miter lim="800000"/>
            <a:headEnd/>
            <a:tailEnd/>
          </a:ln>
          <a:effectLst/>
        </p:spPr>
        <p:txBody>
          <a:bodyPr wrap="none" lIns="0" tIns="0" rIns="0" bIns="0" anchor="ctr"/>
          <a:lstStyle/>
          <a:p>
            <a:pPr algn="ctr">
              <a:lnSpc>
                <a:spcPct val="75000"/>
              </a:lnSpc>
            </a:pPr>
            <a:r>
              <a:rPr lang="en-US" sz="1000" b="1">
                <a:latin typeface="Arial" charset="0"/>
              </a:rPr>
              <a:t>Cộng tác liên </a:t>
            </a:r>
          </a:p>
          <a:p>
            <a:pPr algn="ctr">
              <a:lnSpc>
                <a:spcPct val="75000"/>
              </a:lnSpc>
            </a:pPr>
            <a:r>
              <a:rPr lang="en-US" sz="1000" b="1">
                <a:latin typeface="Arial" charset="0"/>
              </a:rPr>
              <a:t>chính quyền</a:t>
            </a:r>
          </a:p>
        </p:txBody>
      </p:sp>
      <p:sp>
        <p:nvSpPr>
          <p:cNvPr id="132139" name="AutoShape 43"/>
          <p:cNvSpPr>
            <a:spLocks noChangeArrowheads="1"/>
          </p:cNvSpPr>
          <p:nvPr/>
        </p:nvSpPr>
        <p:spPr bwMode="auto">
          <a:xfrm>
            <a:off x="1384300" y="5892800"/>
            <a:ext cx="6375400" cy="838200"/>
          </a:xfrm>
          <a:prstGeom prst="roundRect">
            <a:avLst>
              <a:gd name="adj" fmla="val 16667"/>
            </a:avLst>
          </a:prstGeom>
          <a:gradFill rotWithShape="0">
            <a:gsLst>
              <a:gs pos="0">
                <a:schemeClr val="accent1">
                  <a:gamma/>
                  <a:shade val="46275"/>
                  <a:invGamma/>
                </a:schemeClr>
              </a:gs>
              <a:gs pos="100000">
                <a:schemeClr val="accent1"/>
              </a:gs>
            </a:gsLst>
            <a:lin ang="5400000" scaled="1"/>
          </a:gradFill>
          <a:ln w="9525">
            <a:noFill/>
            <a:round/>
            <a:headEnd/>
            <a:tailEnd/>
          </a:ln>
          <a:effectLst>
            <a:prstShdw prst="shdw17" dist="81320" dir="18519588">
              <a:schemeClr val="tx1"/>
            </a:prstShdw>
          </a:effectLst>
        </p:spPr>
        <p:txBody>
          <a:bodyPr wrap="none" tIns="0"/>
          <a:lstStyle/>
          <a:p>
            <a:pPr algn="ctr"/>
            <a:endParaRPr lang="en-US" sz="1600" b="1">
              <a:solidFill>
                <a:schemeClr val="bg1"/>
              </a:solidFill>
            </a:endParaRPr>
          </a:p>
        </p:txBody>
      </p:sp>
      <p:sp>
        <p:nvSpPr>
          <p:cNvPr id="132140" name="AutoShape 44"/>
          <p:cNvSpPr>
            <a:spLocks noChangeArrowheads="1"/>
          </p:cNvSpPr>
          <p:nvPr/>
        </p:nvSpPr>
        <p:spPr bwMode="auto">
          <a:xfrm>
            <a:off x="1536700" y="6121400"/>
            <a:ext cx="2730500" cy="573088"/>
          </a:xfrm>
          <a:prstGeom prst="roundRect">
            <a:avLst>
              <a:gd name="adj" fmla="val 16667"/>
            </a:avLst>
          </a:prstGeom>
          <a:gradFill rotWithShape="0">
            <a:gsLst>
              <a:gs pos="0">
                <a:srgbClr val="00E0A5">
                  <a:gamma/>
                  <a:shade val="0"/>
                  <a:invGamma/>
                </a:srgbClr>
              </a:gs>
              <a:gs pos="100000">
                <a:srgbClr val="00E0A5"/>
              </a:gs>
            </a:gsLst>
            <a:lin ang="5400000" scaled="1"/>
          </a:gradFill>
          <a:ln w="9525">
            <a:solidFill>
              <a:schemeClr val="tx1"/>
            </a:solidFill>
            <a:round/>
            <a:headEnd/>
            <a:tailEnd/>
          </a:ln>
          <a:effectLst/>
        </p:spPr>
        <p:txBody>
          <a:bodyPr wrap="none" tIns="0" bIns="0"/>
          <a:lstStyle/>
          <a:p>
            <a:pPr algn="ctr"/>
            <a:r>
              <a:rPr lang="en-US" sz="1200" b="1">
                <a:solidFill>
                  <a:schemeClr val="bg1"/>
                </a:solidFill>
                <a:effectLst>
                  <a:outerShdw blurRad="38100" dist="38100" dir="2700000" algn="tl">
                    <a:srgbClr val="000000"/>
                  </a:outerShdw>
                </a:effectLst>
                <a:latin typeface="Arial" charset="0"/>
              </a:rPr>
              <a:t>Quản trị hệ thống</a:t>
            </a:r>
          </a:p>
        </p:txBody>
      </p:sp>
      <p:sp>
        <p:nvSpPr>
          <p:cNvPr id="132141" name="AutoShape 45"/>
          <p:cNvSpPr>
            <a:spLocks noChangeArrowheads="1"/>
          </p:cNvSpPr>
          <p:nvPr/>
        </p:nvSpPr>
        <p:spPr bwMode="auto">
          <a:xfrm>
            <a:off x="4572000" y="6121400"/>
            <a:ext cx="3048000" cy="573088"/>
          </a:xfrm>
          <a:prstGeom prst="roundRect">
            <a:avLst>
              <a:gd name="adj" fmla="val 16667"/>
            </a:avLst>
          </a:prstGeom>
          <a:gradFill rotWithShape="0">
            <a:gsLst>
              <a:gs pos="0">
                <a:srgbClr val="00E0A5">
                  <a:gamma/>
                  <a:shade val="0"/>
                  <a:invGamma/>
                </a:srgbClr>
              </a:gs>
              <a:gs pos="100000">
                <a:srgbClr val="00E0A5"/>
              </a:gs>
            </a:gsLst>
            <a:lin ang="5400000" scaled="1"/>
          </a:gradFill>
          <a:ln w="9525">
            <a:solidFill>
              <a:schemeClr val="tx1"/>
            </a:solidFill>
            <a:round/>
            <a:headEnd/>
            <a:tailEnd/>
          </a:ln>
          <a:effectLst/>
        </p:spPr>
        <p:txBody>
          <a:bodyPr wrap="none" tIns="0" bIns="0"/>
          <a:lstStyle/>
          <a:p>
            <a:pPr algn="ctr"/>
            <a:r>
              <a:rPr lang="en-US" sz="1200" b="1">
                <a:solidFill>
                  <a:schemeClr val="bg1"/>
                </a:solidFill>
                <a:effectLst>
                  <a:outerShdw blurRad="38100" dist="38100" dir="2700000" algn="tl">
                    <a:srgbClr val="000000"/>
                  </a:outerShdw>
                </a:effectLst>
                <a:latin typeface="Arial" charset="0"/>
              </a:rPr>
              <a:t>Nền tảng</a:t>
            </a:r>
          </a:p>
        </p:txBody>
      </p:sp>
      <p:sp>
        <p:nvSpPr>
          <p:cNvPr id="132142" name="Rectangle 46"/>
          <p:cNvSpPr>
            <a:spLocks noChangeArrowheads="1"/>
          </p:cNvSpPr>
          <p:nvPr/>
        </p:nvSpPr>
        <p:spPr bwMode="auto">
          <a:xfrm>
            <a:off x="4724400" y="6324600"/>
            <a:ext cx="838200" cy="279400"/>
          </a:xfrm>
          <a:prstGeom prst="rect">
            <a:avLst/>
          </a:prstGeom>
          <a:solidFill>
            <a:srgbClr val="CCFFCC"/>
          </a:solidFill>
          <a:ln w="9525">
            <a:solidFill>
              <a:schemeClr val="tx1"/>
            </a:solidFill>
            <a:miter lim="800000"/>
            <a:headEnd/>
            <a:tailEnd/>
          </a:ln>
          <a:effectLst/>
        </p:spPr>
        <p:txBody>
          <a:bodyPr wrap="none" lIns="0" tIns="0" rIns="0" bIns="0" anchor="ctr"/>
          <a:lstStyle/>
          <a:p>
            <a:pPr algn="ctr">
              <a:lnSpc>
                <a:spcPct val="75000"/>
              </a:lnSpc>
            </a:pPr>
            <a:r>
              <a:rPr lang="en-US" sz="1000" b="1">
                <a:latin typeface="Arial" charset="0"/>
              </a:rPr>
              <a:t>Dịch vụ mạng</a:t>
            </a:r>
          </a:p>
        </p:txBody>
      </p:sp>
      <p:sp>
        <p:nvSpPr>
          <p:cNvPr id="132143" name="Rectangle 47"/>
          <p:cNvSpPr>
            <a:spLocks noChangeArrowheads="1"/>
          </p:cNvSpPr>
          <p:nvPr/>
        </p:nvSpPr>
        <p:spPr bwMode="auto">
          <a:xfrm>
            <a:off x="5715000" y="6324600"/>
            <a:ext cx="838200" cy="279400"/>
          </a:xfrm>
          <a:prstGeom prst="rect">
            <a:avLst/>
          </a:prstGeom>
          <a:solidFill>
            <a:srgbClr val="CCFFCC"/>
          </a:solidFill>
          <a:ln w="9525">
            <a:solidFill>
              <a:schemeClr val="tx1"/>
            </a:solidFill>
            <a:miter lim="800000"/>
            <a:headEnd/>
            <a:tailEnd/>
          </a:ln>
          <a:effectLst/>
        </p:spPr>
        <p:txBody>
          <a:bodyPr wrap="none" lIns="0" tIns="0" rIns="0" bIns="0" anchor="ctr"/>
          <a:lstStyle/>
          <a:p>
            <a:pPr algn="ctr">
              <a:lnSpc>
                <a:spcPct val="75000"/>
              </a:lnSpc>
            </a:pPr>
            <a:r>
              <a:rPr lang="en-US" sz="1000" b="1">
                <a:latin typeface="Arial" charset="0"/>
              </a:rPr>
              <a:t>Phần cứng</a:t>
            </a:r>
          </a:p>
        </p:txBody>
      </p:sp>
      <p:sp>
        <p:nvSpPr>
          <p:cNvPr id="132144" name="Rectangle 48"/>
          <p:cNvSpPr>
            <a:spLocks noChangeArrowheads="1"/>
          </p:cNvSpPr>
          <p:nvPr/>
        </p:nvSpPr>
        <p:spPr bwMode="auto">
          <a:xfrm>
            <a:off x="1676400" y="6324600"/>
            <a:ext cx="1066800" cy="279400"/>
          </a:xfrm>
          <a:prstGeom prst="rect">
            <a:avLst/>
          </a:prstGeom>
          <a:solidFill>
            <a:srgbClr val="CCFFCC"/>
          </a:solidFill>
          <a:ln w="9525">
            <a:solidFill>
              <a:schemeClr val="tx1"/>
            </a:solidFill>
            <a:miter lim="800000"/>
            <a:headEnd/>
            <a:tailEnd/>
          </a:ln>
          <a:effectLst/>
        </p:spPr>
        <p:txBody>
          <a:bodyPr wrap="none" lIns="0" tIns="0" rIns="0" bIns="0" anchor="ctr"/>
          <a:lstStyle/>
          <a:p>
            <a:pPr algn="ctr">
              <a:lnSpc>
                <a:spcPct val="75000"/>
              </a:lnSpc>
            </a:pPr>
            <a:r>
              <a:rPr lang="en-US" sz="1000" b="1">
                <a:latin typeface="Arial" charset="0"/>
              </a:rPr>
              <a:t>An ninh</a:t>
            </a:r>
          </a:p>
        </p:txBody>
      </p:sp>
      <p:sp>
        <p:nvSpPr>
          <p:cNvPr id="132145" name="Rectangle 49"/>
          <p:cNvSpPr>
            <a:spLocks noChangeArrowheads="1"/>
          </p:cNvSpPr>
          <p:nvPr/>
        </p:nvSpPr>
        <p:spPr bwMode="auto">
          <a:xfrm>
            <a:off x="3048000" y="6324600"/>
            <a:ext cx="1066800" cy="279400"/>
          </a:xfrm>
          <a:prstGeom prst="rect">
            <a:avLst/>
          </a:prstGeom>
          <a:solidFill>
            <a:srgbClr val="CCFFCC"/>
          </a:solidFill>
          <a:ln w="9525">
            <a:solidFill>
              <a:schemeClr val="tx1"/>
            </a:solidFill>
            <a:miter lim="800000"/>
            <a:headEnd/>
            <a:tailEnd/>
          </a:ln>
          <a:effectLst/>
        </p:spPr>
        <p:txBody>
          <a:bodyPr wrap="none" lIns="0" tIns="0" rIns="0" bIns="0" anchor="ctr"/>
          <a:lstStyle/>
          <a:p>
            <a:pPr algn="ctr">
              <a:lnSpc>
                <a:spcPct val="75000"/>
              </a:lnSpc>
            </a:pPr>
            <a:r>
              <a:rPr lang="en-US" sz="1000" b="1">
                <a:latin typeface="Arial" charset="0"/>
              </a:rPr>
              <a:t>Audit/Logging</a:t>
            </a:r>
          </a:p>
        </p:txBody>
      </p:sp>
      <p:sp>
        <p:nvSpPr>
          <p:cNvPr id="132146" name="Rectangle 50"/>
          <p:cNvSpPr>
            <a:spLocks noChangeArrowheads="1"/>
          </p:cNvSpPr>
          <p:nvPr/>
        </p:nvSpPr>
        <p:spPr bwMode="auto">
          <a:xfrm>
            <a:off x="6705600" y="6324600"/>
            <a:ext cx="838200" cy="279400"/>
          </a:xfrm>
          <a:prstGeom prst="rect">
            <a:avLst/>
          </a:prstGeom>
          <a:solidFill>
            <a:srgbClr val="CCFFCC"/>
          </a:solidFill>
          <a:ln w="9525">
            <a:solidFill>
              <a:schemeClr val="tx1"/>
            </a:solidFill>
            <a:miter lim="800000"/>
            <a:headEnd/>
            <a:tailEnd/>
          </a:ln>
          <a:effectLst/>
        </p:spPr>
        <p:txBody>
          <a:bodyPr wrap="none" lIns="0" tIns="0" rIns="0" bIns="0" anchor="ctr"/>
          <a:lstStyle/>
          <a:p>
            <a:pPr algn="ctr">
              <a:lnSpc>
                <a:spcPct val="75000"/>
              </a:lnSpc>
            </a:pPr>
            <a:r>
              <a:rPr lang="en-US" sz="1000" b="1">
                <a:latin typeface="Arial" charset="0"/>
              </a:rPr>
              <a:t>Hệ điều hành</a:t>
            </a:r>
          </a:p>
        </p:txBody>
      </p:sp>
      <p:sp>
        <p:nvSpPr>
          <p:cNvPr id="132147" name="Text Box 51"/>
          <p:cNvSpPr txBox="1">
            <a:spLocks noChangeArrowheads="1"/>
          </p:cNvSpPr>
          <p:nvPr/>
        </p:nvSpPr>
        <p:spPr bwMode="auto">
          <a:xfrm>
            <a:off x="3632200" y="5884863"/>
            <a:ext cx="1600200" cy="287337"/>
          </a:xfrm>
          <a:prstGeom prst="rect">
            <a:avLst/>
          </a:prstGeom>
          <a:noFill/>
          <a:ln w="9525">
            <a:noFill/>
            <a:miter lim="800000"/>
            <a:headEnd/>
            <a:tailEnd/>
          </a:ln>
          <a:effectLst/>
        </p:spPr>
        <p:txBody>
          <a:bodyPr>
            <a:spAutoFit/>
          </a:bodyPr>
          <a:lstStyle/>
          <a:p>
            <a:pPr algn="ctr">
              <a:lnSpc>
                <a:spcPct val="80000"/>
              </a:lnSpc>
            </a:pPr>
            <a:r>
              <a:rPr lang="en-US" sz="1600" b="1">
                <a:solidFill>
                  <a:schemeClr val="bg1"/>
                </a:solidFill>
                <a:latin typeface="Arial" charset="0"/>
              </a:rPr>
              <a:t>Hạ tầng cơ sở</a:t>
            </a:r>
            <a:endParaRPr lang="en-US" sz="2400" b="1">
              <a:latin typeface="Arial" charset="0"/>
            </a:endParaRPr>
          </a:p>
        </p:txBody>
      </p:sp>
      <p:sp>
        <p:nvSpPr>
          <p:cNvPr id="132148" name="Text Box 52"/>
          <p:cNvSpPr txBox="1">
            <a:spLocks noChangeArrowheads="1"/>
          </p:cNvSpPr>
          <p:nvPr/>
        </p:nvSpPr>
        <p:spPr bwMode="auto">
          <a:xfrm>
            <a:off x="2192338" y="4838700"/>
            <a:ext cx="4640262" cy="287338"/>
          </a:xfrm>
          <a:prstGeom prst="rect">
            <a:avLst/>
          </a:prstGeom>
          <a:noFill/>
          <a:ln w="9525">
            <a:noFill/>
            <a:miter lim="800000"/>
            <a:headEnd/>
            <a:tailEnd/>
          </a:ln>
          <a:effectLst/>
        </p:spPr>
        <p:txBody>
          <a:bodyPr wrap="none">
            <a:spAutoFit/>
          </a:bodyPr>
          <a:lstStyle/>
          <a:p>
            <a:pPr algn="ctr">
              <a:lnSpc>
                <a:spcPct val="80000"/>
              </a:lnSpc>
            </a:pPr>
            <a:r>
              <a:rPr lang="en-US" sz="1600" b="1">
                <a:solidFill>
                  <a:schemeClr val="bg1"/>
                </a:solidFill>
                <a:latin typeface="Arial" charset="0"/>
              </a:rPr>
              <a:t>Kinh doanh thông minh (BI) / Quản trị Tri thức</a:t>
            </a:r>
          </a:p>
        </p:txBody>
      </p:sp>
      <p:sp>
        <p:nvSpPr>
          <p:cNvPr id="132149" name="Rectangle 53"/>
          <p:cNvSpPr>
            <a:spLocks noGrp="1" noChangeArrowheads="1"/>
          </p:cNvSpPr>
          <p:nvPr>
            <p:ph type="title"/>
          </p:nvPr>
        </p:nvSpPr>
        <p:spPr>
          <a:xfrm>
            <a:off x="3810000" y="0"/>
            <a:ext cx="5334000" cy="914400"/>
          </a:xfrm>
        </p:spPr>
        <p:txBody>
          <a:bodyPr/>
          <a:lstStyle/>
          <a:p>
            <a:r>
              <a:rPr lang="en-US" b="1">
                <a:latin typeface="Verdana" pitchFamily="34" charset="0"/>
                <a:ea typeface="Verdana" pitchFamily="34" charset="0"/>
                <a:cs typeface="Verdana" pitchFamily="34" charset="0"/>
              </a:rPr>
              <a:t>Sự chuyển đổi của Chính phủ điện tử</a:t>
            </a:r>
          </a:p>
        </p:txBody>
      </p:sp>
      <p:sp>
        <p:nvSpPr>
          <p:cNvPr id="132150" name="AutoShape 54"/>
          <p:cNvSpPr>
            <a:spLocks noChangeArrowheads="1"/>
          </p:cNvSpPr>
          <p:nvPr/>
        </p:nvSpPr>
        <p:spPr bwMode="auto">
          <a:xfrm>
            <a:off x="76200" y="1066800"/>
            <a:ext cx="914400" cy="5257800"/>
          </a:xfrm>
          <a:prstGeom prst="roundRect">
            <a:avLst>
              <a:gd name="adj" fmla="val 36389"/>
            </a:avLst>
          </a:prstGeom>
          <a:gradFill rotWithShape="0">
            <a:gsLst>
              <a:gs pos="0">
                <a:srgbClr val="C0C0C0">
                  <a:gamma/>
                  <a:shade val="30196"/>
                  <a:invGamma/>
                </a:srgbClr>
              </a:gs>
              <a:gs pos="100000">
                <a:srgbClr val="C0C0C0"/>
              </a:gs>
            </a:gsLst>
            <a:lin ang="5400000" scaled="1"/>
          </a:gradFill>
          <a:ln w="9525">
            <a:round/>
            <a:headEnd/>
            <a:tailEnd/>
          </a:ln>
          <a:effectLst/>
          <a:scene3d>
            <a:camera prst="legacyObliqueTopRight"/>
            <a:lightRig rig="legacyFlat3" dir="b"/>
          </a:scene3d>
          <a:sp3d extrusionH="49200" prstMaterial="legacyMatte">
            <a:bevelT w="13500" h="13500" prst="angle"/>
            <a:bevelB w="13500" h="13500" prst="angle"/>
            <a:extrusionClr>
              <a:srgbClr val="C0C0C0"/>
            </a:extrusionClr>
          </a:sp3d>
        </p:spPr>
        <p:txBody>
          <a:bodyPr wrap="none" anchor="ctr">
            <a:flatTx/>
          </a:bodyPr>
          <a:lstStyle/>
          <a:p>
            <a:endParaRPr lang="en-US"/>
          </a:p>
        </p:txBody>
      </p:sp>
      <p:sp>
        <p:nvSpPr>
          <p:cNvPr id="132151" name="Text Box 55"/>
          <p:cNvSpPr txBox="1">
            <a:spLocks noChangeArrowheads="1"/>
          </p:cNvSpPr>
          <p:nvPr/>
        </p:nvSpPr>
        <p:spPr bwMode="auto">
          <a:xfrm>
            <a:off x="-42863" y="1219200"/>
            <a:ext cx="1196976" cy="304800"/>
          </a:xfrm>
          <a:prstGeom prst="rect">
            <a:avLst/>
          </a:prstGeom>
          <a:noFill/>
          <a:ln w="9525">
            <a:noFill/>
            <a:miter lim="800000"/>
            <a:headEnd/>
            <a:tailEnd/>
          </a:ln>
          <a:effectLst/>
        </p:spPr>
        <p:txBody>
          <a:bodyPr wrap="none">
            <a:spAutoFit/>
            <a:flatTx/>
          </a:bodyPr>
          <a:lstStyle/>
          <a:p>
            <a:pPr algn="ctr"/>
            <a:r>
              <a:rPr lang="en-US" sz="1400" b="1">
                <a:solidFill>
                  <a:schemeClr val="bg1"/>
                </a:solidFill>
                <a:latin typeface="Arial" charset="0"/>
              </a:rPr>
              <a:t>Khách hàng</a:t>
            </a:r>
          </a:p>
        </p:txBody>
      </p:sp>
      <p:grpSp>
        <p:nvGrpSpPr>
          <p:cNvPr id="2" name="Group 56"/>
          <p:cNvGrpSpPr>
            <a:grpSpLocks/>
          </p:cNvGrpSpPr>
          <p:nvPr/>
        </p:nvGrpSpPr>
        <p:grpSpPr bwMode="auto">
          <a:xfrm>
            <a:off x="142875" y="1524000"/>
            <a:ext cx="765175" cy="3810000"/>
            <a:chOff x="415" y="912"/>
            <a:chExt cx="482" cy="2400"/>
          </a:xfrm>
        </p:grpSpPr>
        <p:sp>
          <p:nvSpPr>
            <p:cNvPr id="132153" name="AutoShape 57"/>
            <p:cNvSpPr>
              <a:spLocks noChangeArrowheads="1"/>
            </p:cNvSpPr>
            <p:nvPr/>
          </p:nvSpPr>
          <p:spPr bwMode="auto">
            <a:xfrm>
              <a:off x="425" y="912"/>
              <a:ext cx="432" cy="2400"/>
            </a:xfrm>
            <a:prstGeom prst="roundRect">
              <a:avLst>
                <a:gd name="adj" fmla="val 28472"/>
              </a:avLst>
            </a:prstGeom>
            <a:gradFill rotWithShape="0">
              <a:gsLst>
                <a:gs pos="0">
                  <a:srgbClr val="FFFFFF"/>
                </a:gs>
                <a:gs pos="100000">
                  <a:srgbClr val="DFDEEA"/>
                </a:gs>
              </a:gsLst>
              <a:path path="shape">
                <a:fillToRect l="50000" t="50000" r="50000" b="50000"/>
              </a:path>
            </a:gradFill>
            <a:ln w="9525">
              <a:round/>
              <a:headEnd/>
              <a:tailEnd/>
            </a:ln>
            <a:effectLst/>
            <a:scene3d>
              <a:camera prst="legacyObliqueTopRight"/>
              <a:lightRig rig="legacyFlat3" dir="b"/>
            </a:scene3d>
            <a:sp3d extrusionH="49200" prstMaterial="legacyMatte">
              <a:bevelT w="13500" h="13500" prst="angle"/>
              <a:bevelB w="13500" h="13500" prst="angle"/>
              <a:extrusionClr>
                <a:srgbClr val="DFDEEA"/>
              </a:extrusionClr>
            </a:sp3d>
          </p:spPr>
          <p:txBody>
            <a:bodyPr wrap="none" anchor="ctr">
              <a:flatTx/>
            </a:bodyPr>
            <a:lstStyle/>
            <a:p>
              <a:endParaRPr lang="en-US"/>
            </a:p>
          </p:txBody>
        </p:sp>
        <p:grpSp>
          <p:nvGrpSpPr>
            <p:cNvPr id="3" name="Group 58"/>
            <p:cNvGrpSpPr>
              <a:grpSpLocks/>
            </p:cNvGrpSpPr>
            <p:nvPr/>
          </p:nvGrpSpPr>
          <p:grpSpPr bwMode="auto">
            <a:xfrm>
              <a:off x="535" y="939"/>
              <a:ext cx="243" cy="357"/>
              <a:chOff x="502" y="1056"/>
              <a:chExt cx="243" cy="357"/>
            </a:xfrm>
          </p:grpSpPr>
          <p:sp>
            <p:nvSpPr>
              <p:cNvPr id="132155" name="Text Box 59"/>
              <p:cNvSpPr txBox="1">
                <a:spLocks noChangeArrowheads="1"/>
              </p:cNvSpPr>
              <p:nvPr/>
            </p:nvSpPr>
            <p:spPr bwMode="auto">
              <a:xfrm>
                <a:off x="506" y="1259"/>
                <a:ext cx="235" cy="154"/>
              </a:xfrm>
              <a:prstGeom prst="rect">
                <a:avLst/>
              </a:prstGeom>
              <a:noFill/>
              <a:ln w="9525">
                <a:noFill/>
                <a:miter lim="800000"/>
                <a:headEnd/>
                <a:tailEnd/>
              </a:ln>
              <a:effectLst/>
            </p:spPr>
            <p:txBody>
              <a:bodyPr wrap="none" lIns="0" tIns="0" rIns="0" bIns="0" anchor="ctr" anchorCtr="1">
                <a:spAutoFit/>
              </a:bodyPr>
              <a:lstStyle/>
              <a:p>
                <a:pPr algn="ctr"/>
                <a:r>
                  <a:rPr lang="en-US" sz="800" b="1">
                    <a:solidFill>
                      <a:srgbClr val="000000"/>
                    </a:solidFill>
                    <a:latin typeface="Arial" charset="0"/>
                  </a:rPr>
                  <a:t>Internet</a:t>
                </a:r>
              </a:p>
              <a:p>
                <a:pPr algn="ctr"/>
                <a:r>
                  <a:rPr lang="en-US" sz="800" b="1">
                    <a:solidFill>
                      <a:srgbClr val="000000"/>
                    </a:solidFill>
                    <a:latin typeface="Arial" charset="0"/>
                  </a:rPr>
                  <a:t>Kiosk</a:t>
                </a:r>
              </a:p>
            </p:txBody>
          </p:sp>
          <p:pic>
            <p:nvPicPr>
              <p:cNvPr id="132156" name="Picture 60" descr="j0287375"/>
              <p:cNvPicPr>
                <a:picLocks noChangeAspect="1" noChangeArrowheads="1"/>
              </p:cNvPicPr>
              <p:nvPr/>
            </p:nvPicPr>
            <p:blipFill>
              <a:blip r:embed="rId4" cstate="print">
                <a:lum bright="46000" contrast="-46000"/>
                <a:grayscl/>
              </a:blip>
              <a:srcRect/>
              <a:stretch>
                <a:fillRect/>
              </a:stretch>
            </p:blipFill>
            <p:spPr bwMode="auto">
              <a:xfrm>
                <a:off x="502" y="1056"/>
                <a:ext cx="243" cy="190"/>
              </a:xfrm>
              <a:prstGeom prst="rect">
                <a:avLst/>
              </a:prstGeom>
              <a:noFill/>
              <a:ln w="9525">
                <a:noFill/>
                <a:miter lim="800000"/>
                <a:headEnd/>
                <a:tailEnd/>
              </a:ln>
              <a:effectLst/>
            </p:spPr>
          </p:pic>
        </p:grpSp>
        <p:grpSp>
          <p:nvGrpSpPr>
            <p:cNvPr id="4" name="Group 61"/>
            <p:cNvGrpSpPr>
              <a:grpSpLocks/>
            </p:cNvGrpSpPr>
            <p:nvPr/>
          </p:nvGrpSpPr>
          <p:grpSpPr bwMode="auto">
            <a:xfrm>
              <a:off x="496" y="1355"/>
              <a:ext cx="321" cy="331"/>
              <a:chOff x="463" y="1557"/>
              <a:chExt cx="321" cy="331"/>
            </a:xfrm>
          </p:grpSpPr>
          <p:pic>
            <p:nvPicPr>
              <p:cNvPr id="132158" name="Picture 62" descr="j0216020"/>
              <p:cNvPicPr>
                <a:picLocks noChangeAspect="1" noChangeArrowheads="1"/>
              </p:cNvPicPr>
              <p:nvPr/>
            </p:nvPicPr>
            <p:blipFill>
              <a:blip r:embed="rId5" cstate="print">
                <a:lum bright="46000" contrast="-46000"/>
                <a:grayscl/>
              </a:blip>
              <a:srcRect/>
              <a:stretch>
                <a:fillRect/>
              </a:stretch>
            </p:blipFill>
            <p:spPr bwMode="auto">
              <a:xfrm>
                <a:off x="527" y="1557"/>
                <a:ext cx="191" cy="240"/>
              </a:xfrm>
              <a:prstGeom prst="rect">
                <a:avLst/>
              </a:prstGeom>
              <a:noFill/>
            </p:spPr>
          </p:pic>
          <p:sp>
            <p:nvSpPr>
              <p:cNvPr id="132159" name="Text Box 63"/>
              <p:cNvSpPr txBox="1">
                <a:spLocks noChangeArrowheads="1"/>
              </p:cNvSpPr>
              <p:nvPr/>
            </p:nvSpPr>
            <p:spPr bwMode="auto">
              <a:xfrm>
                <a:off x="463" y="1811"/>
                <a:ext cx="321" cy="77"/>
              </a:xfrm>
              <a:prstGeom prst="rect">
                <a:avLst/>
              </a:prstGeom>
              <a:noFill/>
              <a:ln w="9525">
                <a:noFill/>
                <a:miter lim="800000"/>
                <a:headEnd/>
                <a:tailEnd/>
              </a:ln>
              <a:effectLst/>
            </p:spPr>
            <p:txBody>
              <a:bodyPr wrap="none" lIns="0" tIns="0" rIns="0" bIns="0" anchor="ctr" anchorCtr="1">
                <a:spAutoFit/>
              </a:bodyPr>
              <a:lstStyle/>
              <a:p>
                <a:pPr algn="ctr"/>
                <a:r>
                  <a:rPr lang="en-US" sz="800" b="1">
                    <a:solidFill>
                      <a:srgbClr val="000000"/>
                    </a:solidFill>
                    <a:latin typeface="Arial" charset="0"/>
                  </a:rPr>
                  <a:t>Telephony</a:t>
                </a:r>
              </a:p>
            </p:txBody>
          </p:sp>
        </p:grpSp>
        <p:grpSp>
          <p:nvGrpSpPr>
            <p:cNvPr id="5" name="Group 64"/>
            <p:cNvGrpSpPr>
              <a:grpSpLocks/>
            </p:cNvGrpSpPr>
            <p:nvPr/>
          </p:nvGrpSpPr>
          <p:grpSpPr bwMode="auto">
            <a:xfrm>
              <a:off x="457" y="2932"/>
              <a:ext cx="399" cy="359"/>
              <a:chOff x="424" y="3504"/>
              <a:chExt cx="399" cy="359"/>
            </a:xfrm>
          </p:grpSpPr>
          <p:pic>
            <p:nvPicPr>
              <p:cNvPr id="132161" name="Picture 65" descr="BS00272_"/>
              <p:cNvPicPr>
                <a:picLocks noChangeAspect="1" noChangeArrowheads="1"/>
              </p:cNvPicPr>
              <p:nvPr/>
            </p:nvPicPr>
            <p:blipFill>
              <a:blip r:embed="rId6" cstate="print">
                <a:lum bright="46000" contrast="-46000"/>
                <a:grayscl/>
              </a:blip>
              <a:srcRect/>
              <a:stretch>
                <a:fillRect/>
              </a:stretch>
            </p:blipFill>
            <p:spPr bwMode="auto">
              <a:xfrm>
                <a:off x="454" y="3504"/>
                <a:ext cx="339" cy="222"/>
              </a:xfrm>
              <a:prstGeom prst="rect">
                <a:avLst/>
              </a:prstGeom>
              <a:noFill/>
              <a:ln w="9525">
                <a:noFill/>
                <a:miter lim="800000"/>
                <a:headEnd/>
                <a:tailEnd/>
              </a:ln>
              <a:effectLst/>
            </p:spPr>
          </p:pic>
          <p:sp>
            <p:nvSpPr>
              <p:cNvPr id="132162" name="Text Box 66"/>
              <p:cNvSpPr txBox="1">
                <a:spLocks noChangeArrowheads="1"/>
              </p:cNvSpPr>
              <p:nvPr/>
            </p:nvSpPr>
            <p:spPr bwMode="auto">
              <a:xfrm>
                <a:off x="424" y="3709"/>
                <a:ext cx="399" cy="154"/>
              </a:xfrm>
              <a:prstGeom prst="rect">
                <a:avLst/>
              </a:prstGeom>
              <a:noFill/>
              <a:ln w="9525">
                <a:noFill/>
                <a:miter lim="800000"/>
                <a:headEnd/>
                <a:tailEnd/>
              </a:ln>
              <a:effectLst/>
            </p:spPr>
            <p:txBody>
              <a:bodyPr lIns="0" tIns="0" rIns="0" bIns="0">
                <a:spAutoFit/>
              </a:bodyPr>
              <a:lstStyle/>
              <a:p>
                <a:pPr algn="ctr"/>
                <a:r>
                  <a:rPr lang="en-US" sz="800" b="1">
                    <a:solidFill>
                      <a:srgbClr val="000000"/>
                    </a:solidFill>
                    <a:latin typeface="Arial" charset="0"/>
                  </a:rPr>
                  <a:t>Brochures</a:t>
                </a:r>
              </a:p>
              <a:p>
                <a:pPr algn="ctr"/>
                <a:r>
                  <a:rPr lang="en-US" sz="800" b="1">
                    <a:solidFill>
                      <a:srgbClr val="000000"/>
                    </a:solidFill>
                    <a:latin typeface="Arial" charset="0"/>
                  </a:rPr>
                  <a:t>Forms</a:t>
                </a:r>
              </a:p>
            </p:txBody>
          </p:sp>
        </p:grpSp>
        <p:grpSp>
          <p:nvGrpSpPr>
            <p:cNvPr id="6" name="Group 67"/>
            <p:cNvGrpSpPr>
              <a:grpSpLocks/>
            </p:cNvGrpSpPr>
            <p:nvPr/>
          </p:nvGrpSpPr>
          <p:grpSpPr bwMode="auto">
            <a:xfrm>
              <a:off x="492" y="2167"/>
              <a:ext cx="327" cy="290"/>
              <a:chOff x="459" y="2530"/>
              <a:chExt cx="327" cy="290"/>
            </a:xfrm>
          </p:grpSpPr>
          <p:pic>
            <p:nvPicPr>
              <p:cNvPr id="132164" name="Picture 68" descr="j0297625"/>
              <p:cNvPicPr>
                <a:picLocks noChangeAspect="1" noChangeArrowheads="1"/>
              </p:cNvPicPr>
              <p:nvPr/>
            </p:nvPicPr>
            <p:blipFill>
              <a:blip r:embed="rId7" cstate="print">
                <a:lum bright="46000" contrast="-46000"/>
                <a:grayscl/>
              </a:blip>
              <a:srcRect/>
              <a:stretch>
                <a:fillRect/>
              </a:stretch>
            </p:blipFill>
            <p:spPr bwMode="auto">
              <a:xfrm>
                <a:off x="501" y="2530"/>
                <a:ext cx="243" cy="211"/>
              </a:xfrm>
              <a:prstGeom prst="rect">
                <a:avLst/>
              </a:prstGeom>
              <a:noFill/>
              <a:ln w="9525">
                <a:noFill/>
                <a:miter lim="800000"/>
                <a:headEnd/>
                <a:tailEnd/>
              </a:ln>
              <a:effectLst/>
            </p:spPr>
          </p:pic>
          <p:sp>
            <p:nvSpPr>
              <p:cNvPr id="132165" name="Text Box 69"/>
              <p:cNvSpPr txBox="1">
                <a:spLocks noChangeArrowheads="1"/>
              </p:cNvSpPr>
              <p:nvPr/>
            </p:nvSpPr>
            <p:spPr bwMode="auto">
              <a:xfrm>
                <a:off x="459" y="2743"/>
                <a:ext cx="327" cy="77"/>
              </a:xfrm>
              <a:prstGeom prst="rect">
                <a:avLst/>
              </a:prstGeom>
              <a:noFill/>
              <a:ln w="9525">
                <a:noFill/>
                <a:miter lim="800000"/>
                <a:headEnd/>
                <a:tailEnd/>
              </a:ln>
              <a:effectLst/>
            </p:spPr>
            <p:txBody>
              <a:bodyPr lIns="0" tIns="0" rIns="0" bIns="0">
                <a:spAutoFit/>
              </a:bodyPr>
              <a:lstStyle/>
              <a:p>
                <a:pPr algn="ctr"/>
                <a:r>
                  <a:rPr lang="en-US" sz="800" b="1">
                    <a:solidFill>
                      <a:srgbClr val="000000"/>
                    </a:solidFill>
                    <a:latin typeface="Arial" charset="0"/>
                  </a:rPr>
                  <a:t>Wireless</a:t>
                </a:r>
              </a:p>
            </p:txBody>
          </p:sp>
        </p:grpSp>
        <p:grpSp>
          <p:nvGrpSpPr>
            <p:cNvPr id="7" name="Group 70"/>
            <p:cNvGrpSpPr>
              <a:grpSpLocks/>
            </p:cNvGrpSpPr>
            <p:nvPr/>
          </p:nvGrpSpPr>
          <p:grpSpPr bwMode="auto">
            <a:xfrm>
              <a:off x="523" y="2516"/>
              <a:ext cx="266" cy="356"/>
              <a:chOff x="490" y="2965"/>
              <a:chExt cx="266" cy="356"/>
            </a:xfrm>
          </p:grpSpPr>
          <p:sp>
            <p:nvSpPr>
              <p:cNvPr id="132167" name="Text Box 71"/>
              <p:cNvSpPr txBox="1">
                <a:spLocks noChangeArrowheads="1"/>
              </p:cNvSpPr>
              <p:nvPr/>
            </p:nvSpPr>
            <p:spPr bwMode="auto">
              <a:xfrm>
                <a:off x="490" y="3090"/>
                <a:ext cx="266" cy="231"/>
              </a:xfrm>
              <a:prstGeom prst="rect">
                <a:avLst/>
              </a:prstGeom>
              <a:noFill/>
              <a:ln w="9525">
                <a:noFill/>
                <a:miter lim="800000"/>
                <a:headEnd/>
                <a:tailEnd/>
              </a:ln>
              <a:effectLst/>
            </p:spPr>
            <p:txBody>
              <a:bodyPr lIns="0" tIns="0" rIns="0" bIns="0">
                <a:spAutoFit/>
              </a:bodyPr>
              <a:lstStyle/>
              <a:p>
                <a:pPr algn="ctr"/>
                <a:r>
                  <a:rPr lang="en-US" sz="800" b="1">
                    <a:solidFill>
                      <a:srgbClr val="000000"/>
                    </a:solidFill>
                    <a:latin typeface="Arial" charset="0"/>
                  </a:rPr>
                  <a:t>e-Mail</a:t>
                </a:r>
              </a:p>
              <a:p>
                <a:pPr algn="ctr"/>
                <a:r>
                  <a:rPr lang="en-US" sz="800" b="1">
                    <a:solidFill>
                      <a:srgbClr val="000000"/>
                    </a:solidFill>
                    <a:latin typeface="Arial" charset="0"/>
                  </a:rPr>
                  <a:t>Letters</a:t>
                </a:r>
              </a:p>
              <a:p>
                <a:pPr algn="ctr"/>
                <a:r>
                  <a:rPr lang="en-US" sz="800" b="1">
                    <a:solidFill>
                      <a:srgbClr val="000000"/>
                    </a:solidFill>
                    <a:latin typeface="Arial" charset="0"/>
                  </a:rPr>
                  <a:t>Fax</a:t>
                </a:r>
              </a:p>
            </p:txBody>
          </p:sp>
          <p:pic>
            <p:nvPicPr>
              <p:cNvPr id="132168" name="Picture 72" descr="HH02501_"/>
              <p:cNvPicPr>
                <a:picLocks noChangeAspect="1" noChangeArrowheads="1"/>
              </p:cNvPicPr>
              <p:nvPr/>
            </p:nvPicPr>
            <p:blipFill>
              <a:blip r:embed="rId8" cstate="print">
                <a:lum bright="46000" contrast="-46000"/>
                <a:grayscl/>
              </a:blip>
              <a:srcRect/>
              <a:stretch>
                <a:fillRect/>
              </a:stretch>
            </p:blipFill>
            <p:spPr bwMode="auto">
              <a:xfrm>
                <a:off x="501" y="2965"/>
                <a:ext cx="243" cy="130"/>
              </a:xfrm>
              <a:prstGeom prst="rect">
                <a:avLst/>
              </a:prstGeom>
              <a:noFill/>
              <a:ln w="9525">
                <a:noFill/>
                <a:miter lim="800000"/>
                <a:headEnd/>
                <a:tailEnd/>
              </a:ln>
              <a:effectLst/>
            </p:spPr>
          </p:pic>
        </p:grpSp>
        <p:grpSp>
          <p:nvGrpSpPr>
            <p:cNvPr id="8" name="Group 73"/>
            <p:cNvGrpSpPr>
              <a:grpSpLocks/>
            </p:cNvGrpSpPr>
            <p:nvPr/>
          </p:nvGrpSpPr>
          <p:grpSpPr bwMode="auto">
            <a:xfrm>
              <a:off x="415" y="1745"/>
              <a:ext cx="482" cy="362"/>
              <a:chOff x="382" y="2024"/>
              <a:chExt cx="482" cy="362"/>
            </a:xfrm>
          </p:grpSpPr>
          <p:pic>
            <p:nvPicPr>
              <p:cNvPr id="132170" name="Picture 74" descr="bd05584_"/>
              <p:cNvPicPr>
                <a:picLocks noChangeAspect="1" noChangeArrowheads="1"/>
              </p:cNvPicPr>
              <p:nvPr/>
            </p:nvPicPr>
            <p:blipFill>
              <a:blip r:embed="rId9" cstate="print">
                <a:lum bright="46000" contrast="-46000"/>
                <a:grayscl/>
              </a:blip>
              <a:srcRect/>
              <a:stretch>
                <a:fillRect/>
              </a:stretch>
            </p:blipFill>
            <p:spPr bwMode="auto">
              <a:xfrm>
                <a:off x="515" y="2024"/>
                <a:ext cx="215" cy="288"/>
              </a:xfrm>
              <a:prstGeom prst="rect">
                <a:avLst/>
              </a:prstGeom>
              <a:noFill/>
              <a:ln w="9525">
                <a:noFill/>
                <a:miter lim="800000"/>
                <a:headEnd/>
                <a:tailEnd/>
              </a:ln>
              <a:effectLst/>
            </p:spPr>
          </p:pic>
          <p:sp>
            <p:nvSpPr>
              <p:cNvPr id="132171" name="Text Box 75"/>
              <p:cNvSpPr txBox="1">
                <a:spLocks noChangeArrowheads="1"/>
              </p:cNvSpPr>
              <p:nvPr/>
            </p:nvSpPr>
            <p:spPr bwMode="auto">
              <a:xfrm>
                <a:off x="382" y="2309"/>
                <a:ext cx="482" cy="77"/>
              </a:xfrm>
              <a:prstGeom prst="rect">
                <a:avLst/>
              </a:prstGeom>
              <a:noFill/>
              <a:ln w="9525">
                <a:noFill/>
                <a:miter lim="800000"/>
                <a:headEnd/>
                <a:tailEnd/>
              </a:ln>
              <a:effectLst/>
            </p:spPr>
            <p:txBody>
              <a:bodyPr lIns="0" tIns="0" rIns="0" bIns="0">
                <a:spAutoFit/>
              </a:bodyPr>
              <a:lstStyle/>
              <a:p>
                <a:pPr algn="ctr"/>
                <a:r>
                  <a:rPr lang="en-US" sz="800" b="1">
                    <a:solidFill>
                      <a:srgbClr val="000000"/>
                    </a:solidFill>
                    <a:latin typeface="Arial" charset="0"/>
                  </a:rPr>
                  <a:t>Face to Face</a:t>
                </a:r>
              </a:p>
            </p:txBody>
          </p:sp>
        </p:grpSp>
      </p:grpSp>
      <p:grpSp>
        <p:nvGrpSpPr>
          <p:cNvPr id="9" name="Group 76"/>
          <p:cNvGrpSpPr>
            <a:grpSpLocks/>
          </p:cNvGrpSpPr>
          <p:nvPr/>
        </p:nvGrpSpPr>
        <p:grpSpPr bwMode="auto">
          <a:xfrm>
            <a:off x="152400" y="5486400"/>
            <a:ext cx="696913" cy="685800"/>
            <a:chOff x="425" y="3360"/>
            <a:chExt cx="439" cy="432"/>
          </a:xfrm>
        </p:grpSpPr>
        <p:sp>
          <p:nvSpPr>
            <p:cNvPr id="132173" name="AutoShape 77"/>
            <p:cNvSpPr>
              <a:spLocks noChangeArrowheads="1"/>
            </p:cNvSpPr>
            <p:nvPr/>
          </p:nvSpPr>
          <p:spPr bwMode="auto">
            <a:xfrm>
              <a:off x="425" y="3360"/>
              <a:ext cx="432" cy="432"/>
            </a:xfrm>
            <a:prstGeom prst="roundRect">
              <a:avLst>
                <a:gd name="adj" fmla="val 28472"/>
              </a:avLst>
            </a:prstGeom>
            <a:gradFill rotWithShape="0">
              <a:gsLst>
                <a:gs pos="0">
                  <a:srgbClr val="FFFFFF"/>
                </a:gs>
                <a:gs pos="100000">
                  <a:srgbClr val="DFDEEA"/>
                </a:gs>
              </a:gsLst>
              <a:path path="shape">
                <a:fillToRect l="50000" t="50000" r="50000" b="50000"/>
              </a:path>
            </a:gradFill>
            <a:ln w="9525">
              <a:round/>
              <a:headEnd/>
              <a:tailEnd/>
            </a:ln>
            <a:effectLst/>
            <a:scene3d>
              <a:camera prst="legacyObliqueTopRight"/>
              <a:lightRig rig="legacyFlat3" dir="b"/>
            </a:scene3d>
            <a:sp3d extrusionH="49200" prstMaterial="legacyMatte">
              <a:bevelT w="13500" h="13500" prst="angle"/>
              <a:bevelB w="13500" h="13500" prst="angle"/>
              <a:extrusionClr>
                <a:srgbClr val="DFDEEA"/>
              </a:extrusionClr>
            </a:sp3d>
          </p:spPr>
          <p:txBody>
            <a:bodyPr wrap="none" anchor="ctr">
              <a:flatTx/>
            </a:bodyPr>
            <a:lstStyle/>
            <a:p>
              <a:endParaRPr lang="en-US"/>
            </a:p>
          </p:txBody>
        </p:sp>
        <p:grpSp>
          <p:nvGrpSpPr>
            <p:cNvPr id="10" name="Group 78"/>
            <p:cNvGrpSpPr>
              <a:grpSpLocks/>
            </p:cNvGrpSpPr>
            <p:nvPr/>
          </p:nvGrpSpPr>
          <p:grpSpPr bwMode="auto">
            <a:xfrm>
              <a:off x="465" y="3360"/>
              <a:ext cx="399" cy="432"/>
              <a:chOff x="472" y="3408"/>
              <a:chExt cx="399" cy="432"/>
            </a:xfrm>
          </p:grpSpPr>
          <p:sp>
            <p:nvSpPr>
              <p:cNvPr id="132175" name="Text Box 79"/>
              <p:cNvSpPr txBox="1">
                <a:spLocks noChangeArrowheads="1"/>
              </p:cNvSpPr>
              <p:nvPr/>
            </p:nvSpPr>
            <p:spPr bwMode="auto">
              <a:xfrm>
                <a:off x="472" y="3686"/>
                <a:ext cx="399" cy="154"/>
              </a:xfrm>
              <a:prstGeom prst="rect">
                <a:avLst/>
              </a:prstGeom>
              <a:noFill/>
              <a:ln w="9525">
                <a:noFill/>
                <a:miter lim="800000"/>
                <a:headEnd/>
                <a:tailEnd/>
              </a:ln>
              <a:effectLst/>
            </p:spPr>
            <p:txBody>
              <a:bodyPr lIns="0" tIns="0" rIns="0" bIns="0">
                <a:spAutoFit/>
              </a:bodyPr>
              <a:lstStyle/>
              <a:p>
                <a:pPr algn="ctr"/>
                <a:r>
                  <a:rPr lang="en-US" sz="800" b="1">
                    <a:solidFill>
                      <a:srgbClr val="000000"/>
                    </a:solidFill>
                    <a:latin typeface="Arial" charset="0"/>
                  </a:rPr>
                  <a:t>External</a:t>
                </a:r>
                <a:br>
                  <a:rPr lang="en-US" sz="800" b="1">
                    <a:solidFill>
                      <a:srgbClr val="000000"/>
                    </a:solidFill>
                    <a:latin typeface="Arial" charset="0"/>
                  </a:rPr>
                </a:br>
                <a:r>
                  <a:rPr lang="en-US" sz="800" b="1">
                    <a:solidFill>
                      <a:srgbClr val="000000"/>
                    </a:solidFill>
                    <a:latin typeface="Arial" charset="0"/>
                  </a:rPr>
                  <a:t>Systems</a:t>
                </a:r>
              </a:p>
            </p:txBody>
          </p:sp>
          <p:graphicFrame>
            <p:nvGraphicFramePr>
              <p:cNvPr id="132176" name="Object 80"/>
              <p:cNvGraphicFramePr>
                <a:graphicFrameLocks noChangeAspect="1"/>
              </p:cNvGraphicFramePr>
              <p:nvPr/>
            </p:nvGraphicFramePr>
            <p:xfrm>
              <a:off x="576" y="3408"/>
              <a:ext cx="191" cy="288"/>
            </p:xfrm>
            <a:graphic>
              <a:graphicData uri="http://schemas.openxmlformats.org/presentationml/2006/ole">
                <p:oleObj spid="_x0000_s1026" name="Drawing" r:id="rId10" imgW="925200" imgH="1396800" progId="">
                  <p:embed/>
                </p:oleObj>
              </a:graphicData>
            </a:graphic>
          </p:graphicFrame>
        </p:grpSp>
      </p:grpSp>
      <p:sp>
        <p:nvSpPr>
          <p:cNvPr id="132118" name="Rectangle 22"/>
          <p:cNvSpPr>
            <a:spLocks noChangeArrowheads="1"/>
          </p:cNvSpPr>
          <p:nvPr/>
        </p:nvSpPr>
        <p:spPr bwMode="auto">
          <a:xfrm>
            <a:off x="1436688" y="3049588"/>
            <a:ext cx="796925" cy="350837"/>
          </a:xfrm>
          <a:prstGeom prst="rect">
            <a:avLst/>
          </a:prstGeom>
          <a:solidFill>
            <a:srgbClr val="FFB1B1"/>
          </a:solidFill>
          <a:ln w="9525">
            <a:solidFill>
              <a:schemeClr val="tx1"/>
            </a:solidFill>
            <a:miter lim="800000"/>
            <a:headEnd/>
            <a:tailEnd/>
          </a:ln>
          <a:effectLst/>
        </p:spPr>
        <p:txBody>
          <a:bodyPr wrap="none" lIns="0" tIns="0" rIns="0" bIns="0" anchor="ctr"/>
          <a:lstStyle/>
          <a:p>
            <a:pPr algn="ctr">
              <a:lnSpc>
                <a:spcPct val="75000"/>
              </a:lnSpc>
            </a:pPr>
            <a:r>
              <a:rPr lang="en-US" sz="1000" b="1">
                <a:latin typeface="Arial" charset="0"/>
              </a:rPr>
              <a:t>Hóa đơn &amp;</a:t>
            </a:r>
          </a:p>
          <a:p>
            <a:pPr algn="ctr">
              <a:lnSpc>
                <a:spcPct val="75000"/>
              </a:lnSpc>
            </a:pPr>
            <a:r>
              <a:rPr lang="en-US" sz="1000" b="1">
                <a:latin typeface="Arial" charset="0"/>
              </a:rPr>
              <a:t>Thông báo</a:t>
            </a:r>
          </a:p>
        </p:txBody>
      </p:sp>
      <p:sp>
        <p:nvSpPr>
          <p:cNvPr id="132119" name="Rectangle 23"/>
          <p:cNvSpPr>
            <a:spLocks noChangeArrowheads="1"/>
          </p:cNvSpPr>
          <p:nvPr/>
        </p:nvSpPr>
        <p:spPr bwMode="auto">
          <a:xfrm>
            <a:off x="2314575" y="3043238"/>
            <a:ext cx="796925" cy="350837"/>
          </a:xfrm>
          <a:prstGeom prst="rect">
            <a:avLst/>
          </a:prstGeom>
          <a:solidFill>
            <a:srgbClr val="FFB1B1"/>
          </a:solidFill>
          <a:ln w="9525">
            <a:solidFill>
              <a:schemeClr val="tx1"/>
            </a:solidFill>
            <a:miter lim="800000"/>
            <a:headEnd/>
            <a:tailEnd/>
          </a:ln>
          <a:effectLst/>
        </p:spPr>
        <p:txBody>
          <a:bodyPr wrap="none" lIns="0" tIns="0" rIns="0" bIns="0" anchor="ctr"/>
          <a:lstStyle/>
          <a:p>
            <a:pPr algn="ctr">
              <a:lnSpc>
                <a:spcPct val="75000"/>
              </a:lnSpc>
            </a:pPr>
            <a:r>
              <a:rPr lang="en-US" sz="1000" b="1">
                <a:latin typeface="Arial" charset="0"/>
              </a:rPr>
              <a:t>Đại diện</a:t>
            </a:r>
          </a:p>
        </p:txBody>
      </p:sp>
      <p:grpSp>
        <p:nvGrpSpPr>
          <p:cNvPr id="11" name="Group 109"/>
          <p:cNvGrpSpPr>
            <a:grpSpLocks/>
          </p:cNvGrpSpPr>
          <p:nvPr/>
        </p:nvGrpSpPr>
        <p:grpSpPr bwMode="auto">
          <a:xfrm>
            <a:off x="7924800" y="1219200"/>
            <a:ext cx="1219200" cy="4038600"/>
            <a:chOff x="4944" y="768"/>
            <a:chExt cx="768" cy="2544"/>
          </a:xfrm>
        </p:grpSpPr>
        <p:sp>
          <p:nvSpPr>
            <p:cNvPr id="132181" name="AutoShape 85"/>
            <p:cNvSpPr>
              <a:spLocks noChangeArrowheads="1"/>
            </p:cNvSpPr>
            <p:nvPr/>
          </p:nvSpPr>
          <p:spPr bwMode="auto">
            <a:xfrm>
              <a:off x="4944" y="768"/>
              <a:ext cx="720" cy="2544"/>
            </a:xfrm>
            <a:prstGeom prst="roundRect">
              <a:avLst>
                <a:gd name="adj" fmla="val 36389"/>
              </a:avLst>
            </a:prstGeom>
            <a:gradFill rotWithShape="0">
              <a:gsLst>
                <a:gs pos="0">
                  <a:srgbClr val="C0C0C0">
                    <a:gamma/>
                    <a:shade val="30196"/>
                    <a:invGamma/>
                  </a:srgbClr>
                </a:gs>
                <a:gs pos="100000">
                  <a:srgbClr val="C0C0C0"/>
                </a:gs>
              </a:gsLst>
              <a:lin ang="5400000" scaled="1"/>
            </a:gradFill>
            <a:ln w="9525">
              <a:round/>
              <a:headEnd/>
              <a:tailEnd/>
            </a:ln>
            <a:effectLst/>
            <a:scene3d>
              <a:camera prst="legacyObliqueTopRight"/>
              <a:lightRig rig="legacyFlat3" dir="b"/>
            </a:scene3d>
            <a:sp3d extrusionH="49200" prstMaterial="legacyMatte">
              <a:bevelT w="13500" h="13500" prst="angle"/>
              <a:bevelB w="13500" h="13500" prst="angle"/>
              <a:extrusionClr>
                <a:srgbClr val="C0C0C0"/>
              </a:extrusionClr>
            </a:sp3d>
          </p:spPr>
          <p:txBody>
            <a:bodyPr wrap="none" anchor="ctr">
              <a:flatTx/>
            </a:bodyPr>
            <a:lstStyle/>
            <a:p>
              <a:endParaRPr lang="en-US"/>
            </a:p>
          </p:txBody>
        </p:sp>
        <p:grpSp>
          <p:nvGrpSpPr>
            <p:cNvPr id="12" name="Group 106"/>
            <p:cNvGrpSpPr>
              <a:grpSpLocks/>
            </p:cNvGrpSpPr>
            <p:nvPr/>
          </p:nvGrpSpPr>
          <p:grpSpPr bwMode="auto">
            <a:xfrm>
              <a:off x="4992" y="1248"/>
              <a:ext cx="672" cy="1920"/>
              <a:chOff x="5088" y="1008"/>
              <a:chExt cx="672" cy="1920"/>
            </a:xfrm>
          </p:grpSpPr>
          <p:sp>
            <p:nvSpPr>
              <p:cNvPr id="132183" name="AutoShape 87"/>
              <p:cNvSpPr>
                <a:spLocks noChangeArrowheads="1"/>
              </p:cNvSpPr>
              <p:nvPr/>
            </p:nvSpPr>
            <p:spPr bwMode="auto">
              <a:xfrm>
                <a:off x="5088" y="1008"/>
                <a:ext cx="624" cy="1920"/>
              </a:xfrm>
              <a:prstGeom prst="roundRect">
                <a:avLst>
                  <a:gd name="adj" fmla="val 28472"/>
                </a:avLst>
              </a:prstGeom>
              <a:gradFill rotWithShape="0">
                <a:gsLst>
                  <a:gs pos="0">
                    <a:srgbClr val="FFFFFF"/>
                  </a:gs>
                  <a:gs pos="100000">
                    <a:srgbClr val="DFDEEA"/>
                  </a:gs>
                </a:gsLst>
                <a:path path="shape">
                  <a:fillToRect l="50000" t="50000" r="50000" b="50000"/>
                </a:path>
              </a:gradFill>
              <a:ln w="9525">
                <a:round/>
                <a:headEnd/>
                <a:tailEnd/>
              </a:ln>
              <a:effectLst/>
              <a:scene3d>
                <a:camera prst="legacyObliqueTopRight"/>
                <a:lightRig rig="legacyFlat3" dir="b"/>
              </a:scene3d>
              <a:sp3d extrusionH="49200" prstMaterial="legacyMatte">
                <a:bevelT w="13500" h="13500" prst="angle"/>
                <a:bevelB w="13500" h="13500" prst="angle"/>
                <a:extrusionClr>
                  <a:srgbClr val="DFDEEA"/>
                </a:extrusionClr>
              </a:sp3d>
            </p:spPr>
            <p:txBody>
              <a:bodyPr wrap="none" anchor="ctr">
                <a:flatTx/>
              </a:bodyPr>
              <a:lstStyle/>
              <a:p>
                <a:endParaRPr lang="en-US"/>
              </a:p>
            </p:txBody>
          </p:sp>
          <p:sp>
            <p:nvSpPr>
              <p:cNvPr id="132180" name="Rectangle 84"/>
              <p:cNvSpPr>
                <a:spLocks noChangeArrowheads="1"/>
              </p:cNvSpPr>
              <p:nvPr/>
            </p:nvSpPr>
            <p:spPr bwMode="auto">
              <a:xfrm>
                <a:off x="5088" y="1056"/>
                <a:ext cx="672" cy="1814"/>
              </a:xfrm>
              <a:prstGeom prst="rect">
                <a:avLst/>
              </a:prstGeom>
              <a:noFill/>
              <a:ln w="57150">
                <a:noFill/>
                <a:miter lim="800000"/>
                <a:headEnd/>
                <a:tailEnd/>
              </a:ln>
              <a:effectLst>
                <a:prstShdw prst="shdw17" dist="127633" dir="342636">
                  <a:schemeClr val="tx1"/>
                </a:prstShdw>
              </a:effectLst>
            </p:spPr>
            <p:txBody>
              <a:bodyPr tIns="0">
                <a:spAutoFit/>
              </a:bodyPr>
              <a:lstStyle/>
              <a:p>
                <a:pPr>
                  <a:spcBef>
                    <a:spcPct val="50000"/>
                  </a:spcBef>
                </a:pPr>
                <a:r>
                  <a:rPr lang="en-US" sz="1200">
                    <a:latin typeface="Arial" charset="0"/>
                  </a:rPr>
                  <a:t>Các cơ quan khác</a:t>
                </a:r>
              </a:p>
              <a:p>
                <a:pPr>
                  <a:spcBef>
                    <a:spcPct val="50000"/>
                  </a:spcBef>
                </a:pPr>
                <a:r>
                  <a:rPr lang="en-US" sz="1200">
                    <a:latin typeface="Arial" charset="0"/>
                  </a:rPr>
                  <a:t>Các chính quyền khác</a:t>
                </a:r>
              </a:p>
              <a:p>
                <a:pPr>
                  <a:spcBef>
                    <a:spcPct val="50000"/>
                  </a:spcBef>
                </a:pPr>
                <a:r>
                  <a:rPr lang="en-US" sz="1200">
                    <a:latin typeface="Arial" charset="0"/>
                  </a:rPr>
                  <a:t>Thể chế tài chính</a:t>
                </a:r>
              </a:p>
              <a:p>
                <a:pPr>
                  <a:spcBef>
                    <a:spcPct val="50000"/>
                  </a:spcBef>
                </a:pPr>
                <a:r>
                  <a:rPr lang="en-US" sz="1200">
                    <a:latin typeface="Arial" charset="0"/>
                  </a:rPr>
                  <a:t>Xuất nhập khẩu</a:t>
                </a:r>
              </a:p>
              <a:p>
                <a:pPr>
                  <a:spcBef>
                    <a:spcPct val="50000"/>
                  </a:spcBef>
                </a:pPr>
                <a:r>
                  <a:rPr lang="en-US" sz="1200">
                    <a:latin typeface="Arial" charset="0"/>
                  </a:rPr>
                  <a:t>Cung cấp dịch vụ</a:t>
                </a:r>
              </a:p>
              <a:p>
                <a:pPr>
                  <a:spcBef>
                    <a:spcPct val="50000"/>
                  </a:spcBef>
                </a:pPr>
                <a:r>
                  <a:rPr lang="en-US" sz="1200">
                    <a:latin typeface="Arial" charset="0"/>
                  </a:rPr>
                  <a:t>Các cơ sở kinh doanh khác</a:t>
                </a:r>
              </a:p>
            </p:txBody>
          </p:sp>
        </p:grpSp>
        <p:sp>
          <p:nvSpPr>
            <p:cNvPr id="132179" name="Text Box 83"/>
            <p:cNvSpPr txBox="1">
              <a:spLocks noChangeArrowheads="1"/>
            </p:cNvSpPr>
            <p:nvPr/>
          </p:nvSpPr>
          <p:spPr bwMode="auto">
            <a:xfrm>
              <a:off x="4944" y="861"/>
              <a:ext cx="768" cy="243"/>
            </a:xfrm>
            <a:prstGeom prst="rect">
              <a:avLst/>
            </a:prstGeom>
            <a:noFill/>
            <a:ln w="57150">
              <a:noFill/>
              <a:miter lim="800000"/>
              <a:headEnd/>
              <a:tailEnd/>
            </a:ln>
            <a:effectLst>
              <a:prstShdw prst="shdw17" dist="127633" dir="342636">
                <a:schemeClr val="tx1"/>
              </a:prstShdw>
            </a:effectLst>
          </p:spPr>
          <p:txBody>
            <a:bodyPr tIns="0">
              <a:spAutoFit/>
            </a:bodyPr>
            <a:lstStyle/>
            <a:p>
              <a:pPr algn="ctr">
                <a:lnSpc>
                  <a:spcPct val="80000"/>
                </a:lnSpc>
              </a:pPr>
              <a:r>
                <a:rPr lang="en-US" sz="1400" b="1">
                  <a:solidFill>
                    <a:schemeClr val="bg1"/>
                  </a:solidFill>
                  <a:latin typeface="Arial" charset="0"/>
                </a:rPr>
                <a:t>Các cơ sở bên ngoài</a:t>
              </a:r>
              <a:endParaRPr lang="en-US" sz="1400" b="1">
                <a:solidFill>
                  <a:schemeClr val="bg1"/>
                </a:solidFill>
                <a:effectLst>
                  <a:outerShdw blurRad="38100" dist="38100" dir="2700000" algn="tl">
                    <a:srgbClr val="C0C0C0"/>
                  </a:outerShdw>
                </a:effectLst>
                <a:latin typeface="Arial" charset="0"/>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sz="2800" b="1" smtClean="0">
                <a:latin typeface="Verdana" pitchFamily="34" charset="0"/>
                <a:ea typeface="Verdana" pitchFamily="34" charset="0"/>
                <a:cs typeface="Verdana" pitchFamily="34" charset="0"/>
              </a:rPr>
              <a:t>Khái niệm về </a:t>
            </a:r>
            <a:br>
              <a:rPr lang="en-US" sz="2800" b="1" smtClean="0">
                <a:latin typeface="Verdana" pitchFamily="34" charset="0"/>
                <a:ea typeface="Verdana" pitchFamily="34" charset="0"/>
                <a:cs typeface="Verdana" pitchFamily="34" charset="0"/>
              </a:rPr>
            </a:br>
            <a:r>
              <a:rPr lang="en-US" sz="2800" b="1" smtClean="0">
                <a:latin typeface="Verdana" pitchFamily="34" charset="0"/>
                <a:ea typeface="Verdana" pitchFamily="34" charset="0"/>
                <a:cs typeface="Verdana" pitchFamily="34" charset="0"/>
              </a:rPr>
              <a:t>Chính phủ </a:t>
            </a:r>
            <a:r>
              <a:rPr lang="vi-VN" sz="2800" b="1" smtClean="0">
                <a:latin typeface="Verdana" pitchFamily="34" charset="0"/>
                <a:ea typeface="Verdana" pitchFamily="34" charset="0"/>
                <a:cs typeface="Verdana" pitchFamily="34" charset="0"/>
              </a:rPr>
              <a:t>đ</a:t>
            </a:r>
            <a:r>
              <a:rPr lang="en-US" sz="2800" b="1" smtClean="0">
                <a:latin typeface="Verdana" pitchFamily="34" charset="0"/>
                <a:ea typeface="Verdana" pitchFamily="34" charset="0"/>
                <a:cs typeface="Verdana" pitchFamily="34" charset="0"/>
              </a:rPr>
              <a:t>iện tử</a:t>
            </a:r>
            <a:endParaRPr lang="en-US" sz="2800" b="1">
              <a:latin typeface="Verdana" pitchFamily="34" charset="0"/>
              <a:ea typeface="Verdana" pitchFamily="34" charset="0"/>
              <a:cs typeface="Verdana" pitchFamily="34" charset="0"/>
            </a:endParaRPr>
          </a:p>
        </p:txBody>
      </p:sp>
      <p:sp>
        <p:nvSpPr>
          <p:cNvPr id="3" name="Content Placeholder 2"/>
          <p:cNvSpPr>
            <a:spLocks noGrp="1"/>
          </p:cNvSpPr>
          <p:nvPr>
            <p:ph idx="1"/>
          </p:nvPr>
        </p:nvSpPr>
        <p:spPr/>
        <p:txBody>
          <a:bodyPr/>
          <a:lstStyle/>
          <a:p>
            <a:r>
              <a:rPr lang="en-US" altLang="ko-KR" b="1" smtClean="0">
                <a:ea typeface="굴림" charset="-127"/>
              </a:rPr>
              <a:t>e-Government </a:t>
            </a:r>
            <a:r>
              <a:rPr lang="en-US" altLang="ko-KR" smtClean="0">
                <a:ea typeface="굴림" charset="-127"/>
              </a:rPr>
              <a:t>(Ch</a:t>
            </a:r>
            <a:r>
              <a:rPr lang="en-US" smtClean="0"/>
              <a:t>ính phủ điện tử</a:t>
            </a:r>
            <a:r>
              <a:rPr lang="en-US" altLang="ko-KR" smtClean="0">
                <a:ea typeface="굴림" charset="-127"/>
              </a:rPr>
              <a:t>): H</a:t>
            </a:r>
            <a:r>
              <a:rPr lang="en-US" smtClean="0"/>
              <a:t>ệ thống phần cứng và phần mềm sử dụng công nghệ internet để cung cấp các dịch vụ cho công dân, doanh nghiệp và cho bản thân các công chức của chính phủ</a:t>
            </a:r>
            <a:endParaRPr lang="en-US" altLang="ko-KR" b="1" smtClean="0">
              <a:ea typeface="굴림" charset="-127"/>
            </a:endParaRPr>
          </a:p>
          <a:p>
            <a:r>
              <a:rPr lang="vi-VN" b="1" smtClean="0"/>
              <a:t>Chính phủ điện tử </a:t>
            </a:r>
            <a:r>
              <a:rPr lang="vi-VN" smtClean="0"/>
              <a:t>là khái niệm về việc các cơ quan</a:t>
            </a:r>
            <a:r>
              <a:rPr lang="en-US" smtClean="0"/>
              <a:t> </a:t>
            </a:r>
            <a:r>
              <a:rPr lang="vi-VN" smtClean="0"/>
              <a:t>chính phủ sử dụng công nghệ thông tin như : Mạng</a:t>
            </a:r>
            <a:r>
              <a:rPr lang="en-US" smtClean="0"/>
              <a:t> </a:t>
            </a:r>
            <a:r>
              <a:rPr lang="vi-VN" smtClean="0"/>
              <a:t>diện rộng, Internet, các phương tiện di động để quan</a:t>
            </a:r>
            <a:r>
              <a:rPr lang="en-US" smtClean="0"/>
              <a:t> hệ với công dân, giới doanh nghiệp và bản thân các </a:t>
            </a:r>
            <a:r>
              <a:rPr lang="vi-VN" smtClean="0"/>
              <a:t>cơ quan của chính phủ.</a:t>
            </a:r>
          </a:p>
          <a:p>
            <a:r>
              <a:rPr lang="vi-VN" b="1" smtClean="0"/>
              <a:t>Chính phủ điện tử </a:t>
            </a:r>
            <a:r>
              <a:rPr lang="vi-VN" smtClean="0"/>
              <a:t>là việc cung cấp thông tin và các</a:t>
            </a:r>
            <a:r>
              <a:rPr lang="en-US" smtClean="0"/>
              <a:t> </a:t>
            </a:r>
            <a:r>
              <a:rPr lang="vi-VN" smtClean="0"/>
              <a:t>dịch vụ chính phủ qua Internet hay các phương tiện</a:t>
            </a:r>
            <a:r>
              <a:rPr lang="en-US" smtClean="0"/>
              <a:t> </a:t>
            </a:r>
            <a:r>
              <a:rPr lang="vi-VN" smtClean="0"/>
              <a:t>điện tử.</a:t>
            </a:r>
            <a:endParaRPr lang="en-US" altLang="ko-KR" smtClean="0">
              <a:ea typeface="굴림" charset="-127"/>
            </a:endParaRPr>
          </a:p>
          <a:p>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Picture 2" descr="eGov Background no Text"/>
          <p:cNvPicPr>
            <a:picLocks noChangeAspect="1" noChangeArrowheads="1"/>
          </p:cNvPicPr>
          <p:nvPr/>
        </p:nvPicPr>
        <p:blipFill>
          <a:blip r:embed="rId3" cstate="print"/>
          <a:srcRect/>
          <a:stretch>
            <a:fillRect/>
          </a:stretch>
        </p:blipFill>
        <p:spPr bwMode="auto">
          <a:xfrm>
            <a:off x="0" y="1066800"/>
            <a:ext cx="9144000" cy="5810250"/>
          </a:xfrm>
          <a:prstGeom prst="rect">
            <a:avLst/>
          </a:prstGeom>
          <a:noFill/>
        </p:spPr>
      </p:pic>
      <p:sp>
        <p:nvSpPr>
          <p:cNvPr id="182275" name="Rectangle 3"/>
          <p:cNvSpPr>
            <a:spLocks noGrp="1" noChangeArrowheads="1"/>
          </p:cNvSpPr>
          <p:nvPr>
            <p:ph type="title"/>
          </p:nvPr>
        </p:nvSpPr>
        <p:spPr/>
        <p:txBody>
          <a:bodyPr/>
          <a:lstStyle/>
          <a:p>
            <a:r>
              <a:rPr lang="en-US" b="1">
                <a:latin typeface="Verdana" pitchFamily="34" charset="0"/>
                <a:ea typeface="Verdana" pitchFamily="34" charset="0"/>
                <a:cs typeface="Verdana" pitchFamily="34" charset="0"/>
              </a:rPr>
              <a:t>Mô hình Chính phủ điện tử</a:t>
            </a:r>
            <a:br>
              <a:rPr lang="en-US" b="1">
                <a:latin typeface="Verdana" pitchFamily="34" charset="0"/>
                <a:ea typeface="Verdana" pitchFamily="34" charset="0"/>
                <a:cs typeface="Verdana" pitchFamily="34" charset="0"/>
              </a:rPr>
            </a:br>
            <a:r>
              <a:rPr lang="en-US" b="1">
                <a:latin typeface="Verdana" pitchFamily="34" charset="0"/>
                <a:ea typeface="Verdana" pitchFamily="34" charset="0"/>
                <a:cs typeface="Verdana" pitchFamily="34" charset="0"/>
              </a:rPr>
              <a:t>Các yêu cầu</a:t>
            </a:r>
          </a:p>
        </p:txBody>
      </p:sp>
      <p:sp>
        <p:nvSpPr>
          <p:cNvPr id="182374" name="Text Box 102"/>
          <p:cNvSpPr txBox="1">
            <a:spLocks noChangeArrowheads="1"/>
          </p:cNvSpPr>
          <p:nvPr/>
        </p:nvSpPr>
        <p:spPr bwMode="auto">
          <a:xfrm>
            <a:off x="1019175" y="2528888"/>
            <a:ext cx="1833563" cy="1066800"/>
          </a:xfrm>
          <a:prstGeom prst="rect">
            <a:avLst/>
          </a:prstGeom>
          <a:noFill/>
          <a:ln w="9525">
            <a:noFill/>
            <a:miter lim="800000"/>
            <a:headEnd/>
            <a:tailEnd/>
          </a:ln>
          <a:effectLst/>
        </p:spPr>
        <p:txBody>
          <a:bodyPr wrap="none">
            <a:spAutoFit/>
          </a:bodyPr>
          <a:lstStyle/>
          <a:p>
            <a:pPr algn="ctr"/>
            <a:r>
              <a:rPr lang="en-US" b="1">
                <a:latin typeface="Arial Narrow" pitchFamily="34" charset="0"/>
              </a:rPr>
              <a:t>Cải thiện</a:t>
            </a:r>
          </a:p>
          <a:p>
            <a:pPr algn="ctr"/>
            <a:r>
              <a:rPr lang="en-US" b="1">
                <a:latin typeface="Arial Narrow" pitchFamily="34" charset="0"/>
              </a:rPr>
              <a:t>Truy nhập</a:t>
            </a:r>
          </a:p>
        </p:txBody>
      </p:sp>
      <p:sp>
        <p:nvSpPr>
          <p:cNvPr id="182375" name="Text Box 103"/>
          <p:cNvSpPr txBox="1">
            <a:spLocks noChangeArrowheads="1"/>
          </p:cNvSpPr>
          <p:nvPr/>
        </p:nvSpPr>
        <p:spPr bwMode="auto">
          <a:xfrm>
            <a:off x="4014788" y="1138238"/>
            <a:ext cx="2538412" cy="1066800"/>
          </a:xfrm>
          <a:prstGeom prst="rect">
            <a:avLst/>
          </a:prstGeom>
          <a:noFill/>
          <a:ln w="9525">
            <a:noFill/>
            <a:miter lim="800000"/>
            <a:headEnd/>
            <a:tailEnd/>
          </a:ln>
          <a:effectLst/>
        </p:spPr>
        <p:txBody>
          <a:bodyPr wrap="none">
            <a:spAutoFit/>
          </a:bodyPr>
          <a:lstStyle/>
          <a:p>
            <a:pPr algn="ctr"/>
            <a:r>
              <a:rPr lang="en-US" b="1">
                <a:latin typeface="Arial Narrow" pitchFamily="34" charset="0"/>
              </a:rPr>
              <a:t>Các ứng dụng</a:t>
            </a:r>
          </a:p>
          <a:p>
            <a:pPr algn="ctr"/>
            <a:r>
              <a:rPr lang="en-US" b="1">
                <a:latin typeface="Arial Narrow" pitchFamily="34" charset="0"/>
              </a:rPr>
              <a:t>Mới và Đã có</a:t>
            </a:r>
          </a:p>
        </p:txBody>
      </p:sp>
      <p:sp>
        <p:nvSpPr>
          <p:cNvPr id="182376" name="Text Box 104"/>
          <p:cNvSpPr txBox="1">
            <a:spLocks noChangeArrowheads="1"/>
          </p:cNvSpPr>
          <p:nvPr/>
        </p:nvSpPr>
        <p:spPr bwMode="auto">
          <a:xfrm>
            <a:off x="6113463" y="3271838"/>
            <a:ext cx="2322512" cy="1066800"/>
          </a:xfrm>
          <a:prstGeom prst="rect">
            <a:avLst/>
          </a:prstGeom>
          <a:noFill/>
          <a:ln w="9525">
            <a:noFill/>
            <a:miter lim="800000"/>
            <a:headEnd/>
            <a:tailEnd/>
          </a:ln>
          <a:effectLst/>
        </p:spPr>
        <p:txBody>
          <a:bodyPr wrap="none">
            <a:spAutoFit/>
          </a:bodyPr>
          <a:lstStyle/>
          <a:p>
            <a:pPr algn="ctr"/>
            <a:r>
              <a:rPr lang="en-US" b="1">
                <a:latin typeface="Arial Narrow" pitchFamily="34" charset="0"/>
              </a:rPr>
              <a:t>Tương tác</a:t>
            </a:r>
          </a:p>
          <a:p>
            <a:pPr algn="ctr"/>
            <a:r>
              <a:rPr lang="en-US" b="1">
                <a:latin typeface="Arial Narrow" pitchFamily="34" charset="0"/>
              </a:rPr>
              <a:t>Liên cơ quan</a:t>
            </a:r>
          </a:p>
        </p:txBody>
      </p:sp>
      <p:sp>
        <p:nvSpPr>
          <p:cNvPr id="182377" name="Text Box 105"/>
          <p:cNvSpPr txBox="1">
            <a:spLocks noChangeArrowheads="1"/>
          </p:cNvSpPr>
          <p:nvPr/>
        </p:nvSpPr>
        <p:spPr bwMode="auto">
          <a:xfrm>
            <a:off x="2698750" y="4872038"/>
            <a:ext cx="4657725" cy="1066800"/>
          </a:xfrm>
          <a:prstGeom prst="rect">
            <a:avLst/>
          </a:prstGeom>
          <a:noFill/>
          <a:ln w="9525">
            <a:noFill/>
            <a:miter lim="800000"/>
            <a:headEnd/>
            <a:tailEnd/>
          </a:ln>
          <a:effectLst/>
        </p:spPr>
        <p:txBody>
          <a:bodyPr wrap="none">
            <a:spAutoFit/>
          </a:bodyPr>
          <a:lstStyle/>
          <a:p>
            <a:pPr algn="ctr"/>
            <a:r>
              <a:rPr lang="en-US" b="1">
                <a:latin typeface="Arial Narrow" pitchFamily="34" charset="0"/>
              </a:rPr>
              <a:t>Kinh doanh thông minh (BI)/</a:t>
            </a:r>
          </a:p>
          <a:p>
            <a:pPr algn="ctr"/>
            <a:r>
              <a:rPr lang="en-US" b="1">
                <a:latin typeface="Arial Narrow" pitchFamily="34" charset="0"/>
              </a:rPr>
              <a:t>Quản trị tri thức</a:t>
            </a:r>
          </a:p>
        </p:txBody>
      </p:sp>
      <p:sp>
        <p:nvSpPr>
          <p:cNvPr id="182378" name="Text Box 106"/>
          <p:cNvSpPr txBox="1">
            <a:spLocks noChangeArrowheads="1"/>
          </p:cNvSpPr>
          <p:nvPr/>
        </p:nvSpPr>
        <p:spPr bwMode="auto">
          <a:xfrm>
            <a:off x="3700463" y="6167438"/>
            <a:ext cx="2619375" cy="579437"/>
          </a:xfrm>
          <a:prstGeom prst="rect">
            <a:avLst/>
          </a:prstGeom>
          <a:noFill/>
          <a:ln w="9525">
            <a:noFill/>
            <a:miter lim="800000"/>
            <a:headEnd/>
            <a:tailEnd/>
          </a:ln>
          <a:effectLst/>
        </p:spPr>
        <p:txBody>
          <a:bodyPr wrap="none">
            <a:spAutoFit/>
          </a:bodyPr>
          <a:lstStyle/>
          <a:p>
            <a:r>
              <a:rPr lang="en-US" b="1">
                <a:latin typeface="Arial Narrow" pitchFamily="34" charset="0"/>
              </a:rPr>
              <a:t>Hạ tầng cơ sở</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4"/>
          <p:cNvSpPr>
            <a:spLocks noGrp="1" noChangeArrowheads="1"/>
          </p:cNvSpPr>
          <p:nvPr>
            <p:ph type="title"/>
          </p:nvPr>
        </p:nvSpPr>
        <p:spPr/>
        <p:txBody>
          <a:bodyPr/>
          <a:lstStyle/>
          <a:p>
            <a:r>
              <a:rPr lang="en-US" b="1">
                <a:latin typeface="Verdana" pitchFamily="34" charset="0"/>
                <a:ea typeface="Verdana" pitchFamily="34" charset="0"/>
                <a:cs typeface="Verdana" pitchFamily="34" charset="0"/>
              </a:rPr>
              <a:t>Mô hình Chính phủ điện tử</a:t>
            </a:r>
            <a:br>
              <a:rPr lang="en-US" b="1">
                <a:latin typeface="Verdana" pitchFamily="34" charset="0"/>
                <a:ea typeface="Verdana" pitchFamily="34" charset="0"/>
                <a:cs typeface="Verdana" pitchFamily="34" charset="0"/>
              </a:rPr>
            </a:br>
            <a:r>
              <a:rPr lang="en-US" b="1">
                <a:latin typeface="Verdana" pitchFamily="34" charset="0"/>
                <a:ea typeface="Verdana" pitchFamily="34" charset="0"/>
                <a:cs typeface="Verdana" pitchFamily="34" charset="0"/>
              </a:rPr>
              <a:t>Kiến trúc</a:t>
            </a:r>
          </a:p>
        </p:txBody>
      </p:sp>
      <p:sp>
        <p:nvSpPr>
          <p:cNvPr id="35975" name="Rectangle 135"/>
          <p:cNvSpPr>
            <a:spLocks noChangeArrowheads="1"/>
          </p:cNvSpPr>
          <p:nvPr/>
        </p:nvSpPr>
        <p:spPr bwMode="auto">
          <a:xfrm>
            <a:off x="0" y="990600"/>
            <a:ext cx="9144000" cy="5867400"/>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35842" name="Oval 2"/>
          <p:cNvSpPr>
            <a:spLocks noChangeArrowheads="1"/>
          </p:cNvSpPr>
          <p:nvPr/>
        </p:nvSpPr>
        <p:spPr bwMode="auto">
          <a:xfrm>
            <a:off x="2057400" y="1143000"/>
            <a:ext cx="5638800" cy="4905375"/>
          </a:xfrm>
          <a:prstGeom prst="ellipse">
            <a:avLst/>
          </a:prstGeom>
          <a:solidFill>
            <a:srgbClr val="DBF1DF"/>
          </a:solidFill>
          <a:ln w="9525">
            <a:noFill/>
            <a:round/>
            <a:headEnd/>
            <a:tailEnd/>
          </a:ln>
          <a:effectLst/>
        </p:spPr>
        <p:txBody>
          <a:bodyPr wrap="none" bIns="27432" anchor="b" anchorCtr="1"/>
          <a:lstStyle/>
          <a:p>
            <a:endParaRPr lang="en-US"/>
          </a:p>
        </p:txBody>
      </p:sp>
      <p:sp>
        <p:nvSpPr>
          <p:cNvPr id="35843" name="Oval 3"/>
          <p:cNvSpPr>
            <a:spLocks noChangeArrowheads="1"/>
          </p:cNvSpPr>
          <p:nvPr/>
        </p:nvSpPr>
        <p:spPr bwMode="auto">
          <a:xfrm>
            <a:off x="3082925" y="1906588"/>
            <a:ext cx="3698875" cy="3352800"/>
          </a:xfrm>
          <a:prstGeom prst="ellipse">
            <a:avLst/>
          </a:prstGeom>
          <a:gradFill rotWithShape="0">
            <a:gsLst>
              <a:gs pos="0">
                <a:srgbClr val="D9F1DE"/>
              </a:gs>
              <a:gs pos="100000">
                <a:srgbClr val="FFFFFF"/>
              </a:gs>
            </a:gsLst>
            <a:path path="shape">
              <a:fillToRect l="50000" t="50000" r="50000" b="50000"/>
            </a:path>
          </a:gradFill>
          <a:ln w="9525">
            <a:noFill/>
            <a:round/>
            <a:headEnd/>
            <a:tailEnd/>
          </a:ln>
          <a:effectLst/>
        </p:spPr>
        <p:txBody>
          <a:bodyPr wrap="none" bIns="27432" anchor="b" anchorCtr="1"/>
          <a:lstStyle/>
          <a:p>
            <a:endParaRPr lang="en-US"/>
          </a:p>
        </p:txBody>
      </p:sp>
      <p:sp>
        <p:nvSpPr>
          <p:cNvPr id="35845" name="AutoShape 5"/>
          <p:cNvSpPr>
            <a:spLocks noChangeArrowheads="1"/>
          </p:cNvSpPr>
          <p:nvPr/>
        </p:nvSpPr>
        <p:spPr bwMode="auto">
          <a:xfrm>
            <a:off x="152400" y="1220788"/>
            <a:ext cx="1143000" cy="5105400"/>
          </a:xfrm>
          <a:prstGeom prst="roundRect">
            <a:avLst>
              <a:gd name="adj" fmla="val 36389"/>
            </a:avLst>
          </a:prstGeom>
          <a:solidFill>
            <a:srgbClr val="EAEAEA"/>
          </a:solidFill>
          <a:ln w="9525">
            <a:round/>
            <a:headEnd/>
            <a:tailEnd/>
          </a:ln>
          <a:effectLst/>
          <a:scene3d>
            <a:camera prst="legacyObliqueTopRight"/>
            <a:lightRig rig="legacyFlat3" dir="b"/>
          </a:scene3d>
          <a:sp3d extrusionH="303200" prstMaterial="legacyPlastic">
            <a:bevelT w="13500" h="13500" prst="angle"/>
            <a:bevelB w="13500" h="13500" prst="angle"/>
            <a:extrusionClr>
              <a:srgbClr val="EAEAEA"/>
            </a:extrusionClr>
          </a:sp3d>
        </p:spPr>
        <p:txBody>
          <a:bodyPr wrap="none" anchor="ctr">
            <a:flatTx/>
          </a:bodyPr>
          <a:lstStyle/>
          <a:p>
            <a:endParaRPr lang="en-US"/>
          </a:p>
        </p:txBody>
      </p:sp>
      <p:sp>
        <p:nvSpPr>
          <p:cNvPr id="35846" name="Freeform 6"/>
          <p:cNvSpPr>
            <a:spLocks/>
          </p:cNvSpPr>
          <p:nvPr/>
        </p:nvSpPr>
        <p:spPr bwMode="auto">
          <a:xfrm>
            <a:off x="1079500" y="6532563"/>
            <a:ext cx="6934200" cy="304800"/>
          </a:xfrm>
          <a:custGeom>
            <a:avLst/>
            <a:gdLst/>
            <a:ahLst/>
            <a:cxnLst>
              <a:cxn ang="0">
                <a:pos x="0" y="41"/>
              </a:cxn>
              <a:cxn ang="0">
                <a:pos x="22" y="16"/>
              </a:cxn>
              <a:cxn ang="0">
                <a:pos x="38" y="0"/>
              </a:cxn>
              <a:cxn ang="0">
                <a:pos x="828" y="0"/>
              </a:cxn>
              <a:cxn ang="0">
                <a:pos x="844" y="16"/>
              </a:cxn>
              <a:cxn ang="0">
                <a:pos x="865" y="41"/>
              </a:cxn>
              <a:cxn ang="0">
                <a:pos x="0" y="41"/>
              </a:cxn>
            </a:cxnLst>
            <a:rect l="0" t="0" r="r" b="b"/>
            <a:pathLst>
              <a:path w="865" h="41">
                <a:moveTo>
                  <a:pt x="0" y="41"/>
                </a:moveTo>
                <a:lnTo>
                  <a:pt x="22" y="16"/>
                </a:lnTo>
                <a:cubicBezTo>
                  <a:pt x="27" y="10"/>
                  <a:pt x="29" y="0"/>
                  <a:pt x="38" y="0"/>
                </a:cubicBezTo>
                <a:lnTo>
                  <a:pt x="828" y="0"/>
                </a:lnTo>
                <a:cubicBezTo>
                  <a:pt x="837" y="0"/>
                  <a:pt x="838" y="10"/>
                  <a:pt x="844" y="16"/>
                </a:cubicBezTo>
                <a:lnTo>
                  <a:pt x="865" y="41"/>
                </a:lnTo>
                <a:lnTo>
                  <a:pt x="0" y="41"/>
                </a:lnTo>
              </a:path>
            </a:pathLst>
          </a:custGeom>
          <a:solidFill>
            <a:srgbClr val="83CF93"/>
          </a:solidFill>
          <a:ln w="9525" cap="flat" cmpd="sng">
            <a:noFill/>
            <a:prstDash val="solid"/>
            <a:round/>
            <a:headEnd/>
            <a:tailEnd/>
          </a:ln>
          <a:effectLst/>
          <a:scene3d>
            <a:camera prst="legacyObliqueTopRight"/>
            <a:lightRig rig="legacyFlat3" dir="b"/>
          </a:scene3d>
          <a:sp3d extrusionH="176200" prstMaterial="legacyPlastic">
            <a:bevelT w="13500" h="13500" prst="angle"/>
            <a:bevelB w="13500" h="13500" prst="angle"/>
            <a:extrusionClr>
              <a:srgbClr val="83CF93"/>
            </a:extrusionClr>
          </a:sp3d>
        </p:spPr>
        <p:txBody>
          <a:bodyPr wrap="none" bIns="27432" anchor="b" anchorCtr="1">
            <a:flatTx/>
          </a:bodyPr>
          <a:lstStyle/>
          <a:p>
            <a:endParaRPr lang="en-US"/>
          </a:p>
        </p:txBody>
      </p:sp>
      <p:sp>
        <p:nvSpPr>
          <p:cNvPr id="35847" name="Text Box 7"/>
          <p:cNvSpPr txBox="1">
            <a:spLocks noChangeArrowheads="1"/>
          </p:cNvSpPr>
          <p:nvPr/>
        </p:nvSpPr>
        <p:spPr bwMode="auto">
          <a:xfrm>
            <a:off x="4283075" y="6599238"/>
            <a:ext cx="1068388" cy="212725"/>
          </a:xfrm>
          <a:prstGeom prst="rect">
            <a:avLst/>
          </a:prstGeom>
          <a:noFill/>
          <a:ln w="0">
            <a:noFill/>
            <a:miter lim="800000"/>
            <a:headEnd/>
            <a:tailEnd/>
          </a:ln>
          <a:effectLst/>
        </p:spPr>
        <p:txBody>
          <a:bodyPr wrap="none" lIns="0" tIns="0" rIns="0" bIns="0">
            <a:spAutoFit/>
            <a:flatTx/>
          </a:bodyPr>
          <a:lstStyle/>
          <a:p>
            <a:pPr algn="ctr"/>
            <a:r>
              <a:rPr lang="en-US" sz="1400" b="1">
                <a:latin typeface="Arial Narrow" pitchFamily="34" charset="0"/>
              </a:rPr>
              <a:t>Hạ tầng cơ sở</a:t>
            </a:r>
          </a:p>
        </p:txBody>
      </p:sp>
      <p:sp>
        <p:nvSpPr>
          <p:cNvPr id="35848" name="AutoShape 8"/>
          <p:cNvSpPr>
            <a:spLocks noChangeArrowheads="1"/>
          </p:cNvSpPr>
          <p:nvPr/>
        </p:nvSpPr>
        <p:spPr bwMode="auto">
          <a:xfrm>
            <a:off x="1384300" y="6232525"/>
            <a:ext cx="762000" cy="376238"/>
          </a:xfrm>
          <a:prstGeom prst="roundRect">
            <a:avLst>
              <a:gd name="adj" fmla="val 50000"/>
            </a:avLst>
          </a:prstGeom>
          <a:solidFill>
            <a:srgbClr val="CCFFCC"/>
          </a:solidFill>
          <a:ln w="9525">
            <a:noFill/>
            <a:round/>
            <a:headEnd/>
            <a:tailEnd/>
          </a:ln>
          <a:effectLst/>
          <a:scene3d>
            <a:camera prst="legacyObliqueTopRight"/>
            <a:lightRig rig="legacyFlat3" dir="b"/>
          </a:scene3d>
          <a:sp3d extrusionH="176200" prstMaterial="legacyPlastic">
            <a:bevelT w="13500" h="13500" prst="angle"/>
            <a:bevelB w="13500" h="13500" prst="angle"/>
            <a:extrusionClr>
              <a:srgbClr val="CCFFCC"/>
            </a:extrusionClr>
          </a:sp3d>
        </p:spPr>
        <p:txBody>
          <a:bodyPr wrap="none" anchor="ctr" anchorCtr="1">
            <a:flatTx/>
          </a:bodyPr>
          <a:lstStyle/>
          <a:p>
            <a:pPr algn="ctr"/>
            <a:r>
              <a:rPr lang="en-US" sz="800" b="1">
                <a:latin typeface="Arial" charset="0"/>
              </a:rPr>
              <a:t>An ninh /</a:t>
            </a:r>
          </a:p>
          <a:p>
            <a:pPr algn="ctr"/>
            <a:r>
              <a:rPr lang="en-US" sz="800" b="1">
                <a:latin typeface="Arial" charset="0"/>
              </a:rPr>
              <a:t>Riêng tư</a:t>
            </a:r>
          </a:p>
        </p:txBody>
      </p:sp>
      <p:sp>
        <p:nvSpPr>
          <p:cNvPr id="35849" name="AutoShape 9"/>
          <p:cNvSpPr>
            <a:spLocks noChangeArrowheads="1"/>
          </p:cNvSpPr>
          <p:nvPr/>
        </p:nvSpPr>
        <p:spPr bwMode="auto">
          <a:xfrm>
            <a:off x="2178050" y="6232525"/>
            <a:ext cx="762000" cy="376238"/>
          </a:xfrm>
          <a:prstGeom prst="roundRect">
            <a:avLst>
              <a:gd name="adj" fmla="val 50000"/>
            </a:avLst>
          </a:prstGeom>
          <a:solidFill>
            <a:srgbClr val="CCFFCC"/>
          </a:solidFill>
          <a:ln w="9525">
            <a:noFill/>
            <a:round/>
            <a:headEnd/>
            <a:tailEnd/>
          </a:ln>
          <a:effectLst/>
          <a:scene3d>
            <a:camera prst="legacyObliqueTopRight"/>
            <a:lightRig rig="legacyFlat3" dir="b"/>
          </a:scene3d>
          <a:sp3d extrusionH="176200" prstMaterial="legacyPlastic">
            <a:bevelT w="13500" h="13500" prst="angle"/>
            <a:bevelB w="13500" h="13500" prst="angle"/>
            <a:extrusionClr>
              <a:srgbClr val="CCFFCC"/>
            </a:extrusionClr>
          </a:sp3d>
        </p:spPr>
        <p:txBody>
          <a:bodyPr wrap="none" anchor="ctr" anchorCtr="1">
            <a:flatTx/>
          </a:bodyPr>
          <a:lstStyle/>
          <a:p>
            <a:pPr algn="ctr"/>
            <a:r>
              <a:rPr lang="en-US" sz="800" b="1">
                <a:latin typeface="Arial" charset="0"/>
              </a:rPr>
              <a:t>Quản trị</a:t>
            </a:r>
          </a:p>
          <a:p>
            <a:pPr algn="ctr"/>
            <a:r>
              <a:rPr lang="en-US" sz="800" b="1">
                <a:latin typeface="Arial" charset="0"/>
              </a:rPr>
              <a:t>Hệ thống</a:t>
            </a:r>
          </a:p>
        </p:txBody>
      </p:sp>
      <p:sp>
        <p:nvSpPr>
          <p:cNvPr id="35850" name="AutoShape 10"/>
          <p:cNvSpPr>
            <a:spLocks noChangeArrowheads="1"/>
          </p:cNvSpPr>
          <p:nvPr/>
        </p:nvSpPr>
        <p:spPr bwMode="auto">
          <a:xfrm>
            <a:off x="2973388" y="6232525"/>
            <a:ext cx="762000" cy="376238"/>
          </a:xfrm>
          <a:prstGeom prst="roundRect">
            <a:avLst>
              <a:gd name="adj" fmla="val 50000"/>
            </a:avLst>
          </a:prstGeom>
          <a:solidFill>
            <a:srgbClr val="CCFFCC"/>
          </a:solidFill>
          <a:ln w="9525">
            <a:noFill/>
            <a:round/>
            <a:headEnd/>
            <a:tailEnd/>
          </a:ln>
          <a:effectLst/>
          <a:scene3d>
            <a:camera prst="legacyObliqueTopRight"/>
            <a:lightRig rig="legacyFlat3" dir="b"/>
          </a:scene3d>
          <a:sp3d extrusionH="176200" prstMaterial="legacyPlastic">
            <a:bevelT w="13500" h="13500" prst="angle"/>
            <a:bevelB w="13500" h="13500" prst="angle"/>
            <a:extrusionClr>
              <a:srgbClr val="CCFFCC"/>
            </a:extrusionClr>
          </a:sp3d>
        </p:spPr>
        <p:txBody>
          <a:bodyPr wrap="none" anchor="ctr" anchorCtr="1">
            <a:flatTx/>
          </a:bodyPr>
          <a:lstStyle/>
          <a:p>
            <a:pPr algn="ctr"/>
            <a:r>
              <a:rPr lang="en-US" sz="800" b="1">
                <a:latin typeface="Arial" charset="0"/>
              </a:rPr>
              <a:t>Kiểm soát</a:t>
            </a:r>
          </a:p>
          <a:p>
            <a:pPr algn="ctr"/>
            <a:r>
              <a:rPr lang="en-US" sz="800" b="1">
                <a:latin typeface="Arial" charset="0"/>
              </a:rPr>
              <a:t>Truy nhập</a:t>
            </a:r>
          </a:p>
        </p:txBody>
      </p:sp>
      <p:sp>
        <p:nvSpPr>
          <p:cNvPr id="35851" name="AutoShape 11"/>
          <p:cNvSpPr>
            <a:spLocks noChangeArrowheads="1"/>
          </p:cNvSpPr>
          <p:nvPr/>
        </p:nvSpPr>
        <p:spPr bwMode="auto">
          <a:xfrm>
            <a:off x="3767138" y="6232525"/>
            <a:ext cx="762000" cy="376238"/>
          </a:xfrm>
          <a:prstGeom prst="roundRect">
            <a:avLst>
              <a:gd name="adj" fmla="val 50000"/>
            </a:avLst>
          </a:prstGeom>
          <a:solidFill>
            <a:srgbClr val="CCFFCC"/>
          </a:solidFill>
          <a:ln w="9525">
            <a:noFill/>
            <a:round/>
            <a:headEnd/>
            <a:tailEnd/>
          </a:ln>
          <a:effectLst/>
          <a:scene3d>
            <a:camera prst="legacyObliqueTopRight"/>
            <a:lightRig rig="legacyFlat3" dir="b"/>
          </a:scene3d>
          <a:sp3d extrusionH="176200" prstMaterial="legacyPlastic">
            <a:bevelT w="13500" h="13500" prst="angle"/>
            <a:bevelB w="13500" h="13500" prst="angle"/>
            <a:extrusionClr>
              <a:srgbClr val="CCFFCC"/>
            </a:extrusionClr>
          </a:sp3d>
        </p:spPr>
        <p:txBody>
          <a:bodyPr wrap="none" anchor="ctr" anchorCtr="1">
            <a:flatTx/>
          </a:bodyPr>
          <a:lstStyle/>
          <a:p>
            <a:pPr algn="ctr"/>
            <a:r>
              <a:rPr lang="en-US" sz="800" b="1">
                <a:latin typeface="Arial" charset="0"/>
              </a:rPr>
              <a:t>Dịch vụ</a:t>
            </a:r>
          </a:p>
          <a:p>
            <a:pPr algn="ctr"/>
            <a:r>
              <a:rPr lang="en-US" sz="800" b="1">
                <a:latin typeface="Arial" charset="0"/>
              </a:rPr>
              <a:t>Thư mục</a:t>
            </a:r>
          </a:p>
        </p:txBody>
      </p:sp>
      <p:sp>
        <p:nvSpPr>
          <p:cNvPr id="35852" name="AutoShape 12"/>
          <p:cNvSpPr>
            <a:spLocks noChangeArrowheads="1"/>
          </p:cNvSpPr>
          <p:nvPr/>
        </p:nvSpPr>
        <p:spPr bwMode="auto">
          <a:xfrm>
            <a:off x="4562475" y="6232525"/>
            <a:ext cx="762000" cy="376238"/>
          </a:xfrm>
          <a:prstGeom prst="roundRect">
            <a:avLst>
              <a:gd name="adj" fmla="val 50000"/>
            </a:avLst>
          </a:prstGeom>
          <a:solidFill>
            <a:srgbClr val="CCFFCC"/>
          </a:solidFill>
          <a:ln w="9525">
            <a:noFill/>
            <a:round/>
            <a:headEnd/>
            <a:tailEnd/>
          </a:ln>
          <a:effectLst/>
          <a:scene3d>
            <a:camera prst="legacyObliqueTopRight"/>
            <a:lightRig rig="legacyFlat3" dir="b"/>
          </a:scene3d>
          <a:sp3d extrusionH="176200" prstMaterial="legacyPlastic">
            <a:bevelT w="13500" h="13500" prst="angle"/>
            <a:bevelB w="13500" h="13500" prst="angle"/>
            <a:extrusionClr>
              <a:srgbClr val="CCFFCC"/>
            </a:extrusionClr>
          </a:sp3d>
        </p:spPr>
        <p:txBody>
          <a:bodyPr wrap="none" anchor="ctr" anchorCtr="1">
            <a:flatTx/>
          </a:bodyPr>
          <a:lstStyle/>
          <a:p>
            <a:pPr algn="ctr"/>
            <a:r>
              <a:rPr lang="en-US" sz="800" b="1">
                <a:latin typeface="Arial" charset="0"/>
              </a:rPr>
              <a:t>Mạng</a:t>
            </a:r>
          </a:p>
        </p:txBody>
      </p:sp>
      <p:sp>
        <p:nvSpPr>
          <p:cNvPr id="35853" name="AutoShape 13"/>
          <p:cNvSpPr>
            <a:spLocks noChangeArrowheads="1"/>
          </p:cNvSpPr>
          <p:nvPr/>
        </p:nvSpPr>
        <p:spPr bwMode="auto">
          <a:xfrm>
            <a:off x="5356225" y="6232525"/>
            <a:ext cx="762000" cy="376238"/>
          </a:xfrm>
          <a:prstGeom prst="roundRect">
            <a:avLst>
              <a:gd name="adj" fmla="val 50000"/>
            </a:avLst>
          </a:prstGeom>
          <a:solidFill>
            <a:srgbClr val="CCFFCC"/>
          </a:solidFill>
          <a:ln w="9525">
            <a:noFill/>
            <a:round/>
            <a:headEnd/>
            <a:tailEnd/>
          </a:ln>
          <a:effectLst/>
          <a:scene3d>
            <a:camera prst="legacyObliqueTopRight"/>
            <a:lightRig rig="legacyFlat3" dir="b"/>
          </a:scene3d>
          <a:sp3d extrusionH="176200" prstMaterial="legacyPlastic">
            <a:bevelT w="13500" h="13500" prst="angle"/>
            <a:bevelB w="13500" h="13500" prst="angle"/>
            <a:extrusionClr>
              <a:srgbClr val="CCFFCC"/>
            </a:extrusionClr>
          </a:sp3d>
        </p:spPr>
        <p:txBody>
          <a:bodyPr wrap="none" anchor="ctr" anchorCtr="1">
            <a:flatTx/>
          </a:bodyPr>
          <a:lstStyle/>
          <a:p>
            <a:pPr algn="ctr"/>
            <a:r>
              <a:rPr lang="en-US" sz="800" b="1">
                <a:latin typeface="Arial" charset="0"/>
              </a:rPr>
              <a:t>Phần cứng</a:t>
            </a:r>
          </a:p>
        </p:txBody>
      </p:sp>
      <p:sp>
        <p:nvSpPr>
          <p:cNvPr id="35854" name="AutoShape 14"/>
          <p:cNvSpPr>
            <a:spLocks noChangeArrowheads="1"/>
          </p:cNvSpPr>
          <p:nvPr/>
        </p:nvSpPr>
        <p:spPr bwMode="auto">
          <a:xfrm>
            <a:off x="6151563" y="6232525"/>
            <a:ext cx="762000" cy="376238"/>
          </a:xfrm>
          <a:prstGeom prst="roundRect">
            <a:avLst>
              <a:gd name="adj" fmla="val 50000"/>
            </a:avLst>
          </a:prstGeom>
          <a:solidFill>
            <a:srgbClr val="CCFFCC"/>
          </a:solidFill>
          <a:ln w="9525">
            <a:noFill/>
            <a:round/>
            <a:headEnd/>
            <a:tailEnd/>
          </a:ln>
          <a:effectLst/>
          <a:scene3d>
            <a:camera prst="legacyObliqueTopRight"/>
            <a:lightRig rig="legacyFlat3" dir="b"/>
          </a:scene3d>
          <a:sp3d extrusionH="176200" prstMaterial="legacyPlastic">
            <a:bevelT w="13500" h="13500" prst="angle"/>
            <a:bevelB w="13500" h="13500" prst="angle"/>
            <a:extrusionClr>
              <a:srgbClr val="CCFFCC"/>
            </a:extrusionClr>
          </a:sp3d>
        </p:spPr>
        <p:txBody>
          <a:bodyPr wrap="none" anchor="ctr" anchorCtr="1">
            <a:flatTx/>
          </a:bodyPr>
          <a:lstStyle/>
          <a:p>
            <a:pPr algn="ctr"/>
            <a:r>
              <a:rPr lang="en-US" sz="800" b="1">
                <a:latin typeface="Arial" charset="0"/>
              </a:rPr>
              <a:t>Hệ điều</a:t>
            </a:r>
          </a:p>
          <a:p>
            <a:pPr algn="ctr"/>
            <a:r>
              <a:rPr lang="en-US" sz="800" b="1">
                <a:latin typeface="Arial" charset="0"/>
              </a:rPr>
              <a:t>hành</a:t>
            </a:r>
          </a:p>
        </p:txBody>
      </p:sp>
      <p:sp>
        <p:nvSpPr>
          <p:cNvPr id="35855" name="AutoShape 15"/>
          <p:cNvSpPr>
            <a:spLocks noChangeArrowheads="1"/>
          </p:cNvSpPr>
          <p:nvPr/>
        </p:nvSpPr>
        <p:spPr bwMode="auto">
          <a:xfrm>
            <a:off x="6946900" y="6232525"/>
            <a:ext cx="762000" cy="376238"/>
          </a:xfrm>
          <a:prstGeom prst="roundRect">
            <a:avLst>
              <a:gd name="adj" fmla="val 50000"/>
            </a:avLst>
          </a:prstGeom>
          <a:solidFill>
            <a:srgbClr val="CCFFCC"/>
          </a:solidFill>
          <a:ln w="9525">
            <a:noFill/>
            <a:round/>
            <a:headEnd/>
            <a:tailEnd/>
          </a:ln>
          <a:effectLst/>
          <a:scene3d>
            <a:camera prst="legacyObliqueTopRight"/>
            <a:lightRig rig="legacyFlat3" dir="b"/>
          </a:scene3d>
          <a:sp3d extrusionH="176200" prstMaterial="legacyPlastic">
            <a:bevelT w="13500" h="13500" prst="angle"/>
            <a:bevelB w="13500" h="13500" prst="angle"/>
            <a:extrusionClr>
              <a:srgbClr val="CCFFCC"/>
            </a:extrusionClr>
          </a:sp3d>
        </p:spPr>
        <p:txBody>
          <a:bodyPr wrap="none" anchor="ctr" anchorCtr="1">
            <a:flatTx/>
          </a:bodyPr>
          <a:lstStyle/>
          <a:p>
            <a:pPr algn="ctr"/>
            <a:r>
              <a:rPr lang="en-US" sz="800" b="1">
                <a:latin typeface="Arial" charset="0"/>
              </a:rPr>
              <a:t>Hệ thống hỗ</a:t>
            </a:r>
          </a:p>
          <a:p>
            <a:pPr algn="ctr"/>
            <a:r>
              <a:rPr lang="en-US" sz="800" b="1">
                <a:latin typeface="Arial" charset="0"/>
              </a:rPr>
              <a:t>trợ ứng dụng</a:t>
            </a:r>
          </a:p>
        </p:txBody>
      </p:sp>
      <p:sp>
        <p:nvSpPr>
          <p:cNvPr id="35856" name="AutoShape 16"/>
          <p:cNvSpPr>
            <a:spLocks noChangeArrowheads="1"/>
          </p:cNvSpPr>
          <p:nvPr/>
        </p:nvSpPr>
        <p:spPr bwMode="auto">
          <a:xfrm rot="5400000">
            <a:off x="-195262" y="1938338"/>
            <a:ext cx="1066800" cy="241300"/>
          </a:xfrm>
          <a:prstGeom prst="roundRect">
            <a:avLst>
              <a:gd name="adj" fmla="val 50000"/>
            </a:avLst>
          </a:prstGeom>
          <a:gradFill rotWithShape="0">
            <a:gsLst>
              <a:gs pos="0">
                <a:srgbClr val="FFFFFF"/>
              </a:gs>
              <a:gs pos="100000">
                <a:srgbClr val="DFDEEA"/>
              </a:gs>
            </a:gsLst>
            <a:path path="shape">
              <a:fillToRect l="50000" t="50000" r="50000" b="50000"/>
            </a:path>
          </a:gradFill>
          <a:ln w="9525">
            <a:round/>
            <a:headEnd/>
            <a:tailEnd/>
          </a:ln>
          <a:effectLst/>
          <a:scene3d>
            <a:camera prst="legacyObliqueTopRight"/>
            <a:lightRig rig="legacyFlat3" dir="b"/>
          </a:scene3d>
          <a:sp3d extrusionH="100000" prstMaterial="legacyPlastic">
            <a:bevelT w="13500" h="13500" prst="angle"/>
            <a:bevelB w="13500" h="13500" prst="angle"/>
            <a:extrusionClr>
              <a:srgbClr val="DFDEEA"/>
            </a:extrusionClr>
          </a:sp3d>
        </p:spPr>
        <p:txBody>
          <a:bodyPr wrap="none" anchor="ctr">
            <a:flatTx/>
          </a:bodyPr>
          <a:lstStyle/>
          <a:p>
            <a:pPr algn="ctr"/>
            <a:r>
              <a:rPr lang="en-US" sz="1000" b="1">
                <a:latin typeface="Arial" charset="0"/>
              </a:rPr>
              <a:t>Công dân</a:t>
            </a:r>
          </a:p>
        </p:txBody>
      </p:sp>
      <p:sp>
        <p:nvSpPr>
          <p:cNvPr id="35857" name="AutoShape 17"/>
          <p:cNvSpPr>
            <a:spLocks noChangeArrowheads="1"/>
          </p:cNvSpPr>
          <p:nvPr/>
        </p:nvSpPr>
        <p:spPr bwMode="auto">
          <a:xfrm rot="5400000">
            <a:off x="-195262" y="5443538"/>
            <a:ext cx="1066800" cy="241300"/>
          </a:xfrm>
          <a:prstGeom prst="roundRect">
            <a:avLst>
              <a:gd name="adj" fmla="val 50000"/>
            </a:avLst>
          </a:prstGeom>
          <a:gradFill rotWithShape="0">
            <a:gsLst>
              <a:gs pos="0">
                <a:srgbClr val="FFFFFF"/>
              </a:gs>
              <a:gs pos="100000">
                <a:srgbClr val="DFDEEA"/>
              </a:gs>
            </a:gsLst>
            <a:path path="shape">
              <a:fillToRect l="50000" t="50000" r="50000" b="50000"/>
            </a:path>
          </a:gradFill>
          <a:ln w="9525">
            <a:round/>
            <a:headEnd/>
            <a:tailEnd/>
          </a:ln>
          <a:effectLst/>
          <a:scene3d>
            <a:camera prst="legacyObliqueTopRight"/>
            <a:lightRig rig="legacyFlat3" dir="b"/>
          </a:scene3d>
          <a:sp3d extrusionH="100000" prstMaterial="legacyPlastic">
            <a:bevelT w="13500" h="13500" prst="angle"/>
            <a:bevelB w="13500" h="13500" prst="angle"/>
            <a:extrusionClr>
              <a:srgbClr val="DFDEEA"/>
            </a:extrusionClr>
          </a:sp3d>
        </p:spPr>
        <p:txBody>
          <a:bodyPr wrap="none" anchor="ctr">
            <a:flatTx/>
          </a:bodyPr>
          <a:lstStyle/>
          <a:p>
            <a:pPr algn="ctr"/>
            <a:r>
              <a:rPr lang="en-US" sz="1000" b="1">
                <a:latin typeface="Arial" charset="0"/>
              </a:rPr>
              <a:t>Công chức</a:t>
            </a:r>
          </a:p>
        </p:txBody>
      </p:sp>
      <p:sp>
        <p:nvSpPr>
          <p:cNvPr id="35858" name="AutoShape 18"/>
          <p:cNvSpPr>
            <a:spLocks noChangeArrowheads="1"/>
          </p:cNvSpPr>
          <p:nvPr/>
        </p:nvSpPr>
        <p:spPr bwMode="auto">
          <a:xfrm rot="5400000">
            <a:off x="-182562" y="3094038"/>
            <a:ext cx="1041400" cy="241300"/>
          </a:xfrm>
          <a:prstGeom prst="roundRect">
            <a:avLst>
              <a:gd name="adj" fmla="val 50000"/>
            </a:avLst>
          </a:prstGeom>
          <a:gradFill rotWithShape="0">
            <a:gsLst>
              <a:gs pos="0">
                <a:srgbClr val="FFFFFF"/>
              </a:gs>
              <a:gs pos="100000">
                <a:srgbClr val="DFDEEA"/>
              </a:gs>
            </a:gsLst>
            <a:path path="shape">
              <a:fillToRect l="50000" t="50000" r="50000" b="50000"/>
            </a:path>
          </a:gradFill>
          <a:ln w="9525">
            <a:round/>
            <a:headEnd/>
            <a:tailEnd/>
          </a:ln>
          <a:effectLst/>
          <a:scene3d>
            <a:camera prst="legacyObliqueTopRight"/>
            <a:lightRig rig="legacyFlat3" dir="b"/>
          </a:scene3d>
          <a:sp3d extrusionH="100000" prstMaterial="legacyPlastic">
            <a:bevelT w="13500" h="13500" prst="angle"/>
            <a:bevelB w="13500" h="13500" prst="angle"/>
            <a:extrusionClr>
              <a:srgbClr val="DFDEEA"/>
            </a:extrusionClr>
          </a:sp3d>
        </p:spPr>
        <p:txBody>
          <a:bodyPr wrap="none" anchor="ctr">
            <a:flatTx/>
          </a:bodyPr>
          <a:lstStyle/>
          <a:p>
            <a:pPr algn="ctr"/>
            <a:r>
              <a:rPr lang="en-US" sz="1000" b="1">
                <a:latin typeface="Arial" charset="0"/>
              </a:rPr>
              <a:t>Tư nhân</a:t>
            </a:r>
          </a:p>
        </p:txBody>
      </p:sp>
      <p:sp>
        <p:nvSpPr>
          <p:cNvPr id="35859" name="AutoShape 19"/>
          <p:cNvSpPr>
            <a:spLocks noChangeArrowheads="1"/>
          </p:cNvSpPr>
          <p:nvPr/>
        </p:nvSpPr>
        <p:spPr bwMode="auto">
          <a:xfrm rot="5400000">
            <a:off x="-207962" y="4262438"/>
            <a:ext cx="1092200" cy="241300"/>
          </a:xfrm>
          <a:prstGeom prst="roundRect">
            <a:avLst>
              <a:gd name="adj" fmla="val 50000"/>
            </a:avLst>
          </a:prstGeom>
          <a:gradFill rotWithShape="0">
            <a:gsLst>
              <a:gs pos="0">
                <a:srgbClr val="FFFFFF"/>
              </a:gs>
              <a:gs pos="100000">
                <a:srgbClr val="DFDEEA"/>
              </a:gs>
            </a:gsLst>
            <a:path path="shape">
              <a:fillToRect l="50000" t="50000" r="50000" b="50000"/>
            </a:path>
          </a:gradFill>
          <a:ln w="9525">
            <a:round/>
            <a:headEnd/>
            <a:tailEnd/>
          </a:ln>
          <a:effectLst/>
          <a:scene3d>
            <a:camera prst="legacyObliqueTopRight"/>
            <a:lightRig rig="legacyFlat3" dir="b"/>
          </a:scene3d>
          <a:sp3d extrusionH="100000" prstMaterial="legacyPlastic">
            <a:bevelT w="13500" h="13500" prst="angle"/>
            <a:bevelB w="13500" h="13500" prst="angle"/>
            <a:extrusionClr>
              <a:srgbClr val="DFDEEA"/>
            </a:extrusionClr>
          </a:sp3d>
        </p:spPr>
        <p:txBody>
          <a:bodyPr wrap="none" anchor="ctr">
            <a:flatTx/>
          </a:bodyPr>
          <a:lstStyle/>
          <a:p>
            <a:pPr algn="ctr"/>
            <a:r>
              <a:rPr lang="en-US" sz="1000" b="1">
                <a:latin typeface="Arial" charset="0"/>
              </a:rPr>
              <a:t>Chính quyền</a:t>
            </a:r>
          </a:p>
        </p:txBody>
      </p:sp>
      <p:sp>
        <p:nvSpPr>
          <p:cNvPr id="35860" name="AutoShape 20"/>
          <p:cNvSpPr>
            <a:spLocks noChangeArrowheads="1"/>
          </p:cNvSpPr>
          <p:nvPr/>
        </p:nvSpPr>
        <p:spPr bwMode="auto">
          <a:xfrm rot="354804" flipH="1">
            <a:off x="317500" y="1449388"/>
            <a:ext cx="2743200" cy="2057400"/>
          </a:xfrm>
          <a:custGeom>
            <a:avLst/>
            <a:gdLst>
              <a:gd name="G0" fmla="+- 8520 0 0"/>
              <a:gd name="G1" fmla="+- -7975473 0 0"/>
              <a:gd name="G2" fmla="+- 0 0 -7975473"/>
              <a:gd name="T0" fmla="*/ 0 256 1"/>
              <a:gd name="T1" fmla="*/ 180 256 1"/>
              <a:gd name="G3" fmla="+- -7975473 T0 T1"/>
              <a:gd name="T2" fmla="*/ 0 256 1"/>
              <a:gd name="T3" fmla="*/ 90 256 1"/>
              <a:gd name="G4" fmla="+- -7975473 T2 T3"/>
              <a:gd name="G5" fmla="*/ G4 2 1"/>
              <a:gd name="T4" fmla="*/ 90 256 1"/>
              <a:gd name="T5" fmla="*/ 0 256 1"/>
              <a:gd name="G6" fmla="+- -7975473 T4 T5"/>
              <a:gd name="G7" fmla="*/ G6 2 1"/>
              <a:gd name="G8" fmla="abs -7975473"/>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8520"/>
              <a:gd name="G18" fmla="*/ 8520 1 2"/>
              <a:gd name="G19" fmla="+- G18 5400 0"/>
              <a:gd name="G20" fmla="cos G19 -7975473"/>
              <a:gd name="G21" fmla="sin G19 -7975473"/>
              <a:gd name="G22" fmla="+- G20 10800 0"/>
              <a:gd name="G23" fmla="+- G21 10800 0"/>
              <a:gd name="G24" fmla="+- 10800 0 G20"/>
              <a:gd name="G25" fmla="+- 8520 10800 0"/>
              <a:gd name="G26" fmla="?: G9 G17 G25"/>
              <a:gd name="G27" fmla="?: G9 0 21600"/>
              <a:gd name="G28" fmla="cos 10800 -7975473"/>
              <a:gd name="G29" fmla="sin 10800 -7975473"/>
              <a:gd name="G30" fmla="sin 8520 -7975473"/>
              <a:gd name="G31" fmla="+- G28 10800 0"/>
              <a:gd name="G32" fmla="+- G29 10800 0"/>
              <a:gd name="G33" fmla="+- G30 10800 0"/>
              <a:gd name="G34" fmla="?: G4 0 G31"/>
              <a:gd name="G35" fmla="?: -7975473 G34 0"/>
              <a:gd name="G36" fmla="?: G6 G35 G31"/>
              <a:gd name="G37" fmla="+- 21600 0 G36"/>
              <a:gd name="G38" fmla="?: G4 0 G33"/>
              <a:gd name="G39" fmla="?: -7975473 G38 G32"/>
              <a:gd name="G40" fmla="?: G6 G39 0"/>
              <a:gd name="G41" fmla="?: G4 G32 21600"/>
              <a:gd name="G42" fmla="?: G6 G41 G33"/>
              <a:gd name="T12" fmla="*/ 10800 w 21600"/>
              <a:gd name="T13" fmla="*/ 0 h 21600"/>
              <a:gd name="T14" fmla="*/ 5724 w 21600"/>
              <a:gd name="T15" fmla="*/ 2580 h 21600"/>
              <a:gd name="T16" fmla="*/ 10800 w 21600"/>
              <a:gd name="T17" fmla="*/ 2280 h 21600"/>
              <a:gd name="T18" fmla="*/ 15876 w 21600"/>
              <a:gd name="T19" fmla="*/ 258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323" y="3550"/>
                </a:moveTo>
                <a:cubicBezTo>
                  <a:pt x="7668" y="2720"/>
                  <a:pt x="9218" y="2279"/>
                  <a:pt x="10800" y="2280"/>
                </a:cubicBezTo>
                <a:cubicBezTo>
                  <a:pt x="12381" y="2280"/>
                  <a:pt x="13931" y="2720"/>
                  <a:pt x="15276" y="3550"/>
                </a:cubicBezTo>
                <a:lnTo>
                  <a:pt x="16474" y="1610"/>
                </a:lnTo>
                <a:cubicBezTo>
                  <a:pt x="14769" y="557"/>
                  <a:pt x="12804" y="-1"/>
                  <a:pt x="10799" y="0"/>
                </a:cubicBezTo>
                <a:cubicBezTo>
                  <a:pt x="8795" y="0"/>
                  <a:pt x="6830" y="557"/>
                  <a:pt x="5125" y="1610"/>
                </a:cubicBezTo>
                <a:close/>
              </a:path>
            </a:pathLst>
          </a:custGeom>
          <a:gradFill rotWithShape="0">
            <a:gsLst>
              <a:gs pos="0">
                <a:srgbClr val="C0BEC8"/>
              </a:gs>
              <a:gs pos="100000">
                <a:srgbClr val="FFC3C3"/>
              </a:gs>
            </a:gsLst>
            <a:lin ang="0" scaled="1"/>
          </a:gradFill>
          <a:ln w="9525">
            <a:noFill/>
            <a:miter lim="800000"/>
            <a:headEnd/>
            <a:tailEnd/>
          </a:ln>
          <a:effectLst/>
          <a:scene3d>
            <a:camera prst="legacyObliqueTopRight"/>
            <a:lightRig rig="legacyFlat3" dir="b"/>
          </a:scene3d>
          <a:sp3d extrusionH="100000" prstMaterial="legacyPlastic">
            <a:bevelT w="13500" h="13500" prst="angle"/>
            <a:bevelB w="13500" h="13500" prst="angle"/>
            <a:extrusionClr>
              <a:srgbClr val="FFC3C3"/>
            </a:extrusionClr>
          </a:sp3d>
        </p:spPr>
        <p:txBody>
          <a:bodyPr wrap="none" anchor="ctr" anchorCtr="1">
            <a:flatTx/>
          </a:bodyPr>
          <a:lstStyle/>
          <a:p>
            <a:endParaRPr lang="en-US"/>
          </a:p>
        </p:txBody>
      </p:sp>
      <p:sp>
        <p:nvSpPr>
          <p:cNvPr id="35861" name="AutoShape 21"/>
          <p:cNvSpPr>
            <a:spLocks noChangeArrowheads="1"/>
          </p:cNvSpPr>
          <p:nvPr/>
        </p:nvSpPr>
        <p:spPr bwMode="auto">
          <a:xfrm rot="-1637916" flipH="1" flipV="1">
            <a:off x="-533400" y="2744788"/>
            <a:ext cx="4114800" cy="3086100"/>
          </a:xfrm>
          <a:custGeom>
            <a:avLst/>
            <a:gdLst>
              <a:gd name="G0" fmla="+- 9241 0 0"/>
              <a:gd name="G1" fmla="+- -8045749 0 0"/>
              <a:gd name="G2" fmla="+- 0 0 -8045749"/>
              <a:gd name="T0" fmla="*/ 0 256 1"/>
              <a:gd name="T1" fmla="*/ 180 256 1"/>
              <a:gd name="G3" fmla="+- -8045749 T0 T1"/>
              <a:gd name="T2" fmla="*/ 0 256 1"/>
              <a:gd name="T3" fmla="*/ 90 256 1"/>
              <a:gd name="G4" fmla="+- -8045749 T2 T3"/>
              <a:gd name="G5" fmla="*/ G4 2 1"/>
              <a:gd name="T4" fmla="*/ 90 256 1"/>
              <a:gd name="T5" fmla="*/ 0 256 1"/>
              <a:gd name="G6" fmla="+- -8045749 T4 T5"/>
              <a:gd name="G7" fmla="*/ G6 2 1"/>
              <a:gd name="G8" fmla="abs -8045749"/>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241"/>
              <a:gd name="G18" fmla="*/ 9241 1 2"/>
              <a:gd name="G19" fmla="+- G18 5400 0"/>
              <a:gd name="G20" fmla="cos G19 -8045749"/>
              <a:gd name="G21" fmla="sin G19 -8045749"/>
              <a:gd name="G22" fmla="+- G20 10800 0"/>
              <a:gd name="G23" fmla="+- G21 10800 0"/>
              <a:gd name="G24" fmla="+- 10800 0 G20"/>
              <a:gd name="G25" fmla="+- 9241 10800 0"/>
              <a:gd name="G26" fmla="?: G9 G17 G25"/>
              <a:gd name="G27" fmla="?: G9 0 21600"/>
              <a:gd name="G28" fmla="cos 10800 -8045749"/>
              <a:gd name="G29" fmla="sin 10800 -8045749"/>
              <a:gd name="G30" fmla="sin 9241 -8045749"/>
              <a:gd name="G31" fmla="+- G28 10800 0"/>
              <a:gd name="G32" fmla="+- G29 10800 0"/>
              <a:gd name="G33" fmla="+- G30 10800 0"/>
              <a:gd name="G34" fmla="?: G4 0 G31"/>
              <a:gd name="G35" fmla="?: -8045749 G34 0"/>
              <a:gd name="G36" fmla="?: G6 G35 G31"/>
              <a:gd name="G37" fmla="+- 21600 0 G36"/>
              <a:gd name="G38" fmla="?: G4 0 G33"/>
              <a:gd name="G39" fmla="?: -8045749 G38 G32"/>
              <a:gd name="G40" fmla="?: G6 G39 0"/>
              <a:gd name="G41" fmla="?: G4 G32 21600"/>
              <a:gd name="G42" fmla="?: G6 G41 G33"/>
              <a:gd name="T12" fmla="*/ 10800 w 21600"/>
              <a:gd name="T13" fmla="*/ 0 h 21600"/>
              <a:gd name="T14" fmla="*/ 5376 w 21600"/>
              <a:gd name="T15" fmla="*/ 2373 h 21600"/>
              <a:gd name="T16" fmla="*/ 10800 w 21600"/>
              <a:gd name="T17" fmla="*/ 1559 h 21600"/>
              <a:gd name="T18" fmla="*/ 16224 w 21600"/>
              <a:gd name="T19" fmla="*/ 2373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798" y="3029"/>
                </a:moveTo>
                <a:cubicBezTo>
                  <a:pt x="7289" y="2069"/>
                  <a:pt x="9026" y="1558"/>
                  <a:pt x="10800" y="1559"/>
                </a:cubicBezTo>
                <a:cubicBezTo>
                  <a:pt x="12573" y="1559"/>
                  <a:pt x="14310" y="2069"/>
                  <a:pt x="15801" y="3029"/>
                </a:cubicBezTo>
                <a:lnTo>
                  <a:pt x="16645" y="1718"/>
                </a:lnTo>
                <a:cubicBezTo>
                  <a:pt x="14902" y="596"/>
                  <a:pt x="12873" y="-1"/>
                  <a:pt x="10799" y="0"/>
                </a:cubicBezTo>
                <a:cubicBezTo>
                  <a:pt x="8726" y="0"/>
                  <a:pt x="6697" y="596"/>
                  <a:pt x="4954" y="1718"/>
                </a:cubicBezTo>
                <a:close/>
              </a:path>
            </a:pathLst>
          </a:custGeom>
          <a:gradFill rotWithShape="0">
            <a:gsLst>
              <a:gs pos="0">
                <a:srgbClr val="C0BEC8"/>
              </a:gs>
              <a:gs pos="100000">
                <a:srgbClr val="FFB1B1"/>
              </a:gs>
            </a:gsLst>
            <a:lin ang="0" scaled="1"/>
          </a:gradFill>
          <a:ln w="9525">
            <a:noFill/>
            <a:miter lim="800000"/>
            <a:headEnd/>
            <a:tailEnd/>
          </a:ln>
          <a:effectLst/>
          <a:scene3d>
            <a:camera prst="legacyObliqueTopRight"/>
            <a:lightRig rig="legacyFlat3" dir="b"/>
          </a:scene3d>
          <a:sp3d extrusionH="100000" prstMaterial="legacyPlastic">
            <a:bevelT w="13500" h="13500" prst="angle"/>
            <a:bevelB w="13500" h="13500" prst="angle"/>
            <a:extrusionClr>
              <a:srgbClr val="FFB1B1"/>
            </a:extrusionClr>
          </a:sp3d>
        </p:spPr>
        <p:txBody>
          <a:bodyPr wrap="none" anchor="ctr" anchorCtr="1">
            <a:flatTx/>
          </a:bodyPr>
          <a:lstStyle/>
          <a:p>
            <a:endParaRPr lang="en-US"/>
          </a:p>
        </p:txBody>
      </p:sp>
      <p:grpSp>
        <p:nvGrpSpPr>
          <p:cNvPr id="2" name="Group 22"/>
          <p:cNvGrpSpPr>
            <a:grpSpLocks/>
          </p:cNvGrpSpPr>
          <p:nvPr/>
        </p:nvGrpSpPr>
        <p:grpSpPr bwMode="auto">
          <a:xfrm>
            <a:off x="534988" y="5411788"/>
            <a:ext cx="696912" cy="685800"/>
            <a:chOff x="425" y="3360"/>
            <a:chExt cx="439" cy="432"/>
          </a:xfrm>
        </p:grpSpPr>
        <p:sp>
          <p:nvSpPr>
            <p:cNvPr id="35863" name="AutoShape 23"/>
            <p:cNvSpPr>
              <a:spLocks noChangeArrowheads="1"/>
            </p:cNvSpPr>
            <p:nvPr/>
          </p:nvSpPr>
          <p:spPr bwMode="auto">
            <a:xfrm>
              <a:off x="425" y="3360"/>
              <a:ext cx="432" cy="432"/>
            </a:xfrm>
            <a:prstGeom prst="roundRect">
              <a:avLst>
                <a:gd name="adj" fmla="val 28472"/>
              </a:avLst>
            </a:prstGeom>
            <a:gradFill rotWithShape="0">
              <a:gsLst>
                <a:gs pos="0">
                  <a:srgbClr val="FFFFFF"/>
                </a:gs>
                <a:gs pos="100000">
                  <a:srgbClr val="DFDEEA"/>
                </a:gs>
              </a:gsLst>
              <a:path path="shape">
                <a:fillToRect l="50000" t="50000" r="50000" b="50000"/>
              </a:path>
            </a:gradFill>
            <a:ln w="9525">
              <a:round/>
              <a:headEnd/>
              <a:tailEnd/>
            </a:ln>
            <a:effectLst/>
            <a:scene3d>
              <a:camera prst="legacyObliqueTopRight"/>
              <a:lightRig rig="legacyFlat3" dir="b"/>
            </a:scene3d>
            <a:sp3d extrusionH="49200" prstMaterial="legacyMatte">
              <a:bevelT w="13500" h="13500" prst="angle"/>
              <a:bevelB w="13500" h="13500" prst="angle"/>
              <a:extrusionClr>
                <a:srgbClr val="DFDEEA"/>
              </a:extrusionClr>
            </a:sp3d>
          </p:spPr>
          <p:txBody>
            <a:bodyPr wrap="none" anchor="ctr">
              <a:flatTx/>
            </a:bodyPr>
            <a:lstStyle/>
            <a:p>
              <a:endParaRPr lang="en-US"/>
            </a:p>
          </p:txBody>
        </p:sp>
        <p:grpSp>
          <p:nvGrpSpPr>
            <p:cNvPr id="3" name="Group 24"/>
            <p:cNvGrpSpPr>
              <a:grpSpLocks/>
            </p:cNvGrpSpPr>
            <p:nvPr/>
          </p:nvGrpSpPr>
          <p:grpSpPr bwMode="auto">
            <a:xfrm>
              <a:off x="465" y="3360"/>
              <a:ext cx="399" cy="432"/>
              <a:chOff x="472" y="3408"/>
              <a:chExt cx="399" cy="432"/>
            </a:xfrm>
          </p:grpSpPr>
          <p:sp>
            <p:nvSpPr>
              <p:cNvPr id="35865" name="Text Box 25"/>
              <p:cNvSpPr txBox="1">
                <a:spLocks noChangeArrowheads="1"/>
              </p:cNvSpPr>
              <p:nvPr/>
            </p:nvSpPr>
            <p:spPr bwMode="auto">
              <a:xfrm>
                <a:off x="472" y="3686"/>
                <a:ext cx="399" cy="154"/>
              </a:xfrm>
              <a:prstGeom prst="rect">
                <a:avLst/>
              </a:prstGeom>
              <a:noFill/>
              <a:ln w="9525">
                <a:noFill/>
                <a:miter lim="800000"/>
                <a:headEnd/>
                <a:tailEnd/>
              </a:ln>
              <a:effectLst/>
            </p:spPr>
            <p:txBody>
              <a:bodyPr lIns="0" tIns="0" rIns="0" bIns="0">
                <a:spAutoFit/>
              </a:bodyPr>
              <a:lstStyle/>
              <a:p>
                <a:pPr algn="ctr"/>
                <a:r>
                  <a:rPr lang="en-US" sz="800" b="1">
                    <a:solidFill>
                      <a:srgbClr val="000000"/>
                    </a:solidFill>
                    <a:latin typeface="Arial" charset="0"/>
                  </a:rPr>
                  <a:t>External</a:t>
                </a:r>
                <a:br>
                  <a:rPr lang="en-US" sz="800" b="1">
                    <a:solidFill>
                      <a:srgbClr val="000000"/>
                    </a:solidFill>
                    <a:latin typeface="Arial" charset="0"/>
                  </a:rPr>
                </a:br>
                <a:r>
                  <a:rPr lang="en-US" sz="800" b="1">
                    <a:solidFill>
                      <a:srgbClr val="000000"/>
                    </a:solidFill>
                    <a:latin typeface="Arial" charset="0"/>
                  </a:rPr>
                  <a:t>Systems</a:t>
                </a:r>
              </a:p>
            </p:txBody>
          </p:sp>
          <p:graphicFrame>
            <p:nvGraphicFramePr>
              <p:cNvPr id="35866" name="Object 26"/>
              <p:cNvGraphicFramePr>
                <a:graphicFrameLocks noChangeAspect="1"/>
              </p:cNvGraphicFramePr>
              <p:nvPr/>
            </p:nvGraphicFramePr>
            <p:xfrm>
              <a:off x="576" y="3408"/>
              <a:ext cx="191" cy="288"/>
            </p:xfrm>
            <a:graphic>
              <a:graphicData uri="http://schemas.openxmlformats.org/presentationml/2006/ole">
                <p:oleObj spid="_x0000_s2050" name="Drawing" r:id="rId4" imgW="925200" imgH="1396800" progId="">
                  <p:embed/>
                </p:oleObj>
              </a:graphicData>
            </a:graphic>
          </p:graphicFrame>
        </p:grpSp>
      </p:grpSp>
      <p:sp>
        <p:nvSpPr>
          <p:cNvPr id="35867" name="AutoShape 27"/>
          <p:cNvSpPr>
            <a:spLocks noChangeArrowheads="1"/>
          </p:cNvSpPr>
          <p:nvPr/>
        </p:nvSpPr>
        <p:spPr bwMode="auto">
          <a:xfrm rot="1499048">
            <a:off x="3616325" y="5183188"/>
            <a:ext cx="381000" cy="350837"/>
          </a:xfrm>
          <a:prstGeom prst="leftArrow">
            <a:avLst>
              <a:gd name="adj1" fmla="val 46509"/>
              <a:gd name="adj2" fmla="val 50905"/>
            </a:avLst>
          </a:prstGeom>
          <a:gradFill rotWithShape="0">
            <a:gsLst>
              <a:gs pos="0">
                <a:srgbClr val="FFCCCC"/>
              </a:gs>
              <a:gs pos="100000">
                <a:srgbClr val="D1A3FF"/>
              </a:gs>
            </a:gsLst>
            <a:lin ang="2700000" scaled="1"/>
          </a:gradFill>
          <a:ln w="9525">
            <a:noFill/>
            <a:miter lim="800000"/>
            <a:headEnd/>
            <a:tailEnd/>
          </a:ln>
          <a:effectLst/>
          <a:scene3d>
            <a:camera prst="legacyObliqueTopRight"/>
            <a:lightRig rig="legacyFlat3" dir="b"/>
          </a:scene3d>
          <a:sp3d extrusionH="303200" prstMaterial="legacyPlastic">
            <a:bevelT w="13500" h="13500" prst="angle"/>
            <a:bevelB w="13500" h="13500" prst="angle"/>
            <a:extrusionClr>
              <a:srgbClr val="D1A3FF"/>
            </a:extrusionClr>
          </a:sp3d>
        </p:spPr>
        <p:txBody>
          <a:bodyPr wrap="none" anchor="ctr">
            <a:flatTx/>
          </a:bodyPr>
          <a:lstStyle/>
          <a:p>
            <a:endParaRPr lang="en-US"/>
          </a:p>
        </p:txBody>
      </p:sp>
      <p:sp>
        <p:nvSpPr>
          <p:cNvPr id="35868" name="AutoShape 28"/>
          <p:cNvSpPr>
            <a:spLocks noChangeArrowheads="1"/>
          </p:cNvSpPr>
          <p:nvPr/>
        </p:nvSpPr>
        <p:spPr bwMode="auto">
          <a:xfrm rot="-927784" flipH="1" flipV="1">
            <a:off x="842963" y="2574925"/>
            <a:ext cx="2743200" cy="2057400"/>
          </a:xfrm>
          <a:custGeom>
            <a:avLst/>
            <a:gdLst>
              <a:gd name="G0" fmla="+- 9394 0 0"/>
              <a:gd name="G1" fmla="+- -6250098 0 0"/>
              <a:gd name="G2" fmla="+- 0 0 -6250098"/>
              <a:gd name="T0" fmla="*/ 0 256 1"/>
              <a:gd name="T1" fmla="*/ 180 256 1"/>
              <a:gd name="G3" fmla="+- -6250098 T0 T1"/>
              <a:gd name="T2" fmla="*/ 0 256 1"/>
              <a:gd name="T3" fmla="*/ 90 256 1"/>
              <a:gd name="G4" fmla="+- -6250098 T2 T3"/>
              <a:gd name="G5" fmla="*/ G4 2 1"/>
              <a:gd name="T4" fmla="*/ 90 256 1"/>
              <a:gd name="T5" fmla="*/ 0 256 1"/>
              <a:gd name="G6" fmla="+- -6250098 T4 T5"/>
              <a:gd name="G7" fmla="*/ G6 2 1"/>
              <a:gd name="G8" fmla="abs -625009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394"/>
              <a:gd name="G18" fmla="*/ 9394 1 2"/>
              <a:gd name="G19" fmla="+- G18 5400 0"/>
              <a:gd name="G20" fmla="cos G19 -6250098"/>
              <a:gd name="G21" fmla="sin G19 -6250098"/>
              <a:gd name="G22" fmla="+- G20 10800 0"/>
              <a:gd name="G23" fmla="+- G21 10800 0"/>
              <a:gd name="G24" fmla="+- 10800 0 G20"/>
              <a:gd name="G25" fmla="+- 9394 10800 0"/>
              <a:gd name="G26" fmla="?: G9 G17 G25"/>
              <a:gd name="G27" fmla="?: G9 0 21600"/>
              <a:gd name="G28" fmla="cos 10800 -6250098"/>
              <a:gd name="G29" fmla="sin 10800 -6250098"/>
              <a:gd name="G30" fmla="sin 9394 -6250098"/>
              <a:gd name="G31" fmla="+- G28 10800 0"/>
              <a:gd name="G32" fmla="+- G29 10800 0"/>
              <a:gd name="G33" fmla="+- G30 10800 0"/>
              <a:gd name="G34" fmla="?: G4 0 G31"/>
              <a:gd name="G35" fmla="?: -6250098 G34 0"/>
              <a:gd name="G36" fmla="?: G6 G35 G31"/>
              <a:gd name="G37" fmla="+- 21600 0 G36"/>
              <a:gd name="G38" fmla="?: G4 0 G33"/>
              <a:gd name="G39" fmla="?: -6250098 G38 G32"/>
              <a:gd name="G40" fmla="?: G6 G39 0"/>
              <a:gd name="G41" fmla="?: G4 G32 21600"/>
              <a:gd name="G42" fmla="?: G6 G41 G33"/>
              <a:gd name="T12" fmla="*/ 10800 w 21600"/>
              <a:gd name="T13" fmla="*/ 0 h 21600"/>
              <a:gd name="T14" fmla="*/ 9855 w 21600"/>
              <a:gd name="T15" fmla="*/ 747 h 21600"/>
              <a:gd name="T16" fmla="*/ 10800 w 21600"/>
              <a:gd name="T17" fmla="*/ 1406 h 21600"/>
              <a:gd name="T18" fmla="*/ 11745 w 21600"/>
              <a:gd name="T19" fmla="*/ 74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9921" y="1447"/>
                </a:moveTo>
                <a:cubicBezTo>
                  <a:pt x="10213" y="1419"/>
                  <a:pt x="10506" y="1405"/>
                  <a:pt x="10800" y="1406"/>
                </a:cubicBezTo>
                <a:cubicBezTo>
                  <a:pt x="11093" y="1406"/>
                  <a:pt x="11386" y="1419"/>
                  <a:pt x="11678" y="1447"/>
                </a:cubicBezTo>
                <a:lnTo>
                  <a:pt x="11810" y="47"/>
                </a:lnTo>
                <a:cubicBezTo>
                  <a:pt x="11474" y="15"/>
                  <a:pt x="11137" y="-1"/>
                  <a:pt x="10799" y="0"/>
                </a:cubicBezTo>
                <a:cubicBezTo>
                  <a:pt x="10462" y="0"/>
                  <a:pt x="10125" y="15"/>
                  <a:pt x="9789" y="47"/>
                </a:cubicBezTo>
                <a:close/>
              </a:path>
            </a:pathLst>
          </a:custGeom>
          <a:gradFill rotWithShape="0">
            <a:gsLst>
              <a:gs pos="0">
                <a:srgbClr val="FFCCCC"/>
              </a:gs>
              <a:gs pos="100000">
                <a:srgbClr val="FFB1B1"/>
              </a:gs>
            </a:gsLst>
            <a:lin ang="2700000" scaled="1"/>
          </a:gradFill>
          <a:ln w="9525">
            <a:noFill/>
            <a:miter lim="800000"/>
            <a:headEnd/>
            <a:tailEnd/>
          </a:ln>
          <a:effectLst/>
          <a:scene3d>
            <a:camera prst="legacyObliqueTopRight"/>
            <a:lightRig rig="legacyFlat3" dir="b"/>
          </a:scene3d>
          <a:sp3d extrusionH="49200" prstMaterial="legacyPlastic">
            <a:bevelT w="13500" h="13500" prst="angle"/>
            <a:bevelB w="13500" h="13500" prst="angle"/>
            <a:extrusionClr>
              <a:srgbClr val="FFB1B1"/>
            </a:extrusionClr>
          </a:sp3d>
        </p:spPr>
        <p:txBody>
          <a:bodyPr wrap="none" anchor="ctr" anchorCtr="1">
            <a:flatTx/>
          </a:bodyPr>
          <a:lstStyle/>
          <a:p>
            <a:endParaRPr lang="en-US"/>
          </a:p>
        </p:txBody>
      </p:sp>
      <p:sp>
        <p:nvSpPr>
          <p:cNvPr id="35869" name="AutoShape 29"/>
          <p:cNvSpPr>
            <a:spLocks noChangeArrowheads="1"/>
          </p:cNvSpPr>
          <p:nvPr/>
        </p:nvSpPr>
        <p:spPr bwMode="auto">
          <a:xfrm rot="-67680" flipH="1" flipV="1">
            <a:off x="474663" y="2622550"/>
            <a:ext cx="2743200" cy="2057400"/>
          </a:xfrm>
          <a:custGeom>
            <a:avLst/>
            <a:gdLst>
              <a:gd name="G0" fmla="+- 9394 0 0"/>
              <a:gd name="G1" fmla="+- -6250098 0 0"/>
              <a:gd name="G2" fmla="+- 0 0 -6250098"/>
              <a:gd name="T0" fmla="*/ 0 256 1"/>
              <a:gd name="T1" fmla="*/ 180 256 1"/>
              <a:gd name="G3" fmla="+- -6250098 T0 T1"/>
              <a:gd name="T2" fmla="*/ 0 256 1"/>
              <a:gd name="T3" fmla="*/ 90 256 1"/>
              <a:gd name="G4" fmla="+- -6250098 T2 T3"/>
              <a:gd name="G5" fmla="*/ G4 2 1"/>
              <a:gd name="T4" fmla="*/ 90 256 1"/>
              <a:gd name="T5" fmla="*/ 0 256 1"/>
              <a:gd name="G6" fmla="+- -6250098 T4 T5"/>
              <a:gd name="G7" fmla="*/ G6 2 1"/>
              <a:gd name="G8" fmla="abs -625009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394"/>
              <a:gd name="G18" fmla="*/ 9394 1 2"/>
              <a:gd name="G19" fmla="+- G18 5400 0"/>
              <a:gd name="G20" fmla="cos G19 -6250098"/>
              <a:gd name="G21" fmla="sin G19 -6250098"/>
              <a:gd name="G22" fmla="+- G20 10800 0"/>
              <a:gd name="G23" fmla="+- G21 10800 0"/>
              <a:gd name="G24" fmla="+- 10800 0 G20"/>
              <a:gd name="G25" fmla="+- 9394 10800 0"/>
              <a:gd name="G26" fmla="?: G9 G17 G25"/>
              <a:gd name="G27" fmla="?: G9 0 21600"/>
              <a:gd name="G28" fmla="cos 10800 -6250098"/>
              <a:gd name="G29" fmla="sin 10800 -6250098"/>
              <a:gd name="G30" fmla="sin 9394 -6250098"/>
              <a:gd name="G31" fmla="+- G28 10800 0"/>
              <a:gd name="G32" fmla="+- G29 10800 0"/>
              <a:gd name="G33" fmla="+- G30 10800 0"/>
              <a:gd name="G34" fmla="?: G4 0 G31"/>
              <a:gd name="G35" fmla="?: -6250098 G34 0"/>
              <a:gd name="G36" fmla="?: G6 G35 G31"/>
              <a:gd name="G37" fmla="+- 21600 0 G36"/>
              <a:gd name="G38" fmla="?: G4 0 G33"/>
              <a:gd name="G39" fmla="?: -6250098 G38 G32"/>
              <a:gd name="G40" fmla="?: G6 G39 0"/>
              <a:gd name="G41" fmla="?: G4 G32 21600"/>
              <a:gd name="G42" fmla="?: G6 G41 G33"/>
              <a:gd name="T12" fmla="*/ 10800 w 21600"/>
              <a:gd name="T13" fmla="*/ 0 h 21600"/>
              <a:gd name="T14" fmla="*/ 9855 w 21600"/>
              <a:gd name="T15" fmla="*/ 747 h 21600"/>
              <a:gd name="T16" fmla="*/ 10800 w 21600"/>
              <a:gd name="T17" fmla="*/ 1406 h 21600"/>
              <a:gd name="T18" fmla="*/ 11745 w 21600"/>
              <a:gd name="T19" fmla="*/ 74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9921" y="1447"/>
                </a:moveTo>
                <a:cubicBezTo>
                  <a:pt x="10213" y="1419"/>
                  <a:pt x="10506" y="1405"/>
                  <a:pt x="10800" y="1406"/>
                </a:cubicBezTo>
                <a:cubicBezTo>
                  <a:pt x="11093" y="1406"/>
                  <a:pt x="11386" y="1419"/>
                  <a:pt x="11678" y="1447"/>
                </a:cubicBezTo>
                <a:lnTo>
                  <a:pt x="11810" y="47"/>
                </a:lnTo>
                <a:cubicBezTo>
                  <a:pt x="11474" y="15"/>
                  <a:pt x="11137" y="-1"/>
                  <a:pt x="10799" y="0"/>
                </a:cubicBezTo>
                <a:cubicBezTo>
                  <a:pt x="10462" y="0"/>
                  <a:pt x="10125" y="15"/>
                  <a:pt x="9789" y="47"/>
                </a:cubicBezTo>
                <a:close/>
              </a:path>
            </a:pathLst>
          </a:custGeom>
          <a:gradFill rotWithShape="0">
            <a:gsLst>
              <a:gs pos="0">
                <a:srgbClr val="DEB2B2"/>
              </a:gs>
              <a:gs pos="100000">
                <a:srgbClr val="D9B7B7"/>
              </a:gs>
            </a:gsLst>
            <a:lin ang="2700000" scaled="1"/>
          </a:gradFill>
          <a:ln w="9525">
            <a:noFill/>
            <a:miter lim="800000"/>
            <a:headEnd/>
            <a:tailEnd/>
          </a:ln>
          <a:effectLst/>
          <a:scene3d>
            <a:camera prst="legacyObliqueTopRight"/>
            <a:lightRig rig="legacyFlat3" dir="b"/>
          </a:scene3d>
          <a:sp3d extrusionH="49200" prstMaterial="legacyPlastic">
            <a:bevelT w="13500" h="13500" prst="angle"/>
            <a:bevelB w="13500" h="13500" prst="angle"/>
            <a:extrusionClr>
              <a:srgbClr val="D9B7B7"/>
            </a:extrusionClr>
          </a:sp3d>
        </p:spPr>
        <p:txBody>
          <a:bodyPr wrap="none" anchor="ctr" anchorCtr="1">
            <a:flatTx/>
          </a:bodyPr>
          <a:lstStyle/>
          <a:p>
            <a:endParaRPr lang="en-US"/>
          </a:p>
        </p:txBody>
      </p:sp>
      <p:sp>
        <p:nvSpPr>
          <p:cNvPr id="35870" name="AutoShape 30"/>
          <p:cNvSpPr>
            <a:spLocks noChangeArrowheads="1"/>
          </p:cNvSpPr>
          <p:nvPr/>
        </p:nvSpPr>
        <p:spPr bwMode="auto">
          <a:xfrm rot="-422049" flipH="1" flipV="1">
            <a:off x="681038" y="2611438"/>
            <a:ext cx="2743200" cy="2057400"/>
          </a:xfrm>
          <a:custGeom>
            <a:avLst/>
            <a:gdLst>
              <a:gd name="G0" fmla="+- 9394 0 0"/>
              <a:gd name="G1" fmla="+- -6250098 0 0"/>
              <a:gd name="G2" fmla="+- 0 0 -6250098"/>
              <a:gd name="T0" fmla="*/ 0 256 1"/>
              <a:gd name="T1" fmla="*/ 180 256 1"/>
              <a:gd name="G3" fmla="+- -6250098 T0 T1"/>
              <a:gd name="T2" fmla="*/ 0 256 1"/>
              <a:gd name="T3" fmla="*/ 90 256 1"/>
              <a:gd name="G4" fmla="+- -6250098 T2 T3"/>
              <a:gd name="G5" fmla="*/ G4 2 1"/>
              <a:gd name="T4" fmla="*/ 90 256 1"/>
              <a:gd name="T5" fmla="*/ 0 256 1"/>
              <a:gd name="G6" fmla="+- -6250098 T4 T5"/>
              <a:gd name="G7" fmla="*/ G6 2 1"/>
              <a:gd name="G8" fmla="abs -625009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394"/>
              <a:gd name="G18" fmla="*/ 9394 1 2"/>
              <a:gd name="G19" fmla="+- G18 5400 0"/>
              <a:gd name="G20" fmla="cos G19 -6250098"/>
              <a:gd name="G21" fmla="sin G19 -6250098"/>
              <a:gd name="G22" fmla="+- G20 10800 0"/>
              <a:gd name="G23" fmla="+- G21 10800 0"/>
              <a:gd name="G24" fmla="+- 10800 0 G20"/>
              <a:gd name="G25" fmla="+- 9394 10800 0"/>
              <a:gd name="G26" fmla="?: G9 G17 G25"/>
              <a:gd name="G27" fmla="?: G9 0 21600"/>
              <a:gd name="G28" fmla="cos 10800 -6250098"/>
              <a:gd name="G29" fmla="sin 10800 -6250098"/>
              <a:gd name="G30" fmla="sin 9394 -6250098"/>
              <a:gd name="G31" fmla="+- G28 10800 0"/>
              <a:gd name="G32" fmla="+- G29 10800 0"/>
              <a:gd name="G33" fmla="+- G30 10800 0"/>
              <a:gd name="G34" fmla="?: G4 0 G31"/>
              <a:gd name="G35" fmla="?: -6250098 G34 0"/>
              <a:gd name="G36" fmla="?: G6 G35 G31"/>
              <a:gd name="G37" fmla="+- 21600 0 G36"/>
              <a:gd name="G38" fmla="?: G4 0 G33"/>
              <a:gd name="G39" fmla="?: -6250098 G38 G32"/>
              <a:gd name="G40" fmla="?: G6 G39 0"/>
              <a:gd name="G41" fmla="?: G4 G32 21600"/>
              <a:gd name="G42" fmla="?: G6 G41 G33"/>
              <a:gd name="T12" fmla="*/ 10800 w 21600"/>
              <a:gd name="T13" fmla="*/ 0 h 21600"/>
              <a:gd name="T14" fmla="*/ 9855 w 21600"/>
              <a:gd name="T15" fmla="*/ 747 h 21600"/>
              <a:gd name="T16" fmla="*/ 10800 w 21600"/>
              <a:gd name="T17" fmla="*/ 1406 h 21600"/>
              <a:gd name="T18" fmla="*/ 11745 w 21600"/>
              <a:gd name="T19" fmla="*/ 74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9921" y="1447"/>
                </a:moveTo>
                <a:cubicBezTo>
                  <a:pt x="10213" y="1419"/>
                  <a:pt x="10506" y="1405"/>
                  <a:pt x="10800" y="1406"/>
                </a:cubicBezTo>
                <a:cubicBezTo>
                  <a:pt x="11093" y="1406"/>
                  <a:pt x="11386" y="1419"/>
                  <a:pt x="11678" y="1447"/>
                </a:cubicBezTo>
                <a:lnTo>
                  <a:pt x="11810" y="47"/>
                </a:lnTo>
                <a:cubicBezTo>
                  <a:pt x="11474" y="15"/>
                  <a:pt x="11137" y="-1"/>
                  <a:pt x="10799" y="0"/>
                </a:cubicBezTo>
                <a:cubicBezTo>
                  <a:pt x="10462" y="0"/>
                  <a:pt x="10125" y="15"/>
                  <a:pt x="9789" y="47"/>
                </a:cubicBezTo>
                <a:close/>
              </a:path>
            </a:pathLst>
          </a:custGeom>
          <a:gradFill rotWithShape="0">
            <a:gsLst>
              <a:gs pos="0">
                <a:srgbClr val="F4C4C4"/>
              </a:gs>
              <a:gs pos="100000">
                <a:srgbClr val="FBADAB"/>
              </a:gs>
            </a:gsLst>
            <a:lin ang="2700000" scaled="1"/>
          </a:gradFill>
          <a:ln w="9525">
            <a:noFill/>
            <a:miter lim="800000"/>
            <a:headEnd/>
            <a:tailEnd/>
          </a:ln>
          <a:effectLst/>
          <a:scene3d>
            <a:camera prst="legacyObliqueTopRight"/>
            <a:lightRig rig="legacyFlat3" dir="b"/>
          </a:scene3d>
          <a:sp3d extrusionH="49200" prstMaterial="legacyPlastic">
            <a:bevelT w="13500" h="13500" prst="angle"/>
            <a:bevelB w="13500" h="13500" prst="angle"/>
            <a:extrusionClr>
              <a:srgbClr val="FBADAB"/>
            </a:extrusionClr>
          </a:sp3d>
        </p:spPr>
        <p:txBody>
          <a:bodyPr wrap="none" anchor="ctr" anchorCtr="1">
            <a:flatTx/>
          </a:bodyPr>
          <a:lstStyle/>
          <a:p>
            <a:endParaRPr lang="en-US"/>
          </a:p>
        </p:txBody>
      </p:sp>
      <p:sp>
        <p:nvSpPr>
          <p:cNvPr id="35871" name="AutoShape 31"/>
          <p:cNvSpPr>
            <a:spLocks noChangeArrowheads="1"/>
          </p:cNvSpPr>
          <p:nvPr/>
        </p:nvSpPr>
        <p:spPr bwMode="auto">
          <a:xfrm rot="285764" flipH="1" flipV="1">
            <a:off x="271463" y="2617788"/>
            <a:ext cx="2743200" cy="2057400"/>
          </a:xfrm>
          <a:custGeom>
            <a:avLst/>
            <a:gdLst>
              <a:gd name="G0" fmla="+- 9394 0 0"/>
              <a:gd name="G1" fmla="+- -6250098 0 0"/>
              <a:gd name="G2" fmla="+- 0 0 -6250098"/>
              <a:gd name="T0" fmla="*/ 0 256 1"/>
              <a:gd name="T1" fmla="*/ 180 256 1"/>
              <a:gd name="G3" fmla="+- -6250098 T0 T1"/>
              <a:gd name="T2" fmla="*/ 0 256 1"/>
              <a:gd name="T3" fmla="*/ 90 256 1"/>
              <a:gd name="G4" fmla="+- -6250098 T2 T3"/>
              <a:gd name="G5" fmla="*/ G4 2 1"/>
              <a:gd name="T4" fmla="*/ 90 256 1"/>
              <a:gd name="T5" fmla="*/ 0 256 1"/>
              <a:gd name="G6" fmla="+- -6250098 T4 T5"/>
              <a:gd name="G7" fmla="*/ G6 2 1"/>
              <a:gd name="G8" fmla="abs -625009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394"/>
              <a:gd name="G18" fmla="*/ 9394 1 2"/>
              <a:gd name="G19" fmla="+- G18 5400 0"/>
              <a:gd name="G20" fmla="cos G19 -6250098"/>
              <a:gd name="G21" fmla="sin G19 -6250098"/>
              <a:gd name="G22" fmla="+- G20 10800 0"/>
              <a:gd name="G23" fmla="+- G21 10800 0"/>
              <a:gd name="G24" fmla="+- 10800 0 G20"/>
              <a:gd name="G25" fmla="+- 9394 10800 0"/>
              <a:gd name="G26" fmla="?: G9 G17 G25"/>
              <a:gd name="G27" fmla="?: G9 0 21600"/>
              <a:gd name="G28" fmla="cos 10800 -6250098"/>
              <a:gd name="G29" fmla="sin 10800 -6250098"/>
              <a:gd name="G30" fmla="sin 9394 -6250098"/>
              <a:gd name="G31" fmla="+- G28 10800 0"/>
              <a:gd name="G32" fmla="+- G29 10800 0"/>
              <a:gd name="G33" fmla="+- G30 10800 0"/>
              <a:gd name="G34" fmla="?: G4 0 G31"/>
              <a:gd name="G35" fmla="?: -6250098 G34 0"/>
              <a:gd name="G36" fmla="?: G6 G35 G31"/>
              <a:gd name="G37" fmla="+- 21600 0 G36"/>
              <a:gd name="G38" fmla="?: G4 0 G33"/>
              <a:gd name="G39" fmla="?: -6250098 G38 G32"/>
              <a:gd name="G40" fmla="?: G6 G39 0"/>
              <a:gd name="G41" fmla="?: G4 G32 21600"/>
              <a:gd name="G42" fmla="?: G6 G41 G33"/>
              <a:gd name="T12" fmla="*/ 10800 w 21600"/>
              <a:gd name="T13" fmla="*/ 0 h 21600"/>
              <a:gd name="T14" fmla="*/ 9855 w 21600"/>
              <a:gd name="T15" fmla="*/ 747 h 21600"/>
              <a:gd name="T16" fmla="*/ 10800 w 21600"/>
              <a:gd name="T17" fmla="*/ 1406 h 21600"/>
              <a:gd name="T18" fmla="*/ 11745 w 21600"/>
              <a:gd name="T19" fmla="*/ 74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9921" y="1447"/>
                </a:moveTo>
                <a:cubicBezTo>
                  <a:pt x="10213" y="1419"/>
                  <a:pt x="10506" y="1405"/>
                  <a:pt x="10800" y="1406"/>
                </a:cubicBezTo>
                <a:cubicBezTo>
                  <a:pt x="11093" y="1406"/>
                  <a:pt x="11386" y="1419"/>
                  <a:pt x="11678" y="1447"/>
                </a:cubicBezTo>
                <a:lnTo>
                  <a:pt x="11810" y="47"/>
                </a:lnTo>
                <a:cubicBezTo>
                  <a:pt x="11474" y="15"/>
                  <a:pt x="11137" y="-1"/>
                  <a:pt x="10799" y="0"/>
                </a:cubicBezTo>
                <a:cubicBezTo>
                  <a:pt x="10462" y="0"/>
                  <a:pt x="10125" y="15"/>
                  <a:pt x="9789" y="47"/>
                </a:cubicBezTo>
                <a:close/>
              </a:path>
            </a:pathLst>
          </a:custGeom>
          <a:solidFill>
            <a:srgbClr val="FAECEC"/>
          </a:solidFill>
          <a:ln w="9525">
            <a:noFill/>
            <a:miter lim="800000"/>
            <a:headEnd/>
            <a:tailEnd/>
          </a:ln>
          <a:effectLst/>
          <a:scene3d>
            <a:camera prst="legacyObliqueTopRight"/>
            <a:lightRig rig="legacyFlat3" dir="b"/>
          </a:scene3d>
          <a:sp3d extrusionH="49200" prstMaterial="legacyMatte">
            <a:bevelT w="13500" h="13500" prst="angle"/>
            <a:bevelB w="13500" h="13500" prst="angle"/>
            <a:extrusionClr>
              <a:srgbClr val="FAECEC"/>
            </a:extrusionClr>
          </a:sp3d>
        </p:spPr>
        <p:txBody>
          <a:bodyPr wrap="none" anchor="ctr" anchorCtr="1">
            <a:flatTx/>
          </a:bodyPr>
          <a:lstStyle/>
          <a:p>
            <a:endParaRPr lang="en-US"/>
          </a:p>
        </p:txBody>
      </p:sp>
      <p:sp>
        <p:nvSpPr>
          <p:cNvPr id="35872" name="AutoShape 32"/>
          <p:cNvSpPr>
            <a:spLocks noChangeArrowheads="1"/>
          </p:cNvSpPr>
          <p:nvPr/>
        </p:nvSpPr>
        <p:spPr bwMode="auto">
          <a:xfrm rot="854656" flipH="1" flipV="1">
            <a:off x="142875" y="2598738"/>
            <a:ext cx="2743200" cy="2057400"/>
          </a:xfrm>
          <a:custGeom>
            <a:avLst/>
            <a:gdLst>
              <a:gd name="G0" fmla="+- 9394 0 0"/>
              <a:gd name="G1" fmla="+- -6250098 0 0"/>
              <a:gd name="G2" fmla="+- 0 0 -6250098"/>
              <a:gd name="T0" fmla="*/ 0 256 1"/>
              <a:gd name="T1" fmla="*/ 180 256 1"/>
              <a:gd name="G3" fmla="+- -6250098 T0 T1"/>
              <a:gd name="T2" fmla="*/ 0 256 1"/>
              <a:gd name="T3" fmla="*/ 90 256 1"/>
              <a:gd name="G4" fmla="+- -6250098 T2 T3"/>
              <a:gd name="G5" fmla="*/ G4 2 1"/>
              <a:gd name="T4" fmla="*/ 90 256 1"/>
              <a:gd name="T5" fmla="*/ 0 256 1"/>
              <a:gd name="G6" fmla="+- -6250098 T4 T5"/>
              <a:gd name="G7" fmla="*/ G6 2 1"/>
              <a:gd name="G8" fmla="abs -625009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394"/>
              <a:gd name="G18" fmla="*/ 9394 1 2"/>
              <a:gd name="G19" fmla="+- G18 5400 0"/>
              <a:gd name="G20" fmla="cos G19 -6250098"/>
              <a:gd name="G21" fmla="sin G19 -6250098"/>
              <a:gd name="G22" fmla="+- G20 10800 0"/>
              <a:gd name="G23" fmla="+- G21 10800 0"/>
              <a:gd name="G24" fmla="+- 10800 0 G20"/>
              <a:gd name="G25" fmla="+- 9394 10800 0"/>
              <a:gd name="G26" fmla="?: G9 G17 G25"/>
              <a:gd name="G27" fmla="?: G9 0 21600"/>
              <a:gd name="G28" fmla="cos 10800 -6250098"/>
              <a:gd name="G29" fmla="sin 10800 -6250098"/>
              <a:gd name="G30" fmla="sin 9394 -6250098"/>
              <a:gd name="G31" fmla="+- G28 10800 0"/>
              <a:gd name="G32" fmla="+- G29 10800 0"/>
              <a:gd name="G33" fmla="+- G30 10800 0"/>
              <a:gd name="G34" fmla="?: G4 0 G31"/>
              <a:gd name="G35" fmla="?: -6250098 G34 0"/>
              <a:gd name="G36" fmla="?: G6 G35 G31"/>
              <a:gd name="G37" fmla="+- 21600 0 G36"/>
              <a:gd name="G38" fmla="?: G4 0 G33"/>
              <a:gd name="G39" fmla="?: -6250098 G38 G32"/>
              <a:gd name="G40" fmla="?: G6 G39 0"/>
              <a:gd name="G41" fmla="?: G4 G32 21600"/>
              <a:gd name="G42" fmla="?: G6 G41 G33"/>
              <a:gd name="T12" fmla="*/ 10800 w 21600"/>
              <a:gd name="T13" fmla="*/ 0 h 21600"/>
              <a:gd name="T14" fmla="*/ 9855 w 21600"/>
              <a:gd name="T15" fmla="*/ 747 h 21600"/>
              <a:gd name="T16" fmla="*/ 10800 w 21600"/>
              <a:gd name="T17" fmla="*/ 1406 h 21600"/>
              <a:gd name="T18" fmla="*/ 11745 w 21600"/>
              <a:gd name="T19" fmla="*/ 74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9921" y="1447"/>
                </a:moveTo>
                <a:cubicBezTo>
                  <a:pt x="10213" y="1419"/>
                  <a:pt x="10506" y="1405"/>
                  <a:pt x="10800" y="1406"/>
                </a:cubicBezTo>
                <a:cubicBezTo>
                  <a:pt x="11093" y="1406"/>
                  <a:pt x="11386" y="1419"/>
                  <a:pt x="11678" y="1447"/>
                </a:cubicBezTo>
                <a:lnTo>
                  <a:pt x="11810" y="47"/>
                </a:lnTo>
                <a:cubicBezTo>
                  <a:pt x="11474" y="15"/>
                  <a:pt x="11137" y="-1"/>
                  <a:pt x="10799" y="0"/>
                </a:cubicBezTo>
                <a:cubicBezTo>
                  <a:pt x="10462" y="0"/>
                  <a:pt x="10125" y="15"/>
                  <a:pt x="9789" y="47"/>
                </a:cubicBezTo>
                <a:close/>
              </a:path>
            </a:pathLst>
          </a:custGeom>
          <a:solidFill>
            <a:srgbClr val="EDEBF3"/>
          </a:solidFill>
          <a:ln w="9525">
            <a:miter lim="800000"/>
            <a:headEnd/>
            <a:tailEnd/>
          </a:ln>
          <a:effectLst/>
          <a:scene3d>
            <a:camera prst="legacyObliqueTopRight"/>
            <a:lightRig rig="legacyFlat3" dir="b"/>
          </a:scene3d>
          <a:sp3d extrusionH="49200" prstMaterial="legacyMatte">
            <a:bevelT w="13500" h="13500" prst="angle"/>
            <a:bevelB w="13500" h="13500" prst="angle"/>
            <a:extrusionClr>
              <a:srgbClr val="EDEBF3"/>
            </a:extrusionClr>
          </a:sp3d>
        </p:spPr>
        <p:txBody>
          <a:bodyPr wrap="none" anchor="ctr">
            <a:flatTx/>
          </a:bodyPr>
          <a:lstStyle/>
          <a:p>
            <a:endParaRPr lang="en-US"/>
          </a:p>
        </p:txBody>
      </p:sp>
      <p:sp>
        <p:nvSpPr>
          <p:cNvPr id="35873" name="AutoShape 33"/>
          <p:cNvSpPr>
            <a:spLocks noChangeArrowheads="1"/>
          </p:cNvSpPr>
          <p:nvPr/>
        </p:nvSpPr>
        <p:spPr bwMode="auto">
          <a:xfrm>
            <a:off x="534988" y="1525588"/>
            <a:ext cx="685800" cy="3810000"/>
          </a:xfrm>
          <a:prstGeom prst="roundRect">
            <a:avLst>
              <a:gd name="adj" fmla="val 28472"/>
            </a:avLst>
          </a:prstGeom>
          <a:gradFill rotWithShape="0">
            <a:gsLst>
              <a:gs pos="0">
                <a:srgbClr val="FFFFFF"/>
              </a:gs>
              <a:gs pos="100000">
                <a:srgbClr val="DFDEEA"/>
              </a:gs>
            </a:gsLst>
            <a:path path="shape">
              <a:fillToRect l="50000" t="50000" r="50000" b="50000"/>
            </a:path>
          </a:gradFill>
          <a:ln w="9525">
            <a:round/>
            <a:headEnd/>
            <a:tailEnd/>
          </a:ln>
          <a:effectLst/>
          <a:scene3d>
            <a:camera prst="legacyObliqueTopRight"/>
            <a:lightRig rig="legacyFlat3" dir="b"/>
          </a:scene3d>
          <a:sp3d extrusionH="100000" prstMaterial="legacyPlastic">
            <a:bevelT w="13500" h="13500" prst="angle"/>
            <a:bevelB w="13500" h="13500" prst="angle"/>
            <a:extrusionClr>
              <a:srgbClr val="DFDEEA"/>
            </a:extrusionClr>
          </a:sp3d>
        </p:spPr>
        <p:txBody>
          <a:bodyPr wrap="none" anchor="ctr">
            <a:flatTx/>
          </a:bodyPr>
          <a:lstStyle/>
          <a:p>
            <a:endParaRPr lang="en-US"/>
          </a:p>
        </p:txBody>
      </p:sp>
      <p:grpSp>
        <p:nvGrpSpPr>
          <p:cNvPr id="4" name="Group 34"/>
          <p:cNvGrpSpPr>
            <a:grpSpLocks/>
          </p:cNvGrpSpPr>
          <p:nvPr/>
        </p:nvGrpSpPr>
        <p:grpSpPr bwMode="auto">
          <a:xfrm>
            <a:off x="709613" y="1568450"/>
            <a:ext cx="385762" cy="566738"/>
            <a:chOff x="502" y="1056"/>
            <a:chExt cx="243" cy="357"/>
          </a:xfrm>
        </p:grpSpPr>
        <p:sp>
          <p:nvSpPr>
            <p:cNvPr id="35875" name="Text Box 35"/>
            <p:cNvSpPr txBox="1">
              <a:spLocks noChangeArrowheads="1"/>
            </p:cNvSpPr>
            <p:nvPr/>
          </p:nvSpPr>
          <p:spPr bwMode="auto">
            <a:xfrm>
              <a:off x="506" y="1259"/>
              <a:ext cx="235" cy="154"/>
            </a:xfrm>
            <a:prstGeom prst="rect">
              <a:avLst/>
            </a:prstGeom>
            <a:noFill/>
            <a:ln w="9525">
              <a:noFill/>
              <a:miter lim="800000"/>
              <a:headEnd/>
              <a:tailEnd/>
            </a:ln>
            <a:effectLst/>
          </p:spPr>
          <p:txBody>
            <a:bodyPr wrap="none" lIns="0" tIns="0" rIns="0" bIns="0" anchor="ctr" anchorCtr="1">
              <a:spAutoFit/>
            </a:bodyPr>
            <a:lstStyle/>
            <a:p>
              <a:pPr algn="ctr"/>
              <a:r>
                <a:rPr lang="en-US" sz="800" b="1">
                  <a:solidFill>
                    <a:srgbClr val="000000"/>
                  </a:solidFill>
                  <a:latin typeface="Arial" charset="0"/>
                </a:rPr>
                <a:t>Internet</a:t>
              </a:r>
            </a:p>
            <a:p>
              <a:pPr algn="ctr"/>
              <a:r>
                <a:rPr lang="en-US" sz="800" b="1">
                  <a:solidFill>
                    <a:srgbClr val="000000"/>
                  </a:solidFill>
                  <a:latin typeface="Arial" charset="0"/>
                </a:rPr>
                <a:t>Kiosk</a:t>
              </a:r>
            </a:p>
          </p:txBody>
        </p:sp>
        <p:pic>
          <p:nvPicPr>
            <p:cNvPr id="35876" name="Picture 36" descr="j0287375"/>
            <p:cNvPicPr>
              <a:picLocks noChangeAspect="1" noChangeArrowheads="1"/>
            </p:cNvPicPr>
            <p:nvPr/>
          </p:nvPicPr>
          <p:blipFill>
            <a:blip r:embed="rId5" cstate="print">
              <a:lum bright="46000" contrast="-46000"/>
              <a:grayscl/>
            </a:blip>
            <a:srcRect/>
            <a:stretch>
              <a:fillRect/>
            </a:stretch>
          </p:blipFill>
          <p:spPr bwMode="auto">
            <a:xfrm>
              <a:off x="502" y="1056"/>
              <a:ext cx="243" cy="190"/>
            </a:xfrm>
            <a:prstGeom prst="rect">
              <a:avLst/>
            </a:prstGeom>
            <a:noFill/>
            <a:ln w="9525">
              <a:noFill/>
              <a:miter lim="800000"/>
              <a:headEnd/>
              <a:tailEnd/>
            </a:ln>
            <a:effectLst/>
          </p:spPr>
        </p:pic>
      </p:grpSp>
      <p:grpSp>
        <p:nvGrpSpPr>
          <p:cNvPr id="5" name="Group 37"/>
          <p:cNvGrpSpPr>
            <a:grpSpLocks/>
          </p:cNvGrpSpPr>
          <p:nvPr/>
        </p:nvGrpSpPr>
        <p:grpSpPr bwMode="auto">
          <a:xfrm>
            <a:off x="647700" y="2228850"/>
            <a:ext cx="509588" cy="525463"/>
            <a:chOff x="463" y="1557"/>
            <a:chExt cx="321" cy="331"/>
          </a:xfrm>
        </p:grpSpPr>
        <p:pic>
          <p:nvPicPr>
            <p:cNvPr id="35878" name="Picture 38" descr="j0216020"/>
            <p:cNvPicPr>
              <a:picLocks noChangeAspect="1" noChangeArrowheads="1"/>
            </p:cNvPicPr>
            <p:nvPr/>
          </p:nvPicPr>
          <p:blipFill>
            <a:blip r:embed="rId6" cstate="print">
              <a:lum bright="46000" contrast="-46000"/>
              <a:grayscl/>
            </a:blip>
            <a:srcRect/>
            <a:stretch>
              <a:fillRect/>
            </a:stretch>
          </p:blipFill>
          <p:spPr bwMode="auto">
            <a:xfrm>
              <a:off x="527" y="1557"/>
              <a:ext cx="191" cy="240"/>
            </a:xfrm>
            <a:prstGeom prst="rect">
              <a:avLst/>
            </a:prstGeom>
            <a:noFill/>
          </p:spPr>
        </p:pic>
        <p:sp>
          <p:nvSpPr>
            <p:cNvPr id="35879" name="Text Box 39"/>
            <p:cNvSpPr txBox="1">
              <a:spLocks noChangeArrowheads="1"/>
            </p:cNvSpPr>
            <p:nvPr/>
          </p:nvSpPr>
          <p:spPr bwMode="auto">
            <a:xfrm>
              <a:off x="463" y="1811"/>
              <a:ext cx="321" cy="77"/>
            </a:xfrm>
            <a:prstGeom prst="rect">
              <a:avLst/>
            </a:prstGeom>
            <a:noFill/>
            <a:ln w="9525">
              <a:noFill/>
              <a:miter lim="800000"/>
              <a:headEnd/>
              <a:tailEnd/>
            </a:ln>
            <a:effectLst/>
          </p:spPr>
          <p:txBody>
            <a:bodyPr wrap="none" lIns="0" tIns="0" rIns="0" bIns="0" anchor="ctr" anchorCtr="1">
              <a:spAutoFit/>
            </a:bodyPr>
            <a:lstStyle/>
            <a:p>
              <a:pPr algn="ctr"/>
              <a:r>
                <a:rPr lang="en-US" sz="800" b="1">
                  <a:solidFill>
                    <a:srgbClr val="000000"/>
                  </a:solidFill>
                  <a:latin typeface="Arial" charset="0"/>
                </a:rPr>
                <a:t>Telephony</a:t>
              </a:r>
            </a:p>
          </p:txBody>
        </p:sp>
      </p:grpSp>
      <p:grpSp>
        <p:nvGrpSpPr>
          <p:cNvPr id="6" name="Group 40"/>
          <p:cNvGrpSpPr>
            <a:grpSpLocks/>
          </p:cNvGrpSpPr>
          <p:nvPr/>
        </p:nvGrpSpPr>
        <p:grpSpPr bwMode="auto">
          <a:xfrm>
            <a:off x="585788" y="4060825"/>
            <a:ext cx="633412" cy="447675"/>
            <a:chOff x="424" y="3504"/>
            <a:chExt cx="399" cy="282"/>
          </a:xfrm>
        </p:grpSpPr>
        <p:pic>
          <p:nvPicPr>
            <p:cNvPr id="35881" name="Picture 41" descr="BS00272_"/>
            <p:cNvPicPr>
              <a:picLocks noChangeAspect="1" noChangeArrowheads="1"/>
            </p:cNvPicPr>
            <p:nvPr/>
          </p:nvPicPr>
          <p:blipFill>
            <a:blip r:embed="rId7" cstate="print">
              <a:lum bright="46000" contrast="-46000"/>
              <a:grayscl/>
            </a:blip>
            <a:srcRect/>
            <a:stretch>
              <a:fillRect/>
            </a:stretch>
          </p:blipFill>
          <p:spPr bwMode="auto">
            <a:xfrm>
              <a:off x="454" y="3504"/>
              <a:ext cx="339" cy="222"/>
            </a:xfrm>
            <a:prstGeom prst="rect">
              <a:avLst/>
            </a:prstGeom>
            <a:noFill/>
            <a:ln w="9525">
              <a:noFill/>
              <a:miter lim="800000"/>
              <a:headEnd/>
              <a:tailEnd/>
            </a:ln>
            <a:effectLst/>
          </p:spPr>
        </p:pic>
        <p:sp>
          <p:nvSpPr>
            <p:cNvPr id="35882" name="Text Box 42"/>
            <p:cNvSpPr txBox="1">
              <a:spLocks noChangeArrowheads="1"/>
            </p:cNvSpPr>
            <p:nvPr/>
          </p:nvSpPr>
          <p:spPr bwMode="auto">
            <a:xfrm>
              <a:off x="424" y="3709"/>
              <a:ext cx="399" cy="77"/>
            </a:xfrm>
            <a:prstGeom prst="rect">
              <a:avLst/>
            </a:prstGeom>
            <a:noFill/>
            <a:ln w="9525">
              <a:noFill/>
              <a:miter lim="800000"/>
              <a:headEnd/>
              <a:tailEnd/>
            </a:ln>
            <a:effectLst/>
          </p:spPr>
          <p:txBody>
            <a:bodyPr lIns="0" tIns="0" rIns="0" bIns="0">
              <a:spAutoFit/>
            </a:bodyPr>
            <a:lstStyle/>
            <a:p>
              <a:pPr algn="ctr"/>
              <a:r>
                <a:rPr lang="en-US" sz="800" b="1">
                  <a:solidFill>
                    <a:srgbClr val="000000"/>
                  </a:solidFill>
                  <a:latin typeface="Arial" charset="0"/>
                </a:rPr>
                <a:t>Forms</a:t>
              </a:r>
            </a:p>
          </p:txBody>
        </p:sp>
      </p:grpSp>
      <p:grpSp>
        <p:nvGrpSpPr>
          <p:cNvPr id="7" name="Group 43"/>
          <p:cNvGrpSpPr>
            <a:grpSpLocks/>
          </p:cNvGrpSpPr>
          <p:nvPr/>
        </p:nvGrpSpPr>
        <p:grpSpPr bwMode="auto">
          <a:xfrm>
            <a:off x="641350" y="3517900"/>
            <a:ext cx="519113" cy="460375"/>
            <a:chOff x="459" y="2530"/>
            <a:chExt cx="327" cy="290"/>
          </a:xfrm>
        </p:grpSpPr>
        <p:pic>
          <p:nvPicPr>
            <p:cNvPr id="35884" name="Picture 44" descr="j0297625"/>
            <p:cNvPicPr>
              <a:picLocks noChangeAspect="1" noChangeArrowheads="1"/>
            </p:cNvPicPr>
            <p:nvPr/>
          </p:nvPicPr>
          <p:blipFill>
            <a:blip r:embed="rId8" cstate="print">
              <a:lum bright="46000" contrast="-46000"/>
              <a:grayscl/>
            </a:blip>
            <a:srcRect/>
            <a:stretch>
              <a:fillRect/>
            </a:stretch>
          </p:blipFill>
          <p:spPr bwMode="auto">
            <a:xfrm>
              <a:off x="501" y="2530"/>
              <a:ext cx="243" cy="211"/>
            </a:xfrm>
            <a:prstGeom prst="rect">
              <a:avLst/>
            </a:prstGeom>
            <a:noFill/>
            <a:ln w="9525">
              <a:noFill/>
              <a:miter lim="800000"/>
              <a:headEnd/>
              <a:tailEnd/>
            </a:ln>
            <a:effectLst/>
          </p:spPr>
        </p:pic>
        <p:sp>
          <p:nvSpPr>
            <p:cNvPr id="35885" name="Text Box 45"/>
            <p:cNvSpPr txBox="1">
              <a:spLocks noChangeArrowheads="1"/>
            </p:cNvSpPr>
            <p:nvPr/>
          </p:nvSpPr>
          <p:spPr bwMode="auto">
            <a:xfrm>
              <a:off x="459" y="2743"/>
              <a:ext cx="327" cy="77"/>
            </a:xfrm>
            <a:prstGeom prst="rect">
              <a:avLst/>
            </a:prstGeom>
            <a:noFill/>
            <a:ln w="9525">
              <a:noFill/>
              <a:miter lim="800000"/>
              <a:headEnd/>
              <a:tailEnd/>
            </a:ln>
            <a:effectLst/>
          </p:spPr>
          <p:txBody>
            <a:bodyPr lIns="0" tIns="0" rIns="0" bIns="0">
              <a:spAutoFit/>
            </a:bodyPr>
            <a:lstStyle/>
            <a:p>
              <a:pPr algn="ctr"/>
              <a:r>
                <a:rPr lang="en-US" sz="800" b="1">
                  <a:solidFill>
                    <a:srgbClr val="000000"/>
                  </a:solidFill>
                  <a:latin typeface="Arial" charset="0"/>
                </a:rPr>
                <a:t>Wireless</a:t>
              </a:r>
            </a:p>
          </p:txBody>
        </p:sp>
      </p:grpSp>
      <p:sp>
        <p:nvSpPr>
          <p:cNvPr id="35886" name="Text Box 46"/>
          <p:cNvSpPr txBox="1">
            <a:spLocks noChangeArrowheads="1"/>
          </p:cNvSpPr>
          <p:nvPr/>
        </p:nvSpPr>
        <p:spPr bwMode="auto">
          <a:xfrm>
            <a:off x="631825" y="4792663"/>
            <a:ext cx="528638" cy="488950"/>
          </a:xfrm>
          <a:prstGeom prst="rect">
            <a:avLst/>
          </a:prstGeom>
          <a:noFill/>
          <a:ln w="9525">
            <a:noFill/>
            <a:miter lim="800000"/>
            <a:headEnd/>
            <a:tailEnd/>
          </a:ln>
          <a:effectLst/>
        </p:spPr>
        <p:txBody>
          <a:bodyPr lIns="0" tIns="0" rIns="0" bIns="0">
            <a:spAutoFit/>
          </a:bodyPr>
          <a:lstStyle/>
          <a:p>
            <a:pPr algn="ctr"/>
            <a:r>
              <a:rPr lang="en-US" sz="800" b="1">
                <a:solidFill>
                  <a:srgbClr val="000000"/>
                </a:solidFill>
                <a:latin typeface="Arial" charset="0"/>
              </a:rPr>
              <a:t>e-Mail</a:t>
            </a:r>
          </a:p>
          <a:p>
            <a:pPr algn="ctr"/>
            <a:r>
              <a:rPr lang="en-US" sz="800" b="1">
                <a:solidFill>
                  <a:srgbClr val="000000"/>
                </a:solidFill>
                <a:latin typeface="Arial" charset="0"/>
              </a:rPr>
              <a:t>Letters</a:t>
            </a:r>
          </a:p>
          <a:p>
            <a:pPr algn="ctr"/>
            <a:r>
              <a:rPr lang="en-US" sz="800" b="1">
                <a:solidFill>
                  <a:srgbClr val="000000"/>
                </a:solidFill>
                <a:latin typeface="Arial" charset="0"/>
              </a:rPr>
              <a:t>Fax</a:t>
            </a:r>
          </a:p>
          <a:p>
            <a:pPr algn="ctr"/>
            <a:r>
              <a:rPr lang="en-US" sz="800" b="1">
                <a:solidFill>
                  <a:srgbClr val="000000"/>
                </a:solidFill>
                <a:latin typeface="Arial" charset="0"/>
              </a:rPr>
              <a:t>Brochures</a:t>
            </a:r>
          </a:p>
        </p:txBody>
      </p:sp>
      <p:pic>
        <p:nvPicPr>
          <p:cNvPr id="35887" name="Picture 47" descr="HH02501_"/>
          <p:cNvPicPr>
            <a:picLocks noChangeAspect="1" noChangeArrowheads="1"/>
          </p:cNvPicPr>
          <p:nvPr/>
        </p:nvPicPr>
        <p:blipFill>
          <a:blip r:embed="rId9" cstate="print">
            <a:lum bright="46000" contrast="-46000"/>
            <a:grayscl/>
          </a:blip>
          <a:srcRect/>
          <a:stretch>
            <a:fillRect/>
          </a:stretch>
        </p:blipFill>
        <p:spPr bwMode="auto">
          <a:xfrm>
            <a:off x="708025" y="4594225"/>
            <a:ext cx="385763" cy="206375"/>
          </a:xfrm>
          <a:prstGeom prst="rect">
            <a:avLst/>
          </a:prstGeom>
          <a:noFill/>
          <a:ln w="9525">
            <a:noFill/>
            <a:miter lim="800000"/>
            <a:headEnd/>
            <a:tailEnd/>
          </a:ln>
          <a:effectLst/>
        </p:spPr>
      </p:pic>
      <p:grpSp>
        <p:nvGrpSpPr>
          <p:cNvPr id="8" name="Group 48"/>
          <p:cNvGrpSpPr>
            <a:grpSpLocks/>
          </p:cNvGrpSpPr>
          <p:nvPr/>
        </p:nvGrpSpPr>
        <p:grpSpPr bwMode="auto">
          <a:xfrm>
            <a:off x="519113" y="2847975"/>
            <a:ext cx="765175" cy="574675"/>
            <a:chOff x="382" y="2024"/>
            <a:chExt cx="482" cy="362"/>
          </a:xfrm>
        </p:grpSpPr>
        <p:pic>
          <p:nvPicPr>
            <p:cNvPr id="35889" name="Picture 49" descr="bd05584_"/>
            <p:cNvPicPr>
              <a:picLocks noChangeAspect="1" noChangeArrowheads="1"/>
            </p:cNvPicPr>
            <p:nvPr/>
          </p:nvPicPr>
          <p:blipFill>
            <a:blip r:embed="rId10" cstate="print">
              <a:lum bright="46000" contrast="-46000"/>
              <a:grayscl/>
            </a:blip>
            <a:srcRect/>
            <a:stretch>
              <a:fillRect/>
            </a:stretch>
          </p:blipFill>
          <p:spPr bwMode="auto">
            <a:xfrm>
              <a:off x="515" y="2024"/>
              <a:ext cx="215" cy="288"/>
            </a:xfrm>
            <a:prstGeom prst="rect">
              <a:avLst/>
            </a:prstGeom>
            <a:noFill/>
            <a:ln w="9525">
              <a:noFill/>
              <a:miter lim="800000"/>
              <a:headEnd/>
              <a:tailEnd/>
            </a:ln>
            <a:effectLst/>
          </p:spPr>
        </p:pic>
        <p:sp>
          <p:nvSpPr>
            <p:cNvPr id="35890" name="Text Box 50"/>
            <p:cNvSpPr txBox="1">
              <a:spLocks noChangeArrowheads="1"/>
            </p:cNvSpPr>
            <p:nvPr/>
          </p:nvSpPr>
          <p:spPr bwMode="auto">
            <a:xfrm>
              <a:off x="382" y="2309"/>
              <a:ext cx="482" cy="77"/>
            </a:xfrm>
            <a:prstGeom prst="rect">
              <a:avLst/>
            </a:prstGeom>
            <a:noFill/>
            <a:ln w="9525">
              <a:noFill/>
              <a:miter lim="800000"/>
              <a:headEnd/>
              <a:tailEnd/>
            </a:ln>
            <a:effectLst/>
          </p:spPr>
          <p:txBody>
            <a:bodyPr lIns="0" tIns="0" rIns="0" bIns="0">
              <a:spAutoFit/>
            </a:bodyPr>
            <a:lstStyle/>
            <a:p>
              <a:pPr algn="ctr"/>
              <a:r>
                <a:rPr lang="en-US" sz="800" b="1">
                  <a:solidFill>
                    <a:srgbClr val="000000"/>
                  </a:solidFill>
                  <a:latin typeface="Arial" charset="0"/>
                </a:rPr>
                <a:t>Face to Face</a:t>
              </a:r>
            </a:p>
          </p:txBody>
        </p:sp>
      </p:grpSp>
      <p:sp>
        <p:nvSpPr>
          <p:cNvPr id="35891" name="Freeform 51"/>
          <p:cNvSpPr>
            <a:spLocks/>
          </p:cNvSpPr>
          <p:nvPr/>
        </p:nvSpPr>
        <p:spPr bwMode="auto">
          <a:xfrm>
            <a:off x="3765550" y="5094288"/>
            <a:ext cx="2447925" cy="968375"/>
          </a:xfrm>
          <a:custGeom>
            <a:avLst/>
            <a:gdLst/>
            <a:ahLst/>
            <a:cxnLst>
              <a:cxn ang="0">
                <a:pos x="231" y="0"/>
              </a:cxn>
              <a:cxn ang="0">
                <a:pos x="138" y="18"/>
              </a:cxn>
              <a:cxn ang="0">
                <a:pos x="46" y="0"/>
              </a:cxn>
              <a:cxn ang="0">
                <a:pos x="0" y="81"/>
              </a:cxn>
              <a:cxn ang="0">
                <a:pos x="138" y="108"/>
              </a:cxn>
              <a:cxn ang="0">
                <a:pos x="276" y="81"/>
              </a:cxn>
              <a:cxn ang="0">
                <a:pos x="231" y="0"/>
              </a:cxn>
            </a:cxnLst>
            <a:rect l="0" t="0" r="r" b="b"/>
            <a:pathLst>
              <a:path w="276" h="108">
                <a:moveTo>
                  <a:pt x="231" y="0"/>
                </a:moveTo>
                <a:cubicBezTo>
                  <a:pt x="203" y="11"/>
                  <a:pt x="171" y="18"/>
                  <a:pt x="138" y="18"/>
                </a:cubicBezTo>
                <a:cubicBezTo>
                  <a:pt x="105" y="18"/>
                  <a:pt x="74" y="11"/>
                  <a:pt x="46" y="0"/>
                </a:cubicBezTo>
                <a:lnTo>
                  <a:pt x="0" y="81"/>
                </a:lnTo>
                <a:cubicBezTo>
                  <a:pt x="42" y="98"/>
                  <a:pt x="89" y="108"/>
                  <a:pt x="138" y="108"/>
                </a:cubicBezTo>
                <a:cubicBezTo>
                  <a:pt x="187" y="108"/>
                  <a:pt x="234" y="98"/>
                  <a:pt x="276" y="81"/>
                </a:cubicBezTo>
                <a:lnTo>
                  <a:pt x="231" y="0"/>
                </a:lnTo>
              </a:path>
            </a:pathLst>
          </a:custGeom>
          <a:solidFill>
            <a:srgbClr val="D1A3FF"/>
          </a:solidFill>
          <a:ln w="9525" cap="flat" cmpd="sng">
            <a:prstDash val="solid"/>
            <a:round/>
            <a:headEnd type="none" w="med" len="med"/>
            <a:tailEnd type="none" w="med" len="med"/>
          </a:ln>
          <a:effectLst/>
          <a:scene3d>
            <a:camera prst="legacyObliqueTopRight"/>
            <a:lightRig rig="legacyFlat3" dir="b"/>
          </a:scene3d>
          <a:sp3d extrusionH="303200" prstMaterial="legacyPlastic">
            <a:bevelT w="13500" h="13500" prst="angle"/>
            <a:bevelB w="13500" h="13500" prst="angle"/>
            <a:extrusionClr>
              <a:srgbClr val="D1A3FF"/>
            </a:extrusionClr>
          </a:sp3d>
        </p:spPr>
        <p:txBody>
          <a:bodyPr wrap="none" anchor="ctr">
            <a:flatTx/>
          </a:bodyPr>
          <a:lstStyle/>
          <a:p>
            <a:endParaRPr lang="en-US"/>
          </a:p>
        </p:txBody>
      </p:sp>
      <p:grpSp>
        <p:nvGrpSpPr>
          <p:cNvPr id="9" name="Group 133"/>
          <p:cNvGrpSpPr>
            <a:grpSpLocks/>
          </p:cNvGrpSpPr>
          <p:nvPr/>
        </p:nvGrpSpPr>
        <p:grpSpPr bwMode="auto">
          <a:xfrm>
            <a:off x="5019675" y="5334000"/>
            <a:ext cx="992188" cy="647700"/>
            <a:chOff x="3162" y="3362"/>
            <a:chExt cx="625" cy="408"/>
          </a:xfrm>
        </p:grpSpPr>
        <p:sp>
          <p:nvSpPr>
            <p:cNvPr id="35892" name="Freeform 52"/>
            <p:cNvSpPr>
              <a:spLocks/>
            </p:cNvSpPr>
            <p:nvPr/>
          </p:nvSpPr>
          <p:spPr bwMode="auto">
            <a:xfrm>
              <a:off x="3162" y="3362"/>
              <a:ext cx="625" cy="408"/>
            </a:xfrm>
            <a:custGeom>
              <a:avLst/>
              <a:gdLst/>
              <a:ahLst/>
              <a:cxnLst>
                <a:cxn ang="0">
                  <a:pos x="127" y="61"/>
                </a:cxn>
                <a:cxn ang="0">
                  <a:pos x="1" y="83"/>
                </a:cxn>
                <a:cxn ang="0">
                  <a:pos x="0" y="17"/>
                </a:cxn>
                <a:cxn ang="0">
                  <a:pos x="98" y="0"/>
                </a:cxn>
                <a:cxn ang="0">
                  <a:pos x="127" y="61"/>
                </a:cxn>
              </a:cxnLst>
              <a:rect l="0" t="0" r="r" b="b"/>
              <a:pathLst>
                <a:path w="127" h="83">
                  <a:moveTo>
                    <a:pt x="127" y="61"/>
                  </a:moveTo>
                  <a:cubicBezTo>
                    <a:pt x="88" y="75"/>
                    <a:pt x="46" y="83"/>
                    <a:pt x="1" y="83"/>
                  </a:cubicBezTo>
                  <a:cubicBezTo>
                    <a:pt x="1" y="61"/>
                    <a:pt x="1" y="39"/>
                    <a:pt x="0" y="17"/>
                  </a:cubicBezTo>
                  <a:cubicBezTo>
                    <a:pt x="35" y="17"/>
                    <a:pt x="68" y="11"/>
                    <a:pt x="98" y="0"/>
                  </a:cubicBezTo>
                  <a:lnTo>
                    <a:pt x="127" y="61"/>
                  </a:lnTo>
                </a:path>
              </a:pathLst>
            </a:custGeom>
            <a:gradFill rotWithShape="0">
              <a:gsLst>
                <a:gs pos="0">
                  <a:srgbClr val="ECD9FF"/>
                </a:gs>
                <a:gs pos="100000">
                  <a:srgbClr val="D1A3FF"/>
                </a:gs>
              </a:gsLst>
              <a:path path="rect">
                <a:fillToRect l="50000" t="50000" r="50000" b="50000"/>
              </a:path>
            </a:gradFill>
            <a:ln w="9525" cap="flat" cmpd="sng">
              <a:noFill/>
              <a:prstDash val="solid"/>
              <a:round/>
              <a:headEnd type="none" w="med" len="med"/>
              <a:tailEnd type="none" w="med" len="med"/>
            </a:ln>
            <a:effectLst/>
            <a:scene3d>
              <a:camera prst="legacyObliqueTopRight"/>
              <a:lightRig rig="legacyFlat3" dir="b"/>
            </a:scene3d>
            <a:sp3d extrusionH="100000" prstMaterial="legacyPlastic">
              <a:bevelT w="13500" h="13500" prst="angle"/>
              <a:bevelB w="13500" h="13500" prst="angle"/>
              <a:extrusionClr>
                <a:srgbClr val="D1A3FF"/>
              </a:extrusionClr>
            </a:sp3d>
          </p:spPr>
          <p:txBody>
            <a:bodyPr wrap="none" anchor="ctr">
              <a:flatTx/>
            </a:bodyPr>
            <a:lstStyle/>
            <a:p>
              <a:endParaRPr lang="en-US"/>
            </a:p>
          </p:txBody>
        </p:sp>
        <p:sp>
          <p:nvSpPr>
            <p:cNvPr id="35893" name="Text Box 53"/>
            <p:cNvSpPr txBox="1">
              <a:spLocks noChangeArrowheads="1"/>
            </p:cNvSpPr>
            <p:nvPr/>
          </p:nvSpPr>
          <p:spPr bwMode="auto">
            <a:xfrm>
              <a:off x="3165" y="3436"/>
              <a:ext cx="524" cy="297"/>
            </a:xfrm>
            <a:prstGeom prst="rect">
              <a:avLst/>
            </a:prstGeom>
            <a:noFill/>
            <a:ln w="0">
              <a:noFill/>
              <a:miter lim="800000"/>
              <a:headEnd/>
              <a:tailEnd/>
            </a:ln>
            <a:effectLst/>
          </p:spPr>
          <p:txBody>
            <a:bodyPr wrap="none" lIns="0" tIns="0" rIns="0" bIns="0" anchor="ctr" anchorCtr="1">
              <a:spAutoFit/>
              <a:flatTx/>
            </a:bodyPr>
            <a:lstStyle/>
            <a:p>
              <a:pPr marL="52388">
                <a:lnSpc>
                  <a:spcPct val="75000"/>
                </a:lnSpc>
              </a:pPr>
              <a:r>
                <a:rPr lang="en-US" sz="900" b="1">
                  <a:latin typeface="Arial Narrow" pitchFamily="34" charset="0"/>
                </a:rPr>
                <a:t>Quản lý thông tin</a:t>
              </a:r>
            </a:p>
            <a:p>
              <a:pPr marL="52388">
                <a:lnSpc>
                  <a:spcPct val="75000"/>
                </a:lnSpc>
                <a:buFontTx/>
                <a:buChar char="•"/>
              </a:pPr>
              <a:r>
                <a:rPr lang="en-US" sz="800" b="1">
                  <a:latin typeface="Arial Narrow" pitchFamily="34" charset="0"/>
                </a:rPr>
                <a:t> Phân tích/Dò tìm</a:t>
              </a:r>
            </a:p>
            <a:p>
              <a:pPr marL="52388">
                <a:lnSpc>
                  <a:spcPct val="75000"/>
                </a:lnSpc>
                <a:buFontTx/>
                <a:buChar char="•"/>
              </a:pPr>
              <a:r>
                <a:rPr lang="en-US" sz="800" b="1">
                  <a:latin typeface="Arial Narrow" pitchFamily="34" charset="0"/>
                </a:rPr>
                <a:t> Tìm kiếm trên dữ</a:t>
              </a:r>
            </a:p>
            <a:p>
              <a:pPr marL="52388">
                <a:lnSpc>
                  <a:spcPct val="75000"/>
                </a:lnSpc>
              </a:pPr>
              <a:r>
                <a:rPr lang="en-US" sz="800" b="1">
                  <a:latin typeface="Arial Narrow" pitchFamily="34" charset="0"/>
                </a:rPr>
                <a:t>liệu có/không cấu</a:t>
              </a:r>
            </a:p>
            <a:p>
              <a:pPr marL="52388">
                <a:lnSpc>
                  <a:spcPct val="75000"/>
                </a:lnSpc>
              </a:pPr>
              <a:r>
                <a:rPr lang="en-US" sz="800" b="1">
                  <a:latin typeface="Arial Narrow" pitchFamily="34" charset="0"/>
                </a:rPr>
                <a:t>trúc</a:t>
              </a:r>
            </a:p>
          </p:txBody>
        </p:sp>
      </p:grpSp>
      <p:sp>
        <p:nvSpPr>
          <p:cNvPr id="35894" name="Text Box 54"/>
          <p:cNvSpPr txBox="1">
            <a:spLocks noChangeArrowheads="1"/>
          </p:cNvSpPr>
          <p:nvPr/>
        </p:nvSpPr>
        <p:spPr bwMode="auto">
          <a:xfrm rot="-396711">
            <a:off x="5029200" y="5230813"/>
            <a:ext cx="628650" cy="136525"/>
          </a:xfrm>
          <a:prstGeom prst="rect">
            <a:avLst/>
          </a:prstGeom>
          <a:noFill/>
          <a:ln w="9525">
            <a:noFill/>
            <a:miter lim="800000"/>
            <a:headEnd/>
            <a:tailEnd/>
          </a:ln>
          <a:effectLst/>
        </p:spPr>
        <p:txBody>
          <a:bodyPr wrap="none" lIns="0" tIns="0" rIns="0" bIns="0">
            <a:spAutoFit/>
            <a:flatTx/>
          </a:bodyPr>
          <a:lstStyle/>
          <a:p>
            <a:pPr algn="ctr"/>
            <a:r>
              <a:rPr lang="en-US" sz="900" b="1">
                <a:latin typeface="Arial" charset="0"/>
              </a:rPr>
              <a:t>Intelligence</a:t>
            </a:r>
          </a:p>
        </p:txBody>
      </p:sp>
      <p:sp>
        <p:nvSpPr>
          <p:cNvPr id="35896" name="Text Box 56"/>
          <p:cNvSpPr txBox="1">
            <a:spLocks noChangeArrowheads="1"/>
          </p:cNvSpPr>
          <p:nvPr/>
        </p:nvSpPr>
        <p:spPr bwMode="auto">
          <a:xfrm rot="265478">
            <a:off x="4397375" y="5233988"/>
            <a:ext cx="565150" cy="136525"/>
          </a:xfrm>
          <a:prstGeom prst="rect">
            <a:avLst/>
          </a:prstGeom>
          <a:noFill/>
          <a:ln w="9525">
            <a:noFill/>
            <a:miter lim="800000"/>
            <a:headEnd/>
            <a:tailEnd/>
          </a:ln>
          <a:effectLst/>
        </p:spPr>
        <p:txBody>
          <a:bodyPr wrap="none" lIns="0" tIns="0" rIns="0" bIns="0">
            <a:spAutoFit/>
            <a:flatTx/>
          </a:bodyPr>
          <a:lstStyle/>
          <a:p>
            <a:pPr algn="ctr"/>
            <a:r>
              <a:rPr lang="en-US" sz="900" b="1">
                <a:latin typeface="Arial" charset="0"/>
              </a:rPr>
              <a:t>Enterprise</a:t>
            </a:r>
          </a:p>
        </p:txBody>
      </p:sp>
      <p:grpSp>
        <p:nvGrpSpPr>
          <p:cNvPr id="10" name="Group 132"/>
          <p:cNvGrpSpPr>
            <a:grpSpLocks/>
          </p:cNvGrpSpPr>
          <p:nvPr/>
        </p:nvGrpSpPr>
        <p:grpSpPr bwMode="auto">
          <a:xfrm>
            <a:off x="3940175" y="5335588"/>
            <a:ext cx="992188" cy="647700"/>
            <a:chOff x="2482" y="3361"/>
            <a:chExt cx="625" cy="408"/>
          </a:xfrm>
        </p:grpSpPr>
        <p:sp>
          <p:nvSpPr>
            <p:cNvPr id="35895" name="Freeform 55"/>
            <p:cNvSpPr>
              <a:spLocks/>
            </p:cNvSpPr>
            <p:nvPr/>
          </p:nvSpPr>
          <p:spPr bwMode="auto">
            <a:xfrm>
              <a:off x="2482" y="3361"/>
              <a:ext cx="625" cy="408"/>
            </a:xfrm>
            <a:custGeom>
              <a:avLst/>
              <a:gdLst/>
              <a:ahLst/>
              <a:cxnLst>
                <a:cxn ang="0">
                  <a:pos x="127" y="83"/>
                </a:cxn>
                <a:cxn ang="0">
                  <a:pos x="0" y="61"/>
                </a:cxn>
                <a:cxn ang="0">
                  <a:pos x="29" y="0"/>
                </a:cxn>
                <a:cxn ang="0">
                  <a:pos x="127" y="17"/>
                </a:cxn>
                <a:cxn ang="0">
                  <a:pos x="127" y="83"/>
                </a:cxn>
              </a:cxnLst>
              <a:rect l="0" t="0" r="r" b="b"/>
              <a:pathLst>
                <a:path w="127" h="83">
                  <a:moveTo>
                    <a:pt x="127" y="83"/>
                  </a:moveTo>
                  <a:cubicBezTo>
                    <a:pt x="82" y="83"/>
                    <a:pt x="39" y="75"/>
                    <a:pt x="0" y="61"/>
                  </a:cubicBezTo>
                  <a:lnTo>
                    <a:pt x="29" y="0"/>
                  </a:lnTo>
                  <a:cubicBezTo>
                    <a:pt x="60" y="11"/>
                    <a:pt x="93" y="17"/>
                    <a:pt x="127" y="17"/>
                  </a:cubicBezTo>
                  <a:cubicBezTo>
                    <a:pt x="127" y="39"/>
                    <a:pt x="127" y="61"/>
                    <a:pt x="127" y="83"/>
                  </a:cubicBezTo>
                </a:path>
              </a:pathLst>
            </a:custGeom>
            <a:gradFill rotWithShape="0">
              <a:gsLst>
                <a:gs pos="0">
                  <a:srgbClr val="ECD9FF"/>
                </a:gs>
                <a:gs pos="100000">
                  <a:srgbClr val="D1A3FF"/>
                </a:gs>
              </a:gsLst>
              <a:path path="rect">
                <a:fillToRect l="50000" t="50000" r="50000" b="50000"/>
              </a:path>
            </a:gradFill>
            <a:ln w="9525" cap="flat" cmpd="sng">
              <a:noFill/>
              <a:prstDash val="solid"/>
              <a:round/>
              <a:headEnd type="none" w="med" len="med"/>
              <a:tailEnd type="none" w="med" len="med"/>
            </a:ln>
            <a:effectLst/>
            <a:scene3d>
              <a:camera prst="legacyObliqueTopRight"/>
              <a:lightRig rig="legacyFlat3" dir="b"/>
            </a:scene3d>
            <a:sp3d extrusionH="100000" prstMaterial="legacyPlastic">
              <a:bevelT w="13500" h="13500" prst="angle"/>
              <a:bevelB w="13500" h="13500" prst="angle"/>
              <a:extrusionClr>
                <a:srgbClr val="D1A3FF"/>
              </a:extrusionClr>
            </a:sp3d>
          </p:spPr>
          <p:txBody>
            <a:bodyPr wrap="none" anchor="ctr">
              <a:flatTx/>
            </a:bodyPr>
            <a:lstStyle/>
            <a:p>
              <a:endParaRPr lang="en-US"/>
            </a:p>
          </p:txBody>
        </p:sp>
        <p:sp>
          <p:nvSpPr>
            <p:cNvPr id="35897" name="Text Box 57"/>
            <p:cNvSpPr txBox="1">
              <a:spLocks noChangeArrowheads="1"/>
            </p:cNvSpPr>
            <p:nvPr/>
          </p:nvSpPr>
          <p:spPr bwMode="auto">
            <a:xfrm>
              <a:off x="2570" y="3469"/>
              <a:ext cx="528" cy="239"/>
            </a:xfrm>
            <a:prstGeom prst="rect">
              <a:avLst/>
            </a:prstGeom>
            <a:noFill/>
            <a:ln w="0">
              <a:noFill/>
              <a:miter lim="800000"/>
              <a:headEnd/>
              <a:tailEnd/>
            </a:ln>
            <a:effectLst/>
          </p:spPr>
          <p:txBody>
            <a:bodyPr wrap="none" lIns="0" tIns="0" rIns="0" bIns="0" anchor="ctr" anchorCtr="1">
              <a:spAutoFit/>
              <a:flatTx/>
            </a:bodyPr>
            <a:lstStyle/>
            <a:p>
              <a:pPr marL="52388">
                <a:lnSpc>
                  <a:spcPct val="75000"/>
                </a:lnSpc>
              </a:pPr>
              <a:r>
                <a:rPr lang="en-US" sz="900" b="1">
                  <a:latin typeface="Arial Narrow" pitchFamily="34" charset="0"/>
                </a:rPr>
                <a:t>Quản lý nội dung</a:t>
              </a:r>
            </a:p>
            <a:p>
              <a:pPr marL="52388">
                <a:lnSpc>
                  <a:spcPct val="75000"/>
                </a:lnSpc>
                <a:buFontTx/>
                <a:buChar char="•"/>
              </a:pPr>
              <a:r>
                <a:rPr lang="en-US" sz="800" b="1">
                  <a:latin typeface="Arial Narrow" pitchFamily="34" charset="0"/>
                </a:rPr>
                <a:t> Tài liệu</a:t>
              </a:r>
            </a:p>
            <a:p>
              <a:pPr marL="52388">
                <a:lnSpc>
                  <a:spcPct val="75000"/>
                </a:lnSpc>
                <a:buFontTx/>
                <a:buChar char="•"/>
              </a:pPr>
              <a:r>
                <a:rPr lang="en-US" sz="800" b="1">
                  <a:latin typeface="Arial Narrow" pitchFamily="34" charset="0"/>
                </a:rPr>
                <a:t> Đa phương tiện</a:t>
              </a:r>
            </a:p>
            <a:p>
              <a:pPr marL="52388">
                <a:lnSpc>
                  <a:spcPct val="75000"/>
                </a:lnSpc>
                <a:buFontTx/>
                <a:buChar char="•"/>
              </a:pPr>
              <a:r>
                <a:rPr lang="en-US" sz="800" b="1">
                  <a:latin typeface="Arial Narrow" pitchFamily="34" charset="0"/>
                </a:rPr>
                <a:t> Nội dung Web</a:t>
              </a:r>
            </a:p>
          </p:txBody>
        </p:sp>
      </p:grpSp>
      <p:sp>
        <p:nvSpPr>
          <p:cNvPr id="35898" name="Line 58"/>
          <p:cNvSpPr>
            <a:spLocks noChangeShapeType="1"/>
          </p:cNvSpPr>
          <p:nvPr/>
        </p:nvSpPr>
        <p:spPr bwMode="auto">
          <a:xfrm>
            <a:off x="4495800" y="4497388"/>
            <a:ext cx="128588" cy="714375"/>
          </a:xfrm>
          <a:prstGeom prst="line">
            <a:avLst/>
          </a:prstGeom>
          <a:noFill/>
          <a:ln w="28575">
            <a:solidFill>
              <a:srgbClr val="D1A3FF"/>
            </a:solidFill>
            <a:round/>
            <a:headEnd/>
            <a:tailEnd/>
          </a:ln>
          <a:effectLst/>
          <a:scene3d>
            <a:camera prst="legacyObliqueTopRight"/>
            <a:lightRig rig="legacyFlat3" dir="b"/>
          </a:scene3d>
          <a:sp3d extrusionH="252400" prstMaterial="legacyPlastic">
            <a:bevelT w="13500" h="13500" prst="angle"/>
            <a:bevelB w="13500" h="13500" prst="angle"/>
            <a:extrusionClr>
              <a:srgbClr val="D1A3FF"/>
            </a:extrusionClr>
          </a:sp3d>
        </p:spPr>
        <p:txBody>
          <a:bodyPr wrap="none" anchor="ctr">
            <a:flatTx/>
          </a:bodyPr>
          <a:lstStyle/>
          <a:p>
            <a:endParaRPr lang="en-US"/>
          </a:p>
        </p:txBody>
      </p:sp>
      <p:sp>
        <p:nvSpPr>
          <p:cNvPr id="35899" name="Line 59"/>
          <p:cNvSpPr>
            <a:spLocks noChangeShapeType="1"/>
          </p:cNvSpPr>
          <p:nvPr/>
        </p:nvSpPr>
        <p:spPr bwMode="auto">
          <a:xfrm>
            <a:off x="4800600" y="4497388"/>
            <a:ext cx="590550" cy="709612"/>
          </a:xfrm>
          <a:prstGeom prst="line">
            <a:avLst/>
          </a:prstGeom>
          <a:noFill/>
          <a:ln w="28575">
            <a:solidFill>
              <a:srgbClr val="D1A3FF"/>
            </a:solidFill>
            <a:round/>
            <a:headEnd/>
            <a:tailEnd/>
          </a:ln>
          <a:effectLst/>
          <a:scene3d>
            <a:camera prst="legacyObliqueTopRight"/>
            <a:lightRig rig="legacyFlat3" dir="b"/>
          </a:scene3d>
          <a:sp3d extrusionH="252400" prstMaterial="legacyPlastic">
            <a:bevelT w="13500" h="13500" prst="angle"/>
            <a:bevelB w="13500" h="13500" prst="angle"/>
            <a:extrusionClr>
              <a:srgbClr val="D1A3FF"/>
            </a:extrusionClr>
          </a:sp3d>
        </p:spPr>
        <p:txBody>
          <a:bodyPr wrap="none" anchor="ctr">
            <a:flatTx/>
          </a:bodyPr>
          <a:lstStyle/>
          <a:p>
            <a:endParaRPr lang="en-US"/>
          </a:p>
        </p:txBody>
      </p:sp>
      <p:sp>
        <p:nvSpPr>
          <p:cNvPr id="35900" name="Freeform 60"/>
          <p:cNvSpPr>
            <a:spLocks/>
          </p:cNvSpPr>
          <p:nvPr/>
        </p:nvSpPr>
        <p:spPr bwMode="auto">
          <a:xfrm>
            <a:off x="1549400" y="1222375"/>
            <a:ext cx="1739900" cy="2740025"/>
          </a:xfrm>
          <a:custGeom>
            <a:avLst/>
            <a:gdLst/>
            <a:ahLst/>
            <a:cxnLst>
              <a:cxn ang="0">
                <a:pos x="9" y="1811"/>
              </a:cxn>
              <a:cxn ang="0">
                <a:pos x="2" y="1688"/>
              </a:cxn>
              <a:cxn ang="0">
                <a:pos x="2" y="1563"/>
              </a:cxn>
              <a:cxn ang="0">
                <a:pos x="9" y="1439"/>
              </a:cxn>
              <a:cxn ang="0">
                <a:pos x="28" y="1318"/>
              </a:cxn>
              <a:cxn ang="0">
                <a:pos x="55" y="1197"/>
              </a:cxn>
              <a:cxn ang="0">
                <a:pos x="90" y="1080"/>
              </a:cxn>
              <a:cxn ang="0">
                <a:pos x="134" y="965"/>
              </a:cxn>
              <a:cxn ang="0">
                <a:pos x="184" y="855"/>
              </a:cxn>
              <a:cxn ang="0">
                <a:pos x="244" y="746"/>
              </a:cxn>
              <a:cxn ang="0">
                <a:pos x="309" y="642"/>
              </a:cxn>
              <a:cxn ang="0">
                <a:pos x="382" y="543"/>
              </a:cxn>
              <a:cxn ang="0">
                <a:pos x="461" y="445"/>
              </a:cxn>
              <a:cxn ang="0">
                <a:pos x="547" y="355"/>
              </a:cxn>
              <a:cxn ang="0">
                <a:pos x="639" y="266"/>
              </a:cxn>
              <a:cxn ang="0">
                <a:pos x="737" y="184"/>
              </a:cxn>
              <a:cxn ang="0">
                <a:pos x="841" y="105"/>
              </a:cxn>
              <a:cxn ang="0">
                <a:pos x="951" y="34"/>
              </a:cxn>
              <a:cxn ang="0">
                <a:pos x="1221" y="268"/>
              </a:cxn>
              <a:cxn ang="0">
                <a:pos x="1127" y="326"/>
              </a:cxn>
              <a:cxn ang="0">
                <a:pos x="1039" y="389"/>
              </a:cxn>
              <a:cxn ang="0">
                <a:pos x="954" y="456"/>
              </a:cxn>
              <a:cxn ang="0">
                <a:pos x="876" y="527"/>
              </a:cxn>
              <a:cxn ang="0">
                <a:pos x="801" y="602"/>
              </a:cxn>
              <a:cxn ang="0">
                <a:pos x="732" y="681"/>
              </a:cxn>
              <a:cxn ang="0">
                <a:pos x="668" y="761"/>
              </a:cxn>
              <a:cxn ang="0">
                <a:pos x="611" y="848"/>
              </a:cxn>
              <a:cxn ang="0">
                <a:pos x="559" y="936"/>
              </a:cxn>
              <a:cxn ang="0">
                <a:pos x="513" y="1028"/>
              </a:cxn>
              <a:cxn ang="0">
                <a:pos x="472" y="1122"/>
              </a:cxn>
              <a:cxn ang="0">
                <a:pos x="440" y="1218"/>
              </a:cxn>
              <a:cxn ang="0">
                <a:pos x="415" y="1318"/>
              </a:cxn>
              <a:cxn ang="0">
                <a:pos x="395" y="1419"/>
              </a:cxn>
              <a:cxn ang="0">
                <a:pos x="384" y="1521"/>
              </a:cxn>
              <a:cxn ang="0">
                <a:pos x="380" y="1627"/>
              </a:cxn>
              <a:cxn ang="0">
                <a:pos x="384" y="1728"/>
              </a:cxn>
              <a:cxn ang="0">
                <a:pos x="393" y="1828"/>
              </a:cxn>
            </a:cxnLst>
            <a:rect l="0" t="0" r="r" b="b"/>
            <a:pathLst>
              <a:path w="1221" h="1870">
                <a:moveTo>
                  <a:pt x="17" y="1870"/>
                </a:moveTo>
                <a:lnTo>
                  <a:pt x="9" y="1811"/>
                </a:lnTo>
                <a:lnTo>
                  <a:pt x="3" y="1750"/>
                </a:lnTo>
                <a:lnTo>
                  <a:pt x="2" y="1688"/>
                </a:lnTo>
                <a:lnTo>
                  <a:pt x="0" y="1627"/>
                </a:lnTo>
                <a:lnTo>
                  <a:pt x="2" y="1563"/>
                </a:lnTo>
                <a:lnTo>
                  <a:pt x="3" y="1502"/>
                </a:lnTo>
                <a:lnTo>
                  <a:pt x="9" y="1439"/>
                </a:lnTo>
                <a:lnTo>
                  <a:pt x="17" y="1377"/>
                </a:lnTo>
                <a:lnTo>
                  <a:pt x="28" y="1318"/>
                </a:lnTo>
                <a:lnTo>
                  <a:pt x="40" y="1256"/>
                </a:lnTo>
                <a:lnTo>
                  <a:pt x="55" y="1197"/>
                </a:lnTo>
                <a:lnTo>
                  <a:pt x="71" y="1137"/>
                </a:lnTo>
                <a:lnTo>
                  <a:pt x="90" y="1080"/>
                </a:lnTo>
                <a:lnTo>
                  <a:pt x="111" y="1022"/>
                </a:lnTo>
                <a:lnTo>
                  <a:pt x="134" y="965"/>
                </a:lnTo>
                <a:lnTo>
                  <a:pt x="157" y="909"/>
                </a:lnTo>
                <a:lnTo>
                  <a:pt x="184" y="855"/>
                </a:lnTo>
                <a:lnTo>
                  <a:pt x="213" y="800"/>
                </a:lnTo>
                <a:lnTo>
                  <a:pt x="244" y="746"/>
                </a:lnTo>
                <a:lnTo>
                  <a:pt x="274" y="694"/>
                </a:lnTo>
                <a:lnTo>
                  <a:pt x="309" y="642"/>
                </a:lnTo>
                <a:lnTo>
                  <a:pt x="345" y="592"/>
                </a:lnTo>
                <a:lnTo>
                  <a:pt x="382" y="543"/>
                </a:lnTo>
                <a:lnTo>
                  <a:pt x="420" y="493"/>
                </a:lnTo>
                <a:lnTo>
                  <a:pt x="461" y="445"/>
                </a:lnTo>
                <a:lnTo>
                  <a:pt x="503" y="399"/>
                </a:lnTo>
                <a:lnTo>
                  <a:pt x="547" y="355"/>
                </a:lnTo>
                <a:lnTo>
                  <a:pt x="593" y="309"/>
                </a:lnTo>
                <a:lnTo>
                  <a:pt x="639" y="266"/>
                </a:lnTo>
                <a:lnTo>
                  <a:pt x="687" y="224"/>
                </a:lnTo>
                <a:lnTo>
                  <a:pt x="737" y="184"/>
                </a:lnTo>
                <a:lnTo>
                  <a:pt x="789" y="144"/>
                </a:lnTo>
                <a:lnTo>
                  <a:pt x="841" y="105"/>
                </a:lnTo>
                <a:lnTo>
                  <a:pt x="895" y="69"/>
                </a:lnTo>
                <a:lnTo>
                  <a:pt x="951" y="34"/>
                </a:lnTo>
                <a:lnTo>
                  <a:pt x="1006" y="0"/>
                </a:lnTo>
                <a:lnTo>
                  <a:pt x="1221" y="268"/>
                </a:lnTo>
                <a:lnTo>
                  <a:pt x="1173" y="297"/>
                </a:lnTo>
                <a:lnTo>
                  <a:pt x="1127" y="326"/>
                </a:lnTo>
                <a:lnTo>
                  <a:pt x="1083" y="356"/>
                </a:lnTo>
                <a:lnTo>
                  <a:pt x="1039" y="389"/>
                </a:lnTo>
                <a:lnTo>
                  <a:pt x="997" y="422"/>
                </a:lnTo>
                <a:lnTo>
                  <a:pt x="954" y="456"/>
                </a:lnTo>
                <a:lnTo>
                  <a:pt x="914" y="491"/>
                </a:lnTo>
                <a:lnTo>
                  <a:pt x="876" y="527"/>
                </a:lnTo>
                <a:lnTo>
                  <a:pt x="837" y="564"/>
                </a:lnTo>
                <a:lnTo>
                  <a:pt x="801" y="602"/>
                </a:lnTo>
                <a:lnTo>
                  <a:pt x="766" y="640"/>
                </a:lnTo>
                <a:lnTo>
                  <a:pt x="732" y="681"/>
                </a:lnTo>
                <a:lnTo>
                  <a:pt x="699" y="721"/>
                </a:lnTo>
                <a:lnTo>
                  <a:pt x="668" y="761"/>
                </a:lnTo>
                <a:lnTo>
                  <a:pt x="639" y="804"/>
                </a:lnTo>
                <a:lnTo>
                  <a:pt x="611" y="848"/>
                </a:lnTo>
                <a:lnTo>
                  <a:pt x="584" y="892"/>
                </a:lnTo>
                <a:lnTo>
                  <a:pt x="559" y="936"/>
                </a:lnTo>
                <a:lnTo>
                  <a:pt x="536" y="982"/>
                </a:lnTo>
                <a:lnTo>
                  <a:pt x="513" y="1028"/>
                </a:lnTo>
                <a:lnTo>
                  <a:pt x="491" y="1074"/>
                </a:lnTo>
                <a:lnTo>
                  <a:pt x="472" y="1122"/>
                </a:lnTo>
                <a:lnTo>
                  <a:pt x="455" y="1170"/>
                </a:lnTo>
                <a:lnTo>
                  <a:pt x="440" y="1218"/>
                </a:lnTo>
                <a:lnTo>
                  <a:pt x="426" y="1268"/>
                </a:lnTo>
                <a:lnTo>
                  <a:pt x="415" y="1318"/>
                </a:lnTo>
                <a:lnTo>
                  <a:pt x="403" y="1368"/>
                </a:lnTo>
                <a:lnTo>
                  <a:pt x="395" y="1419"/>
                </a:lnTo>
                <a:lnTo>
                  <a:pt x="390" y="1471"/>
                </a:lnTo>
                <a:lnTo>
                  <a:pt x="384" y="1521"/>
                </a:lnTo>
                <a:lnTo>
                  <a:pt x="382" y="1575"/>
                </a:lnTo>
                <a:lnTo>
                  <a:pt x="380" y="1627"/>
                </a:lnTo>
                <a:lnTo>
                  <a:pt x="382" y="1679"/>
                </a:lnTo>
                <a:lnTo>
                  <a:pt x="384" y="1728"/>
                </a:lnTo>
                <a:lnTo>
                  <a:pt x="388" y="1778"/>
                </a:lnTo>
                <a:lnTo>
                  <a:pt x="393" y="1828"/>
                </a:lnTo>
                <a:lnTo>
                  <a:pt x="17" y="1870"/>
                </a:lnTo>
              </a:path>
            </a:pathLst>
          </a:custGeom>
          <a:gradFill rotWithShape="0">
            <a:gsLst>
              <a:gs pos="0">
                <a:srgbClr val="FFCCCC"/>
              </a:gs>
              <a:gs pos="100000">
                <a:srgbClr val="FFB1B1"/>
              </a:gs>
            </a:gsLst>
            <a:lin ang="2700000" scaled="1"/>
          </a:gradFill>
          <a:ln w="9525" cap="flat" cmpd="sng">
            <a:noFill/>
            <a:prstDash val="solid"/>
            <a:round/>
            <a:headEnd type="none" w="med" len="med"/>
            <a:tailEnd type="none" w="med" len="med"/>
          </a:ln>
          <a:effectLst/>
          <a:scene3d>
            <a:camera prst="legacyObliqueTopRight"/>
            <a:lightRig rig="legacyFlat3" dir="b"/>
          </a:scene3d>
          <a:sp3d extrusionH="303200" prstMaterial="legacyPlastic">
            <a:bevelT w="13500" h="13500" prst="angle"/>
            <a:bevelB w="13500" h="13500" prst="angle"/>
            <a:extrusionClr>
              <a:srgbClr val="FFB1B1"/>
            </a:extrusionClr>
          </a:sp3d>
        </p:spPr>
        <p:txBody>
          <a:bodyPr wrap="none" anchor="ctr" anchorCtr="1">
            <a:flatTx/>
          </a:bodyPr>
          <a:lstStyle/>
          <a:p>
            <a:endParaRPr lang="en-US"/>
          </a:p>
        </p:txBody>
      </p:sp>
      <p:sp>
        <p:nvSpPr>
          <p:cNvPr id="35901" name="Text Box 61"/>
          <p:cNvSpPr txBox="1">
            <a:spLocks noChangeArrowheads="1"/>
          </p:cNvSpPr>
          <p:nvPr/>
        </p:nvSpPr>
        <p:spPr bwMode="auto">
          <a:xfrm>
            <a:off x="2740025" y="1387475"/>
            <a:ext cx="328613" cy="304800"/>
          </a:xfrm>
          <a:prstGeom prst="rect">
            <a:avLst/>
          </a:prstGeom>
          <a:noFill/>
          <a:ln w="9525">
            <a:noFill/>
            <a:miter lim="800000"/>
            <a:headEnd/>
            <a:tailEnd/>
          </a:ln>
          <a:effectLst/>
        </p:spPr>
        <p:txBody>
          <a:bodyPr wrap="none" lIns="0" tIns="0" rIns="0" bIns="0">
            <a:spAutoFit/>
            <a:flatTx/>
          </a:bodyPr>
          <a:lstStyle/>
          <a:p>
            <a:pPr algn="ctr"/>
            <a:r>
              <a:rPr lang="en-US" sz="1000" b="1">
                <a:latin typeface="Arial Narrow" pitchFamily="34" charset="0"/>
              </a:rPr>
              <a:t>Khung</a:t>
            </a:r>
          </a:p>
          <a:p>
            <a:pPr algn="ctr"/>
            <a:r>
              <a:rPr lang="en-US" sz="1000" b="1">
                <a:latin typeface="Arial Narrow" pitchFamily="34" charset="0"/>
              </a:rPr>
              <a:t>Portal</a:t>
            </a:r>
          </a:p>
        </p:txBody>
      </p:sp>
      <p:sp>
        <p:nvSpPr>
          <p:cNvPr id="35902" name="Line 62"/>
          <p:cNvSpPr>
            <a:spLocks noChangeShapeType="1"/>
          </p:cNvSpPr>
          <p:nvPr/>
        </p:nvSpPr>
        <p:spPr bwMode="auto">
          <a:xfrm rot="1599250" flipH="1" flipV="1">
            <a:off x="2341563" y="2549525"/>
            <a:ext cx="239712" cy="130175"/>
          </a:xfrm>
          <a:prstGeom prst="line">
            <a:avLst/>
          </a:prstGeom>
          <a:noFill/>
          <a:ln w="28575">
            <a:solidFill>
              <a:srgbClr val="FF9999"/>
            </a:solidFill>
            <a:round/>
            <a:headEnd/>
            <a:tailEnd/>
          </a:ln>
          <a:effectLst/>
          <a:scene3d>
            <a:camera prst="legacyObliqueTopRight"/>
            <a:lightRig rig="legacyFlat3" dir="b"/>
          </a:scene3d>
          <a:sp3d extrusionH="252400" prstMaterial="legacyPlastic">
            <a:bevelT w="13500" h="13500" prst="angle"/>
            <a:bevelB w="13500" h="13500" prst="angle"/>
            <a:extrusionClr>
              <a:srgbClr val="FF9999"/>
            </a:extrusionClr>
          </a:sp3d>
        </p:spPr>
        <p:txBody>
          <a:bodyPr>
            <a:flatTx/>
          </a:bodyPr>
          <a:lstStyle/>
          <a:p>
            <a:endParaRPr lang="en-US"/>
          </a:p>
        </p:txBody>
      </p:sp>
      <p:sp>
        <p:nvSpPr>
          <p:cNvPr id="35903" name="Line 63"/>
          <p:cNvSpPr>
            <a:spLocks noChangeShapeType="1"/>
          </p:cNvSpPr>
          <p:nvPr/>
        </p:nvSpPr>
        <p:spPr bwMode="auto">
          <a:xfrm rot="1599250" flipH="1" flipV="1">
            <a:off x="2101850" y="3206750"/>
            <a:ext cx="309563" cy="92075"/>
          </a:xfrm>
          <a:prstGeom prst="line">
            <a:avLst/>
          </a:prstGeom>
          <a:noFill/>
          <a:ln w="28575">
            <a:solidFill>
              <a:srgbClr val="FF9999"/>
            </a:solidFill>
            <a:round/>
            <a:headEnd/>
            <a:tailEnd/>
          </a:ln>
          <a:effectLst/>
          <a:scene3d>
            <a:camera prst="legacyObliqueTopRight"/>
            <a:lightRig rig="legacyFlat3" dir="b"/>
          </a:scene3d>
          <a:sp3d extrusionH="252400" prstMaterial="legacyPlastic">
            <a:bevelT w="13500" h="13500" prst="angle"/>
            <a:bevelB w="13500" h="13500" prst="angle"/>
            <a:extrusionClr>
              <a:srgbClr val="FF9999"/>
            </a:extrusionClr>
          </a:sp3d>
        </p:spPr>
        <p:txBody>
          <a:bodyPr>
            <a:flatTx/>
          </a:bodyPr>
          <a:lstStyle/>
          <a:p>
            <a:endParaRPr lang="en-US"/>
          </a:p>
        </p:txBody>
      </p:sp>
      <p:sp>
        <p:nvSpPr>
          <p:cNvPr id="35904" name="Freeform 64"/>
          <p:cNvSpPr>
            <a:spLocks/>
          </p:cNvSpPr>
          <p:nvPr/>
        </p:nvSpPr>
        <p:spPr bwMode="auto">
          <a:xfrm>
            <a:off x="2293938" y="1708150"/>
            <a:ext cx="1587500" cy="3763963"/>
          </a:xfrm>
          <a:custGeom>
            <a:avLst/>
            <a:gdLst/>
            <a:ahLst/>
            <a:cxnLst>
              <a:cxn ang="0">
                <a:pos x="124" y="420"/>
              </a:cxn>
              <a:cxn ang="0">
                <a:pos x="0" y="212"/>
              </a:cxn>
              <a:cxn ang="0">
                <a:pos x="128" y="0"/>
              </a:cxn>
              <a:cxn ang="0">
                <a:pos x="179" y="62"/>
              </a:cxn>
              <a:cxn ang="0">
                <a:pos x="89" y="212"/>
              </a:cxn>
              <a:cxn ang="0">
                <a:pos x="176" y="360"/>
              </a:cxn>
              <a:cxn ang="0">
                <a:pos x="124" y="420"/>
              </a:cxn>
            </a:cxnLst>
            <a:rect l="0" t="0" r="r" b="b"/>
            <a:pathLst>
              <a:path w="179" h="420">
                <a:moveTo>
                  <a:pt x="124" y="420"/>
                </a:moveTo>
                <a:cubicBezTo>
                  <a:pt x="49" y="373"/>
                  <a:pt x="0" y="297"/>
                  <a:pt x="0" y="212"/>
                </a:cubicBezTo>
                <a:cubicBezTo>
                  <a:pt x="0" y="125"/>
                  <a:pt x="51" y="47"/>
                  <a:pt x="128" y="0"/>
                </a:cubicBezTo>
                <a:lnTo>
                  <a:pt x="179" y="62"/>
                </a:lnTo>
                <a:cubicBezTo>
                  <a:pt x="125" y="95"/>
                  <a:pt x="89" y="150"/>
                  <a:pt x="89" y="212"/>
                </a:cubicBezTo>
                <a:cubicBezTo>
                  <a:pt x="89" y="272"/>
                  <a:pt x="123" y="326"/>
                  <a:pt x="176" y="360"/>
                </a:cubicBezTo>
                <a:lnTo>
                  <a:pt x="124" y="420"/>
                </a:lnTo>
              </a:path>
            </a:pathLst>
          </a:custGeom>
          <a:gradFill rotWithShape="0">
            <a:gsLst>
              <a:gs pos="0">
                <a:srgbClr val="FFCCCC"/>
              </a:gs>
              <a:gs pos="100000">
                <a:srgbClr val="FFB1B1"/>
              </a:gs>
            </a:gsLst>
            <a:lin ang="2700000" scaled="1"/>
          </a:gradFill>
          <a:ln w="9525" cap="flat" cmpd="sng">
            <a:noFill/>
            <a:prstDash val="solid"/>
            <a:round/>
            <a:headEnd type="none" w="med" len="med"/>
            <a:tailEnd type="none" w="med" len="med"/>
          </a:ln>
          <a:effectLst/>
          <a:scene3d>
            <a:camera prst="legacyObliqueTopRight"/>
            <a:lightRig rig="legacyFlat3" dir="b"/>
          </a:scene3d>
          <a:sp3d extrusionH="303200" prstMaterial="legacyPlastic">
            <a:bevelT w="13500" h="13500" prst="angle"/>
            <a:bevelB w="13500" h="13500" prst="angle"/>
            <a:extrusionClr>
              <a:srgbClr val="FFB1B1"/>
            </a:extrusionClr>
          </a:sp3d>
        </p:spPr>
        <p:txBody>
          <a:bodyPr wrap="none" anchor="ctr" anchorCtr="1">
            <a:flatTx/>
          </a:bodyPr>
          <a:lstStyle/>
          <a:p>
            <a:endParaRPr lang="en-US"/>
          </a:p>
        </p:txBody>
      </p:sp>
      <p:grpSp>
        <p:nvGrpSpPr>
          <p:cNvPr id="11" name="Group 127"/>
          <p:cNvGrpSpPr>
            <a:grpSpLocks/>
          </p:cNvGrpSpPr>
          <p:nvPr/>
        </p:nvGrpSpPr>
        <p:grpSpPr bwMode="auto">
          <a:xfrm>
            <a:off x="2446338" y="3873500"/>
            <a:ext cx="534987" cy="557213"/>
            <a:chOff x="1541" y="2440"/>
            <a:chExt cx="337" cy="351"/>
          </a:xfrm>
        </p:grpSpPr>
        <p:sp>
          <p:nvSpPr>
            <p:cNvPr id="35907" name="Freeform 67"/>
            <p:cNvSpPr>
              <a:spLocks/>
            </p:cNvSpPr>
            <p:nvPr/>
          </p:nvSpPr>
          <p:spPr bwMode="auto">
            <a:xfrm>
              <a:off x="1541" y="2440"/>
              <a:ext cx="337" cy="351"/>
            </a:xfrm>
            <a:custGeom>
              <a:avLst/>
              <a:gdLst/>
              <a:ahLst/>
              <a:cxnLst>
                <a:cxn ang="0">
                  <a:pos x="69" y="54"/>
                </a:cxn>
                <a:cxn ang="0">
                  <a:pos x="52" y="0"/>
                </a:cxn>
                <a:cxn ang="0">
                  <a:pos x="0" y="7"/>
                </a:cxn>
                <a:cxn ang="0">
                  <a:pos x="20" y="72"/>
                </a:cxn>
                <a:cxn ang="0">
                  <a:pos x="69" y="54"/>
                </a:cxn>
              </a:cxnLst>
              <a:rect l="0" t="0" r="r" b="b"/>
              <a:pathLst>
                <a:path w="69" h="72">
                  <a:moveTo>
                    <a:pt x="69" y="54"/>
                  </a:moveTo>
                  <a:cubicBezTo>
                    <a:pt x="61" y="37"/>
                    <a:pt x="55" y="19"/>
                    <a:pt x="52" y="0"/>
                  </a:cubicBezTo>
                  <a:lnTo>
                    <a:pt x="0" y="7"/>
                  </a:lnTo>
                  <a:cubicBezTo>
                    <a:pt x="3" y="30"/>
                    <a:pt x="10" y="51"/>
                    <a:pt x="20" y="72"/>
                  </a:cubicBezTo>
                  <a:lnTo>
                    <a:pt x="69" y="54"/>
                  </a:lnTo>
                </a:path>
              </a:pathLst>
            </a:custGeom>
            <a:gradFill rotWithShape="0">
              <a:gsLst>
                <a:gs pos="0">
                  <a:srgbClr val="FFFFFF"/>
                </a:gs>
                <a:gs pos="100000">
                  <a:srgbClr val="FFE5E5"/>
                </a:gs>
              </a:gsLst>
              <a:path path="rect">
                <a:fillToRect l="50000" t="50000" r="50000" b="50000"/>
              </a:path>
            </a:gradFill>
            <a:ln w="0" cap="flat" cmpd="sng">
              <a:noFill/>
              <a:prstDash val="solid"/>
              <a:round/>
              <a:headEnd type="none" w="med" len="med"/>
              <a:tailEnd type="none" w="med" len="med"/>
            </a:ln>
            <a:effectLst/>
            <a:scene3d>
              <a:camera prst="legacyObliqueTopRight"/>
              <a:lightRig rig="legacyFlat3" dir="b"/>
            </a:scene3d>
            <a:sp3d extrusionH="100000" prstMaterial="legacyPlastic">
              <a:bevelT w="13500" h="13500" prst="angle"/>
              <a:bevelB w="13500" h="13500" prst="angle"/>
              <a:extrusionClr>
                <a:srgbClr val="FFE5E5"/>
              </a:extrusionClr>
            </a:sp3d>
          </p:spPr>
          <p:txBody>
            <a:bodyPr>
              <a:flatTx/>
            </a:bodyPr>
            <a:lstStyle/>
            <a:p>
              <a:endParaRPr lang="en-US"/>
            </a:p>
          </p:txBody>
        </p:sp>
        <p:sp>
          <p:nvSpPr>
            <p:cNvPr id="35910" name="Text Box 70"/>
            <p:cNvSpPr txBox="1">
              <a:spLocks noChangeArrowheads="1"/>
            </p:cNvSpPr>
            <p:nvPr/>
          </p:nvSpPr>
          <p:spPr bwMode="auto">
            <a:xfrm>
              <a:off x="1574" y="2549"/>
              <a:ext cx="256" cy="116"/>
            </a:xfrm>
            <a:prstGeom prst="rect">
              <a:avLst/>
            </a:prstGeom>
            <a:noFill/>
            <a:ln w="0">
              <a:noFill/>
              <a:miter lim="800000"/>
              <a:headEnd/>
              <a:tailEnd/>
            </a:ln>
            <a:effectLst/>
          </p:spPr>
          <p:txBody>
            <a:bodyPr wrap="none" lIns="0" tIns="0" rIns="0" bIns="0" anchor="ctr" anchorCtr="1">
              <a:spAutoFit/>
              <a:flatTx/>
            </a:bodyPr>
            <a:lstStyle/>
            <a:p>
              <a:pPr algn="ctr">
                <a:lnSpc>
                  <a:spcPct val="75000"/>
                </a:lnSpc>
              </a:pPr>
              <a:r>
                <a:rPr lang="en-US" sz="800" b="1">
                  <a:latin typeface="Arial Narrow" pitchFamily="34" charset="0"/>
                </a:rPr>
                <a:t>Trung tâm</a:t>
              </a:r>
            </a:p>
            <a:p>
              <a:pPr algn="ctr">
                <a:lnSpc>
                  <a:spcPct val="75000"/>
                </a:lnSpc>
              </a:pPr>
              <a:r>
                <a:rPr lang="en-US" sz="800" b="1">
                  <a:latin typeface="Arial Narrow" pitchFamily="34" charset="0"/>
                </a:rPr>
                <a:t>Tiếp xúc</a:t>
              </a:r>
            </a:p>
          </p:txBody>
        </p:sp>
      </p:grpSp>
      <p:grpSp>
        <p:nvGrpSpPr>
          <p:cNvPr id="12" name="Group 128"/>
          <p:cNvGrpSpPr>
            <a:grpSpLocks/>
          </p:cNvGrpSpPr>
          <p:nvPr/>
        </p:nvGrpSpPr>
        <p:grpSpPr bwMode="auto">
          <a:xfrm>
            <a:off x="2641600" y="4360863"/>
            <a:ext cx="619125" cy="566737"/>
            <a:chOff x="1664" y="2747"/>
            <a:chExt cx="390" cy="357"/>
          </a:xfrm>
        </p:grpSpPr>
        <p:sp>
          <p:nvSpPr>
            <p:cNvPr id="35908" name="Freeform 68"/>
            <p:cNvSpPr>
              <a:spLocks/>
            </p:cNvSpPr>
            <p:nvPr/>
          </p:nvSpPr>
          <p:spPr bwMode="auto">
            <a:xfrm>
              <a:off x="1664" y="2747"/>
              <a:ext cx="390" cy="357"/>
            </a:xfrm>
            <a:custGeom>
              <a:avLst/>
              <a:gdLst/>
              <a:ahLst/>
              <a:cxnLst>
                <a:cxn ang="0">
                  <a:pos x="80" y="45"/>
                </a:cxn>
                <a:cxn ang="0">
                  <a:pos x="48" y="0"/>
                </a:cxn>
                <a:cxn ang="0">
                  <a:pos x="0" y="18"/>
                </a:cxn>
                <a:cxn ang="0">
                  <a:pos x="39" y="73"/>
                </a:cxn>
                <a:cxn ang="0">
                  <a:pos x="80" y="45"/>
                </a:cxn>
              </a:cxnLst>
              <a:rect l="0" t="0" r="r" b="b"/>
              <a:pathLst>
                <a:path w="80" h="73">
                  <a:moveTo>
                    <a:pt x="80" y="45"/>
                  </a:moveTo>
                  <a:cubicBezTo>
                    <a:pt x="68" y="31"/>
                    <a:pt x="57" y="16"/>
                    <a:pt x="48" y="0"/>
                  </a:cubicBezTo>
                  <a:lnTo>
                    <a:pt x="0" y="18"/>
                  </a:lnTo>
                  <a:cubicBezTo>
                    <a:pt x="11" y="38"/>
                    <a:pt x="24" y="56"/>
                    <a:pt x="39" y="73"/>
                  </a:cubicBezTo>
                  <a:lnTo>
                    <a:pt x="80" y="45"/>
                  </a:lnTo>
                </a:path>
              </a:pathLst>
            </a:custGeom>
            <a:gradFill rotWithShape="0">
              <a:gsLst>
                <a:gs pos="0">
                  <a:srgbClr val="FFFFFF"/>
                </a:gs>
                <a:gs pos="100000">
                  <a:srgbClr val="FFE5E5"/>
                </a:gs>
              </a:gsLst>
              <a:path path="rect">
                <a:fillToRect l="50000" t="50000" r="50000" b="50000"/>
              </a:path>
            </a:gradFill>
            <a:ln w="0" cap="flat" cmpd="sng">
              <a:noFill/>
              <a:prstDash val="solid"/>
              <a:round/>
              <a:headEnd type="none" w="med" len="med"/>
              <a:tailEnd type="none" w="med" len="med"/>
            </a:ln>
            <a:effectLst/>
            <a:scene3d>
              <a:camera prst="legacyObliqueTopRight"/>
              <a:lightRig rig="legacyFlat3" dir="b"/>
            </a:scene3d>
            <a:sp3d extrusionH="100000" prstMaterial="legacyPlastic">
              <a:bevelT w="13500" h="13500" prst="angle"/>
              <a:bevelB w="13500" h="13500" prst="angle"/>
              <a:extrusionClr>
                <a:srgbClr val="FFE5E5"/>
              </a:extrusionClr>
            </a:sp3d>
          </p:spPr>
          <p:txBody>
            <a:bodyPr>
              <a:flatTx/>
            </a:bodyPr>
            <a:lstStyle/>
            <a:p>
              <a:endParaRPr lang="en-US"/>
            </a:p>
          </p:txBody>
        </p:sp>
        <p:sp>
          <p:nvSpPr>
            <p:cNvPr id="35911" name="Text Box 71"/>
            <p:cNvSpPr txBox="1">
              <a:spLocks noChangeArrowheads="1"/>
            </p:cNvSpPr>
            <p:nvPr/>
          </p:nvSpPr>
          <p:spPr bwMode="auto">
            <a:xfrm>
              <a:off x="1748" y="2811"/>
              <a:ext cx="232" cy="174"/>
            </a:xfrm>
            <a:prstGeom prst="rect">
              <a:avLst/>
            </a:prstGeom>
            <a:noFill/>
            <a:ln w="0">
              <a:noFill/>
              <a:miter lim="800000"/>
              <a:headEnd/>
              <a:tailEnd/>
            </a:ln>
            <a:effectLst/>
          </p:spPr>
          <p:txBody>
            <a:bodyPr wrap="none" lIns="0" tIns="0" rIns="0" bIns="0" anchor="ctr" anchorCtr="1">
              <a:spAutoFit/>
              <a:flatTx/>
            </a:bodyPr>
            <a:lstStyle/>
            <a:p>
              <a:pPr algn="ctr">
                <a:lnSpc>
                  <a:spcPct val="75000"/>
                </a:lnSpc>
              </a:pPr>
              <a:r>
                <a:rPr lang="en-US" sz="800" b="1">
                  <a:latin typeface="Arial Narrow" pitchFamily="34" charset="0"/>
                </a:rPr>
                <a:t>Thư</a:t>
              </a:r>
            </a:p>
            <a:p>
              <a:pPr algn="ctr">
                <a:lnSpc>
                  <a:spcPct val="75000"/>
                </a:lnSpc>
              </a:pPr>
              <a:r>
                <a:rPr lang="en-US" sz="800" b="1">
                  <a:latin typeface="Arial Narrow" pitchFamily="34" charset="0"/>
                </a:rPr>
                <a:t>Tài liệu</a:t>
              </a:r>
            </a:p>
            <a:p>
              <a:pPr algn="ctr">
                <a:lnSpc>
                  <a:spcPct val="75000"/>
                </a:lnSpc>
              </a:pPr>
              <a:r>
                <a:rPr lang="en-US" sz="800" b="1">
                  <a:latin typeface="Arial Narrow" pitchFamily="34" charset="0"/>
                </a:rPr>
                <a:t>Hình ảnh</a:t>
              </a:r>
            </a:p>
          </p:txBody>
        </p:sp>
      </p:grpSp>
      <p:grpSp>
        <p:nvGrpSpPr>
          <p:cNvPr id="13" name="Group 126"/>
          <p:cNvGrpSpPr>
            <a:grpSpLocks/>
          </p:cNvGrpSpPr>
          <p:nvPr/>
        </p:nvGrpSpPr>
        <p:grpSpPr bwMode="auto">
          <a:xfrm>
            <a:off x="2416175" y="3314700"/>
            <a:ext cx="434975" cy="527050"/>
            <a:chOff x="1522" y="2088"/>
            <a:chExt cx="274" cy="332"/>
          </a:xfrm>
        </p:grpSpPr>
        <p:sp>
          <p:nvSpPr>
            <p:cNvPr id="35912" name="Freeform 72"/>
            <p:cNvSpPr>
              <a:spLocks/>
            </p:cNvSpPr>
            <p:nvPr/>
          </p:nvSpPr>
          <p:spPr bwMode="auto">
            <a:xfrm>
              <a:off x="1522" y="2088"/>
              <a:ext cx="274" cy="332"/>
            </a:xfrm>
            <a:custGeom>
              <a:avLst/>
              <a:gdLst/>
              <a:ahLst/>
              <a:cxnLst>
                <a:cxn ang="0">
                  <a:pos x="54" y="63"/>
                </a:cxn>
                <a:cxn ang="0">
                  <a:pos x="53" y="40"/>
                </a:cxn>
                <a:cxn ang="0">
                  <a:pos x="56" y="6"/>
                </a:cxn>
                <a:cxn ang="0">
                  <a:pos x="4" y="0"/>
                </a:cxn>
                <a:cxn ang="0">
                  <a:pos x="0" y="40"/>
                </a:cxn>
                <a:cxn ang="0">
                  <a:pos x="2" y="68"/>
                </a:cxn>
                <a:cxn ang="0">
                  <a:pos x="54" y="63"/>
                </a:cxn>
              </a:cxnLst>
              <a:rect l="0" t="0" r="r" b="b"/>
              <a:pathLst>
                <a:path w="56" h="68">
                  <a:moveTo>
                    <a:pt x="54" y="63"/>
                  </a:moveTo>
                  <a:cubicBezTo>
                    <a:pt x="53" y="56"/>
                    <a:pt x="53" y="48"/>
                    <a:pt x="53" y="40"/>
                  </a:cubicBezTo>
                  <a:cubicBezTo>
                    <a:pt x="53" y="29"/>
                    <a:pt x="54" y="17"/>
                    <a:pt x="56" y="6"/>
                  </a:cubicBezTo>
                  <a:lnTo>
                    <a:pt x="4" y="0"/>
                  </a:lnTo>
                  <a:cubicBezTo>
                    <a:pt x="1" y="13"/>
                    <a:pt x="0" y="26"/>
                    <a:pt x="0" y="40"/>
                  </a:cubicBezTo>
                  <a:cubicBezTo>
                    <a:pt x="0" y="50"/>
                    <a:pt x="1" y="59"/>
                    <a:pt x="2" y="68"/>
                  </a:cubicBezTo>
                  <a:lnTo>
                    <a:pt x="54" y="63"/>
                  </a:lnTo>
                </a:path>
              </a:pathLst>
            </a:custGeom>
            <a:gradFill rotWithShape="0">
              <a:gsLst>
                <a:gs pos="0">
                  <a:srgbClr val="FFFFFF"/>
                </a:gs>
                <a:gs pos="100000">
                  <a:srgbClr val="FFE5E5"/>
                </a:gs>
              </a:gsLst>
              <a:path path="rect">
                <a:fillToRect l="50000" t="50000" r="50000" b="50000"/>
              </a:path>
            </a:gradFill>
            <a:ln w="0" cap="flat" cmpd="sng">
              <a:noFill/>
              <a:prstDash val="solid"/>
              <a:round/>
              <a:headEnd type="none" w="med" len="med"/>
              <a:tailEnd type="none" w="med" len="med"/>
            </a:ln>
            <a:effectLst/>
            <a:scene3d>
              <a:camera prst="legacyObliqueTopRight"/>
              <a:lightRig rig="legacyFlat3" dir="b"/>
            </a:scene3d>
            <a:sp3d extrusionH="100000" prstMaterial="legacyPlastic">
              <a:bevelT w="13500" h="13500" prst="angle"/>
              <a:bevelB w="13500" h="13500" prst="angle"/>
              <a:extrusionClr>
                <a:srgbClr val="FFE5E5"/>
              </a:extrusionClr>
            </a:sp3d>
          </p:spPr>
          <p:txBody>
            <a:bodyPr>
              <a:flatTx/>
            </a:bodyPr>
            <a:lstStyle/>
            <a:p>
              <a:endParaRPr lang="en-US"/>
            </a:p>
          </p:txBody>
        </p:sp>
        <p:sp>
          <p:nvSpPr>
            <p:cNvPr id="35913" name="Text Box 73"/>
            <p:cNvSpPr txBox="1">
              <a:spLocks noChangeArrowheads="1"/>
            </p:cNvSpPr>
            <p:nvPr/>
          </p:nvSpPr>
          <p:spPr bwMode="auto">
            <a:xfrm>
              <a:off x="1553" y="2197"/>
              <a:ext cx="200" cy="116"/>
            </a:xfrm>
            <a:prstGeom prst="rect">
              <a:avLst/>
            </a:prstGeom>
            <a:noFill/>
            <a:ln w="0">
              <a:noFill/>
              <a:miter lim="800000"/>
              <a:headEnd/>
              <a:tailEnd/>
            </a:ln>
            <a:effectLst/>
          </p:spPr>
          <p:txBody>
            <a:bodyPr wrap="none" lIns="0" tIns="0" rIns="0" bIns="0" anchor="ctr" anchorCtr="1">
              <a:spAutoFit/>
              <a:flatTx/>
            </a:bodyPr>
            <a:lstStyle/>
            <a:p>
              <a:pPr algn="ctr">
                <a:lnSpc>
                  <a:spcPct val="75000"/>
                </a:lnSpc>
              </a:pPr>
              <a:r>
                <a:rPr lang="en-US" sz="800" b="1">
                  <a:latin typeface="Arial Narrow" pitchFamily="34" charset="0"/>
                </a:rPr>
                <a:t>Dịch vụ</a:t>
              </a:r>
            </a:p>
            <a:p>
              <a:pPr algn="ctr">
                <a:lnSpc>
                  <a:spcPct val="75000"/>
                </a:lnSpc>
              </a:pPr>
              <a:r>
                <a:rPr lang="en-US" sz="800" b="1">
                  <a:latin typeface="Arial Narrow" pitchFamily="34" charset="0"/>
                </a:rPr>
                <a:t>Điện tử</a:t>
              </a:r>
            </a:p>
          </p:txBody>
        </p:sp>
      </p:grpSp>
      <p:grpSp>
        <p:nvGrpSpPr>
          <p:cNvPr id="14" name="Group 124"/>
          <p:cNvGrpSpPr>
            <a:grpSpLocks/>
          </p:cNvGrpSpPr>
          <p:nvPr/>
        </p:nvGrpSpPr>
        <p:grpSpPr bwMode="auto">
          <a:xfrm>
            <a:off x="2687638" y="2262188"/>
            <a:ext cx="627062" cy="565150"/>
            <a:chOff x="1693" y="1425"/>
            <a:chExt cx="395" cy="356"/>
          </a:xfrm>
        </p:grpSpPr>
        <p:sp>
          <p:nvSpPr>
            <p:cNvPr id="35905" name="Freeform 65"/>
            <p:cNvSpPr>
              <a:spLocks/>
            </p:cNvSpPr>
            <p:nvPr/>
          </p:nvSpPr>
          <p:spPr bwMode="auto">
            <a:xfrm>
              <a:off x="1693" y="1425"/>
              <a:ext cx="395" cy="356"/>
            </a:xfrm>
            <a:custGeom>
              <a:avLst/>
              <a:gdLst/>
              <a:ahLst/>
              <a:cxnLst>
                <a:cxn ang="0">
                  <a:pos x="47" y="73"/>
                </a:cxn>
                <a:cxn ang="0">
                  <a:pos x="81" y="29"/>
                </a:cxn>
                <a:cxn ang="0">
                  <a:pos x="41" y="0"/>
                </a:cxn>
                <a:cxn ang="0">
                  <a:pos x="0" y="52"/>
                </a:cxn>
                <a:cxn ang="0">
                  <a:pos x="47" y="73"/>
                </a:cxn>
              </a:cxnLst>
              <a:rect l="0" t="0" r="r" b="b"/>
              <a:pathLst>
                <a:path w="81" h="73">
                  <a:moveTo>
                    <a:pt x="47" y="73"/>
                  </a:moveTo>
                  <a:cubicBezTo>
                    <a:pt x="57" y="57"/>
                    <a:pt x="68" y="43"/>
                    <a:pt x="81" y="29"/>
                  </a:cubicBezTo>
                  <a:lnTo>
                    <a:pt x="41" y="0"/>
                  </a:lnTo>
                  <a:cubicBezTo>
                    <a:pt x="25" y="16"/>
                    <a:pt x="12" y="34"/>
                    <a:pt x="0" y="52"/>
                  </a:cubicBezTo>
                  <a:lnTo>
                    <a:pt x="47" y="73"/>
                  </a:lnTo>
                </a:path>
              </a:pathLst>
            </a:custGeom>
            <a:gradFill rotWithShape="0">
              <a:gsLst>
                <a:gs pos="0">
                  <a:srgbClr val="FFFFFF"/>
                </a:gs>
                <a:gs pos="100000">
                  <a:srgbClr val="FFE5E5"/>
                </a:gs>
              </a:gsLst>
              <a:path path="rect">
                <a:fillToRect l="50000" t="50000" r="50000" b="50000"/>
              </a:path>
            </a:gradFill>
            <a:ln w="0">
              <a:noFill/>
              <a:prstDash val="solid"/>
              <a:round/>
              <a:headEnd/>
              <a:tailEnd/>
            </a:ln>
            <a:scene3d>
              <a:camera prst="legacyObliqueTopRight"/>
              <a:lightRig rig="legacyFlat3" dir="b"/>
            </a:scene3d>
            <a:sp3d extrusionH="100000" prstMaterial="legacyPlastic">
              <a:bevelT w="13500" h="13500" prst="angle"/>
              <a:bevelB w="13500" h="13500" prst="angle"/>
              <a:extrusionClr>
                <a:srgbClr val="FFE5E5"/>
              </a:extrusionClr>
            </a:sp3d>
          </p:spPr>
          <p:txBody>
            <a:bodyPr>
              <a:flatTx/>
            </a:bodyPr>
            <a:lstStyle/>
            <a:p>
              <a:endParaRPr lang="en-US"/>
            </a:p>
          </p:txBody>
        </p:sp>
        <p:sp>
          <p:nvSpPr>
            <p:cNvPr id="35914" name="Text Box 74"/>
            <p:cNvSpPr txBox="1">
              <a:spLocks noChangeArrowheads="1"/>
            </p:cNvSpPr>
            <p:nvPr/>
          </p:nvSpPr>
          <p:spPr bwMode="auto">
            <a:xfrm>
              <a:off x="1843" y="1557"/>
              <a:ext cx="125" cy="116"/>
            </a:xfrm>
            <a:prstGeom prst="rect">
              <a:avLst/>
            </a:prstGeom>
            <a:noFill/>
            <a:ln w="0">
              <a:noFill/>
              <a:miter lim="800000"/>
              <a:headEnd/>
              <a:tailEnd/>
            </a:ln>
            <a:effectLst/>
          </p:spPr>
          <p:txBody>
            <a:bodyPr wrap="none" lIns="0" tIns="0" rIns="0" bIns="0" anchor="ctr" anchorCtr="1">
              <a:spAutoFit/>
              <a:flatTx/>
            </a:bodyPr>
            <a:lstStyle/>
            <a:p>
              <a:pPr algn="ctr">
                <a:lnSpc>
                  <a:spcPct val="75000"/>
                </a:lnSpc>
              </a:pPr>
              <a:r>
                <a:rPr lang="en-US" sz="800" b="1">
                  <a:latin typeface="Arial Narrow" pitchFamily="34" charset="0"/>
                </a:rPr>
                <a:t>Định</a:t>
              </a:r>
            </a:p>
            <a:p>
              <a:pPr algn="ctr">
                <a:lnSpc>
                  <a:spcPct val="75000"/>
                </a:lnSpc>
              </a:pPr>
              <a:r>
                <a:rPr lang="en-US" sz="800" b="1">
                  <a:latin typeface="Arial Narrow" pitchFamily="34" charset="0"/>
                </a:rPr>
                <a:t>danh</a:t>
              </a:r>
            </a:p>
          </p:txBody>
        </p:sp>
      </p:grpSp>
      <p:sp>
        <p:nvSpPr>
          <p:cNvPr id="35915" name="Text Box 75"/>
          <p:cNvSpPr txBox="1">
            <a:spLocks noChangeArrowheads="1"/>
          </p:cNvSpPr>
          <p:nvPr/>
        </p:nvSpPr>
        <p:spPr bwMode="auto">
          <a:xfrm>
            <a:off x="3144838" y="1922463"/>
            <a:ext cx="484187" cy="304800"/>
          </a:xfrm>
          <a:prstGeom prst="rect">
            <a:avLst/>
          </a:prstGeom>
          <a:noFill/>
          <a:ln w="9525">
            <a:noFill/>
            <a:miter lim="800000"/>
            <a:headEnd/>
            <a:tailEnd/>
          </a:ln>
          <a:effectLst/>
        </p:spPr>
        <p:txBody>
          <a:bodyPr wrap="none" lIns="0" tIns="0" rIns="0" bIns="0">
            <a:spAutoFit/>
            <a:flatTx/>
          </a:bodyPr>
          <a:lstStyle/>
          <a:p>
            <a:pPr algn="ctr"/>
            <a:r>
              <a:rPr lang="en-US" sz="1000" b="1">
                <a:latin typeface="Arial Narrow" pitchFamily="34" charset="0"/>
              </a:rPr>
              <a:t>Cung cấp</a:t>
            </a:r>
          </a:p>
          <a:p>
            <a:pPr algn="ctr"/>
            <a:r>
              <a:rPr lang="en-US" sz="1000" b="1">
                <a:latin typeface="Arial Narrow" pitchFamily="34" charset="0"/>
              </a:rPr>
              <a:t>Dịch vụ</a:t>
            </a:r>
          </a:p>
        </p:txBody>
      </p:sp>
      <p:grpSp>
        <p:nvGrpSpPr>
          <p:cNvPr id="15" name="Group 129"/>
          <p:cNvGrpSpPr>
            <a:grpSpLocks/>
          </p:cNvGrpSpPr>
          <p:nvPr/>
        </p:nvGrpSpPr>
        <p:grpSpPr bwMode="auto">
          <a:xfrm>
            <a:off x="2997200" y="4756150"/>
            <a:ext cx="635000" cy="542925"/>
            <a:chOff x="1888" y="2996"/>
            <a:chExt cx="400" cy="342"/>
          </a:xfrm>
        </p:grpSpPr>
        <p:sp>
          <p:nvSpPr>
            <p:cNvPr id="35909" name="Freeform 69"/>
            <p:cNvSpPr>
              <a:spLocks/>
            </p:cNvSpPr>
            <p:nvPr/>
          </p:nvSpPr>
          <p:spPr bwMode="auto">
            <a:xfrm>
              <a:off x="1888" y="2996"/>
              <a:ext cx="400" cy="342"/>
            </a:xfrm>
            <a:custGeom>
              <a:avLst/>
              <a:gdLst/>
              <a:ahLst/>
              <a:cxnLst>
                <a:cxn ang="0">
                  <a:pos x="82" y="34"/>
                </a:cxn>
                <a:cxn ang="0">
                  <a:pos x="41" y="0"/>
                </a:cxn>
                <a:cxn ang="0">
                  <a:pos x="0" y="29"/>
                </a:cxn>
                <a:cxn ang="0">
                  <a:pos x="50" y="70"/>
                </a:cxn>
                <a:cxn ang="0">
                  <a:pos x="82" y="34"/>
                </a:cxn>
              </a:cxnLst>
              <a:rect l="0" t="0" r="r" b="b"/>
              <a:pathLst>
                <a:path w="82" h="70">
                  <a:moveTo>
                    <a:pt x="82" y="34"/>
                  </a:moveTo>
                  <a:cubicBezTo>
                    <a:pt x="67" y="24"/>
                    <a:pt x="53" y="13"/>
                    <a:pt x="41" y="0"/>
                  </a:cubicBezTo>
                  <a:lnTo>
                    <a:pt x="0" y="29"/>
                  </a:lnTo>
                  <a:cubicBezTo>
                    <a:pt x="15" y="44"/>
                    <a:pt x="32" y="58"/>
                    <a:pt x="50" y="70"/>
                  </a:cubicBezTo>
                  <a:lnTo>
                    <a:pt x="82" y="34"/>
                  </a:lnTo>
                </a:path>
              </a:pathLst>
            </a:custGeom>
            <a:gradFill rotWithShape="0">
              <a:gsLst>
                <a:gs pos="0">
                  <a:srgbClr val="FFFFFF"/>
                </a:gs>
                <a:gs pos="100000">
                  <a:srgbClr val="FFE5E5"/>
                </a:gs>
              </a:gsLst>
              <a:path path="rect">
                <a:fillToRect l="50000" t="50000" r="50000" b="50000"/>
              </a:path>
            </a:gradFill>
            <a:ln w="0" cap="flat" cmpd="sng">
              <a:noFill/>
              <a:prstDash val="solid"/>
              <a:round/>
              <a:headEnd type="none" w="med" len="med"/>
              <a:tailEnd type="none" w="med" len="med"/>
            </a:ln>
            <a:effectLst/>
            <a:scene3d>
              <a:camera prst="legacyObliqueTopRight"/>
              <a:lightRig rig="legacyFlat3" dir="b"/>
            </a:scene3d>
            <a:sp3d extrusionH="100000" prstMaterial="legacyPlastic">
              <a:bevelT w="13500" h="13500" prst="angle"/>
              <a:bevelB w="13500" h="13500" prst="angle"/>
              <a:extrusionClr>
                <a:srgbClr val="FFE5E5"/>
              </a:extrusionClr>
            </a:sp3d>
          </p:spPr>
          <p:txBody>
            <a:bodyPr>
              <a:flatTx/>
            </a:bodyPr>
            <a:lstStyle/>
            <a:p>
              <a:endParaRPr lang="en-US"/>
            </a:p>
          </p:txBody>
        </p:sp>
        <p:sp>
          <p:nvSpPr>
            <p:cNvPr id="35916" name="Text Box 76"/>
            <p:cNvSpPr txBox="1">
              <a:spLocks noChangeArrowheads="1"/>
            </p:cNvSpPr>
            <p:nvPr/>
          </p:nvSpPr>
          <p:spPr bwMode="auto">
            <a:xfrm>
              <a:off x="2031" y="3137"/>
              <a:ext cx="135" cy="58"/>
            </a:xfrm>
            <a:prstGeom prst="rect">
              <a:avLst/>
            </a:prstGeom>
            <a:noFill/>
            <a:ln w="0">
              <a:noFill/>
              <a:miter lim="800000"/>
              <a:headEnd/>
              <a:tailEnd/>
            </a:ln>
            <a:effectLst/>
          </p:spPr>
          <p:txBody>
            <a:bodyPr wrap="none" lIns="0" tIns="0" rIns="0" bIns="0" anchor="ctr" anchorCtr="1">
              <a:spAutoFit/>
              <a:flatTx/>
            </a:bodyPr>
            <a:lstStyle/>
            <a:p>
              <a:pPr algn="ctr">
                <a:lnSpc>
                  <a:spcPct val="75000"/>
                </a:lnSpc>
              </a:pPr>
              <a:r>
                <a:rPr lang="en-US" sz="800" b="1">
                  <a:latin typeface="Arial Narrow" pitchFamily="34" charset="0"/>
                </a:rPr>
                <a:t>email</a:t>
              </a:r>
            </a:p>
          </p:txBody>
        </p:sp>
      </p:grpSp>
      <p:sp>
        <p:nvSpPr>
          <p:cNvPr id="35917" name="Line 77"/>
          <p:cNvSpPr>
            <a:spLocks noChangeShapeType="1"/>
          </p:cNvSpPr>
          <p:nvPr/>
        </p:nvSpPr>
        <p:spPr bwMode="auto">
          <a:xfrm flipH="1" flipV="1">
            <a:off x="3252788" y="2954338"/>
            <a:ext cx="1014412" cy="19050"/>
          </a:xfrm>
          <a:prstGeom prst="line">
            <a:avLst/>
          </a:prstGeom>
          <a:noFill/>
          <a:ln w="28575">
            <a:solidFill>
              <a:srgbClr val="FF9999"/>
            </a:solidFill>
            <a:round/>
            <a:headEnd/>
            <a:tailEnd/>
          </a:ln>
          <a:effectLst/>
          <a:scene3d>
            <a:camera prst="legacyObliqueTopRight"/>
            <a:lightRig rig="legacyFlat3" dir="b"/>
          </a:scene3d>
          <a:sp3d extrusionH="252400" prstMaterial="legacyPlastic">
            <a:bevelT w="13500" h="13500" prst="angle"/>
            <a:bevelB w="13500" h="13500" prst="angle"/>
            <a:extrusionClr>
              <a:srgbClr val="FF9999"/>
            </a:extrusionClr>
          </a:sp3d>
        </p:spPr>
        <p:txBody>
          <a:bodyPr>
            <a:flatTx/>
          </a:bodyPr>
          <a:lstStyle/>
          <a:p>
            <a:endParaRPr lang="en-US"/>
          </a:p>
        </p:txBody>
      </p:sp>
      <p:sp>
        <p:nvSpPr>
          <p:cNvPr id="35918" name="Line 78"/>
          <p:cNvSpPr>
            <a:spLocks noChangeShapeType="1"/>
          </p:cNvSpPr>
          <p:nvPr/>
        </p:nvSpPr>
        <p:spPr bwMode="auto">
          <a:xfrm flipH="1">
            <a:off x="3109913" y="3201988"/>
            <a:ext cx="928687" cy="595312"/>
          </a:xfrm>
          <a:prstGeom prst="line">
            <a:avLst/>
          </a:prstGeom>
          <a:noFill/>
          <a:ln w="28575">
            <a:solidFill>
              <a:srgbClr val="FF9999"/>
            </a:solidFill>
            <a:round/>
            <a:headEnd/>
            <a:tailEnd/>
          </a:ln>
          <a:effectLst/>
          <a:scene3d>
            <a:camera prst="legacyObliqueTopRight">
              <a:rot lat="21299999" lon="0" rev="0"/>
            </a:camera>
            <a:lightRig rig="legacyFlat3" dir="b"/>
          </a:scene3d>
          <a:sp3d extrusionH="252400" prstMaterial="legacyPlastic">
            <a:bevelT w="13500" h="13500" prst="angle"/>
            <a:bevelB w="13500" h="13500" prst="angle"/>
            <a:extrusionClr>
              <a:srgbClr val="FF9999"/>
            </a:extrusionClr>
          </a:sp3d>
        </p:spPr>
        <p:txBody>
          <a:bodyPr>
            <a:flatTx/>
          </a:bodyPr>
          <a:lstStyle/>
          <a:p>
            <a:endParaRPr lang="en-US"/>
          </a:p>
        </p:txBody>
      </p:sp>
      <p:sp>
        <p:nvSpPr>
          <p:cNvPr id="35919" name="Line 79"/>
          <p:cNvSpPr>
            <a:spLocks noChangeShapeType="1"/>
          </p:cNvSpPr>
          <p:nvPr/>
        </p:nvSpPr>
        <p:spPr bwMode="auto">
          <a:xfrm flipH="1">
            <a:off x="3476625" y="3506788"/>
            <a:ext cx="485775" cy="1085850"/>
          </a:xfrm>
          <a:prstGeom prst="line">
            <a:avLst/>
          </a:prstGeom>
          <a:noFill/>
          <a:ln w="28575">
            <a:solidFill>
              <a:srgbClr val="FF9999"/>
            </a:solidFill>
            <a:round/>
            <a:headEnd/>
            <a:tailEnd/>
          </a:ln>
          <a:effectLst/>
          <a:scene3d>
            <a:camera prst="legacyObliqueTopRight"/>
            <a:lightRig rig="legacyFlat3" dir="b"/>
          </a:scene3d>
          <a:sp3d extrusionH="252400" prstMaterial="legacyPlastic">
            <a:bevelT w="13500" h="13500" prst="angle"/>
            <a:bevelB w="13500" h="13500" prst="angle"/>
            <a:extrusionClr>
              <a:srgbClr val="FF9999"/>
            </a:extrusionClr>
          </a:sp3d>
        </p:spPr>
        <p:txBody>
          <a:bodyPr>
            <a:flatTx/>
          </a:bodyPr>
          <a:lstStyle/>
          <a:p>
            <a:endParaRPr lang="en-US"/>
          </a:p>
        </p:txBody>
      </p:sp>
      <p:sp>
        <p:nvSpPr>
          <p:cNvPr id="35936" name="AutoShape 96"/>
          <p:cNvSpPr>
            <a:spLocks noChangeArrowheads="1"/>
          </p:cNvSpPr>
          <p:nvPr/>
        </p:nvSpPr>
        <p:spPr bwMode="auto">
          <a:xfrm>
            <a:off x="7502525" y="1171575"/>
            <a:ext cx="990600" cy="2362200"/>
          </a:xfrm>
          <a:prstGeom prst="roundRect">
            <a:avLst>
              <a:gd name="adj" fmla="val 36389"/>
            </a:avLst>
          </a:prstGeom>
          <a:solidFill>
            <a:srgbClr val="969696"/>
          </a:solidFill>
          <a:ln w="9525">
            <a:round/>
            <a:headEnd/>
            <a:tailEnd/>
          </a:ln>
          <a:effectLst/>
          <a:scene3d>
            <a:camera prst="legacyObliqueTopRight"/>
            <a:lightRig rig="legacyFlat4" dir="b"/>
          </a:scene3d>
          <a:sp3d extrusionH="176200" prstMaterial="legacyPlastic">
            <a:bevelT w="13500" h="13500" prst="angle"/>
            <a:bevelB w="13500" h="13500" prst="angle"/>
            <a:extrusionClr>
              <a:srgbClr val="969696"/>
            </a:extrusionClr>
          </a:sp3d>
        </p:spPr>
        <p:txBody>
          <a:bodyPr wrap="none" anchor="ctr">
            <a:flatTx/>
          </a:bodyPr>
          <a:lstStyle/>
          <a:p>
            <a:endParaRPr lang="en-US"/>
          </a:p>
        </p:txBody>
      </p:sp>
      <p:sp>
        <p:nvSpPr>
          <p:cNvPr id="35937" name="AutoShape 97"/>
          <p:cNvSpPr>
            <a:spLocks noChangeArrowheads="1"/>
          </p:cNvSpPr>
          <p:nvPr/>
        </p:nvSpPr>
        <p:spPr bwMode="auto">
          <a:xfrm>
            <a:off x="7380288" y="1282700"/>
            <a:ext cx="990600" cy="2362200"/>
          </a:xfrm>
          <a:prstGeom prst="roundRect">
            <a:avLst>
              <a:gd name="adj" fmla="val 36389"/>
            </a:avLst>
          </a:prstGeom>
          <a:solidFill>
            <a:srgbClr val="C0C0C0"/>
          </a:solidFill>
          <a:ln w="9525">
            <a:round/>
            <a:headEnd/>
            <a:tailEnd/>
          </a:ln>
          <a:effectLst/>
          <a:scene3d>
            <a:camera prst="legacyObliqueTopRight"/>
            <a:lightRig rig="legacyFlat4" dir="b"/>
          </a:scene3d>
          <a:sp3d extrusionH="176200" prstMaterial="legacyPlastic">
            <a:bevelT w="13500" h="13500" prst="angle"/>
            <a:bevelB w="13500" h="13500" prst="angle"/>
            <a:extrusionClr>
              <a:srgbClr val="C0C0C0"/>
            </a:extrusionClr>
          </a:sp3d>
        </p:spPr>
        <p:txBody>
          <a:bodyPr wrap="none" anchor="ctr">
            <a:flatTx/>
          </a:bodyPr>
          <a:lstStyle/>
          <a:p>
            <a:endParaRPr lang="en-US"/>
          </a:p>
        </p:txBody>
      </p:sp>
      <p:sp>
        <p:nvSpPr>
          <p:cNvPr id="35938" name="AutoShape 98"/>
          <p:cNvSpPr>
            <a:spLocks noChangeArrowheads="1"/>
          </p:cNvSpPr>
          <p:nvPr/>
        </p:nvSpPr>
        <p:spPr bwMode="auto">
          <a:xfrm>
            <a:off x="7224713" y="1449388"/>
            <a:ext cx="990600" cy="2362200"/>
          </a:xfrm>
          <a:prstGeom prst="roundRect">
            <a:avLst>
              <a:gd name="adj" fmla="val 36389"/>
            </a:avLst>
          </a:prstGeom>
          <a:solidFill>
            <a:srgbClr val="EAEAEA"/>
          </a:solidFill>
          <a:ln w="9525">
            <a:round/>
            <a:headEnd/>
            <a:tailEnd/>
          </a:ln>
          <a:effectLst/>
          <a:scene3d>
            <a:camera prst="legacyObliqueTopRight"/>
            <a:lightRig rig="legacyFlat4" dir="b"/>
          </a:scene3d>
          <a:sp3d extrusionH="303200" prstMaterial="legacyPlastic">
            <a:bevelT w="13500" h="13500" prst="angle"/>
            <a:bevelB w="13500" h="13500" prst="angle"/>
            <a:extrusionClr>
              <a:srgbClr val="EAEAEA"/>
            </a:extrusionClr>
          </a:sp3d>
        </p:spPr>
        <p:txBody>
          <a:bodyPr wrap="none" anchor="ctr">
            <a:flatTx/>
          </a:bodyPr>
          <a:lstStyle/>
          <a:p>
            <a:pPr algn="ctr"/>
            <a:endParaRPr lang="en-US" sz="2400"/>
          </a:p>
        </p:txBody>
      </p:sp>
      <p:sp>
        <p:nvSpPr>
          <p:cNvPr id="35940" name="Text Box 100"/>
          <p:cNvSpPr txBox="1">
            <a:spLocks noChangeArrowheads="1"/>
          </p:cNvSpPr>
          <p:nvPr/>
        </p:nvSpPr>
        <p:spPr bwMode="auto">
          <a:xfrm rot="5400000">
            <a:off x="7444581" y="2650332"/>
            <a:ext cx="1273175" cy="122238"/>
          </a:xfrm>
          <a:prstGeom prst="rect">
            <a:avLst/>
          </a:prstGeom>
          <a:noFill/>
          <a:ln w="9525">
            <a:noFill/>
            <a:miter lim="800000"/>
            <a:headEnd/>
            <a:tailEnd/>
          </a:ln>
          <a:effectLst/>
        </p:spPr>
        <p:txBody>
          <a:bodyPr wrap="none" lIns="0" tIns="0" rIns="0" bIns="0">
            <a:spAutoFit/>
            <a:flatTx/>
          </a:bodyPr>
          <a:lstStyle/>
          <a:p>
            <a:pPr algn="ctr"/>
            <a:r>
              <a:rPr lang="en-US" sz="800" b="1">
                <a:latin typeface="Arial" charset="0"/>
              </a:rPr>
              <a:t>Các hệ thống chính quyền</a:t>
            </a:r>
          </a:p>
        </p:txBody>
      </p:sp>
      <p:sp>
        <p:nvSpPr>
          <p:cNvPr id="35943" name="Text Box 103"/>
          <p:cNvSpPr txBox="1">
            <a:spLocks noChangeArrowheads="1"/>
          </p:cNvSpPr>
          <p:nvPr/>
        </p:nvSpPr>
        <p:spPr bwMode="auto">
          <a:xfrm>
            <a:off x="7373938" y="1465263"/>
            <a:ext cx="698500" cy="336550"/>
          </a:xfrm>
          <a:prstGeom prst="rect">
            <a:avLst/>
          </a:prstGeom>
          <a:noFill/>
          <a:ln w="9525">
            <a:noFill/>
            <a:miter lim="800000"/>
            <a:headEnd/>
            <a:tailEnd/>
          </a:ln>
          <a:effectLst/>
        </p:spPr>
        <p:txBody>
          <a:bodyPr wrap="none">
            <a:spAutoFit/>
            <a:flatTx/>
          </a:bodyPr>
          <a:lstStyle/>
          <a:p>
            <a:pPr algn="ctr">
              <a:lnSpc>
                <a:spcPct val="80000"/>
              </a:lnSpc>
            </a:pPr>
            <a:r>
              <a:rPr lang="en-US" sz="1000" b="1">
                <a:latin typeface="Arial" charset="0"/>
              </a:rPr>
              <a:t>Khu vực</a:t>
            </a:r>
          </a:p>
          <a:p>
            <a:pPr algn="ctr">
              <a:lnSpc>
                <a:spcPct val="80000"/>
              </a:lnSpc>
            </a:pPr>
            <a:r>
              <a:rPr lang="en-US" sz="1000" b="1">
                <a:latin typeface="Arial" charset="0"/>
              </a:rPr>
              <a:t>Công</a:t>
            </a:r>
          </a:p>
        </p:txBody>
      </p:sp>
      <p:sp>
        <p:nvSpPr>
          <p:cNvPr id="35944" name="AutoShape 104"/>
          <p:cNvSpPr>
            <a:spLocks noChangeArrowheads="1"/>
          </p:cNvSpPr>
          <p:nvPr/>
        </p:nvSpPr>
        <p:spPr bwMode="auto">
          <a:xfrm>
            <a:off x="8048625" y="3700463"/>
            <a:ext cx="990600" cy="2362200"/>
          </a:xfrm>
          <a:prstGeom prst="roundRect">
            <a:avLst>
              <a:gd name="adj" fmla="val 36389"/>
            </a:avLst>
          </a:prstGeom>
          <a:solidFill>
            <a:srgbClr val="969696"/>
          </a:solidFill>
          <a:ln w="9525">
            <a:round/>
            <a:headEnd/>
            <a:tailEnd/>
          </a:ln>
          <a:effectLst/>
          <a:scene3d>
            <a:camera prst="legacyObliqueTopRight"/>
            <a:lightRig rig="legacyFlat4" dir="b"/>
          </a:scene3d>
          <a:sp3d extrusionH="176200" prstMaterial="legacyPlastic">
            <a:bevelT w="13500" h="13500" prst="angle"/>
            <a:bevelB w="13500" h="13500" prst="angle"/>
            <a:extrusionClr>
              <a:srgbClr val="969696"/>
            </a:extrusionClr>
          </a:sp3d>
        </p:spPr>
        <p:txBody>
          <a:bodyPr wrap="none" anchor="ctr">
            <a:flatTx/>
          </a:bodyPr>
          <a:lstStyle/>
          <a:p>
            <a:endParaRPr lang="en-US"/>
          </a:p>
        </p:txBody>
      </p:sp>
      <p:sp>
        <p:nvSpPr>
          <p:cNvPr id="35945" name="AutoShape 105"/>
          <p:cNvSpPr>
            <a:spLocks noChangeArrowheads="1"/>
          </p:cNvSpPr>
          <p:nvPr/>
        </p:nvSpPr>
        <p:spPr bwMode="auto">
          <a:xfrm>
            <a:off x="7948613" y="3811588"/>
            <a:ext cx="990600" cy="2362200"/>
          </a:xfrm>
          <a:prstGeom prst="roundRect">
            <a:avLst>
              <a:gd name="adj" fmla="val 36389"/>
            </a:avLst>
          </a:prstGeom>
          <a:solidFill>
            <a:srgbClr val="C0C0C0"/>
          </a:solidFill>
          <a:ln w="9525">
            <a:round/>
            <a:headEnd/>
            <a:tailEnd/>
          </a:ln>
          <a:effectLst/>
          <a:scene3d>
            <a:camera prst="legacyObliqueTopRight"/>
            <a:lightRig rig="legacyFlat4" dir="b"/>
          </a:scene3d>
          <a:sp3d extrusionH="176200" prstMaterial="legacyPlastic">
            <a:bevelT w="13500" h="13500" prst="angle"/>
            <a:bevelB w="13500" h="13500" prst="angle"/>
            <a:extrusionClr>
              <a:srgbClr val="C0C0C0"/>
            </a:extrusionClr>
          </a:sp3d>
        </p:spPr>
        <p:txBody>
          <a:bodyPr wrap="none" anchor="ctr">
            <a:flatTx/>
          </a:bodyPr>
          <a:lstStyle/>
          <a:p>
            <a:endParaRPr lang="en-US"/>
          </a:p>
        </p:txBody>
      </p:sp>
      <p:sp>
        <p:nvSpPr>
          <p:cNvPr id="35946" name="AutoShape 106"/>
          <p:cNvSpPr>
            <a:spLocks noChangeArrowheads="1"/>
          </p:cNvSpPr>
          <p:nvPr/>
        </p:nvSpPr>
        <p:spPr bwMode="auto">
          <a:xfrm>
            <a:off x="7793038" y="3978275"/>
            <a:ext cx="990600" cy="2362200"/>
          </a:xfrm>
          <a:prstGeom prst="roundRect">
            <a:avLst>
              <a:gd name="adj" fmla="val 36389"/>
            </a:avLst>
          </a:prstGeom>
          <a:solidFill>
            <a:srgbClr val="EAEAEA"/>
          </a:solidFill>
          <a:ln w="9525">
            <a:round/>
            <a:headEnd/>
            <a:tailEnd/>
          </a:ln>
          <a:effectLst/>
          <a:scene3d>
            <a:camera prst="legacyObliqueTopRight"/>
            <a:lightRig rig="legacyFlat4" dir="b"/>
          </a:scene3d>
          <a:sp3d extrusionH="303200" prstMaterial="legacyPlastic">
            <a:bevelT w="13500" h="13500" prst="angle"/>
            <a:bevelB w="13500" h="13500" prst="angle"/>
            <a:extrusionClr>
              <a:srgbClr val="EAEAEA"/>
            </a:extrusionClr>
          </a:sp3d>
        </p:spPr>
        <p:txBody>
          <a:bodyPr wrap="none" anchor="ctr">
            <a:flatTx/>
          </a:bodyPr>
          <a:lstStyle/>
          <a:p>
            <a:endParaRPr lang="en-US"/>
          </a:p>
        </p:txBody>
      </p:sp>
      <p:sp>
        <p:nvSpPr>
          <p:cNvPr id="35947" name="Text Box 107"/>
          <p:cNvSpPr txBox="1">
            <a:spLocks noChangeArrowheads="1"/>
          </p:cNvSpPr>
          <p:nvPr/>
        </p:nvSpPr>
        <p:spPr bwMode="auto">
          <a:xfrm rot="5400000">
            <a:off x="8097838" y="5222875"/>
            <a:ext cx="1011238" cy="122237"/>
          </a:xfrm>
          <a:prstGeom prst="rect">
            <a:avLst/>
          </a:prstGeom>
          <a:noFill/>
          <a:ln w="9525">
            <a:noFill/>
            <a:miter lim="800000"/>
            <a:headEnd/>
            <a:tailEnd/>
          </a:ln>
          <a:effectLst/>
        </p:spPr>
        <p:txBody>
          <a:bodyPr wrap="none" lIns="0" tIns="0" rIns="0" bIns="0">
            <a:spAutoFit/>
            <a:flatTx/>
          </a:bodyPr>
          <a:lstStyle/>
          <a:p>
            <a:pPr algn="ctr"/>
            <a:r>
              <a:rPr lang="en-US" sz="800" b="1">
                <a:latin typeface="Arial" charset="0"/>
              </a:rPr>
              <a:t>Hệ thống kinh doanh</a:t>
            </a:r>
          </a:p>
        </p:txBody>
      </p:sp>
      <p:sp>
        <p:nvSpPr>
          <p:cNvPr id="35951" name="Text Box 111"/>
          <p:cNvSpPr txBox="1">
            <a:spLocks noChangeArrowheads="1"/>
          </p:cNvSpPr>
          <p:nvPr/>
        </p:nvSpPr>
        <p:spPr bwMode="auto">
          <a:xfrm>
            <a:off x="7942263" y="3989388"/>
            <a:ext cx="698500" cy="336550"/>
          </a:xfrm>
          <a:prstGeom prst="rect">
            <a:avLst/>
          </a:prstGeom>
          <a:noFill/>
          <a:ln w="9525">
            <a:noFill/>
            <a:miter lim="800000"/>
            <a:headEnd/>
            <a:tailEnd/>
          </a:ln>
          <a:effectLst/>
        </p:spPr>
        <p:txBody>
          <a:bodyPr wrap="none">
            <a:spAutoFit/>
            <a:flatTx/>
          </a:bodyPr>
          <a:lstStyle/>
          <a:p>
            <a:pPr algn="ctr">
              <a:lnSpc>
                <a:spcPct val="80000"/>
              </a:lnSpc>
            </a:pPr>
            <a:r>
              <a:rPr lang="en-US" sz="1000" b="1">
                <a:latin typeface="Arial" charset="0"/>
              </a:rPr>
              <a:t>Khu vực</a:t>
            </a:r>
          </a:p>
          <a:p>
            <a:pPr algn="ctr">
              <a:lnSpc>
                <a:spcPct val="80000"/>
              </a:lnSpc>
            </a:pPr>
            <a:r>
              <a:rPr lang="en-US" sz="1000" b="1">
                <a:latin typeface="Arial" charset="0"/>
              </a:rPr>
              <a:t>Tư nhân</a:t>
            </a:r>
          </a:p>
        </p:txBody>
      </p:sp>
      <p:grpSp>
        <p:nvGrpSpPr>
          <p:cNvPr id="16" name="Group 131"/>
          <p:cNvGrpSpPr>
            <a:grpSpLocks/>
          </p:cNvGrpSpPr>
          <p:nvPr/>
        </p:nvGrpSpPr>
        <p:grpSpPr bwMode="auto">
          <a:xfrm>
            <a:off x="3733800" y="2362200"/>
            <a:ext cx="2362200" cy="2286000"/>
            <a:chOff x="2372" y="1507"/>
            <a:chExt cx="1488" cy="1440"/>
          </a:xfrm>
        </p:grpSpPr>
        <p:pic>
          <p:nvPicPr>
            <p:cNvPr id="35920" name="Picture 80" descr="hub"/>
            <p:cNvPicPr>
              <a:picLocks noChangeAspect="1" noChangeArrowheads="1"/>
            </p:cNvPicPr>
            <p:nvPr/>
          </p:nvPicPr>
          <p:blipFill>
            <a:blip r:embed="rId11" cstate="print"/>
            <a:srcRect/>
            <a:stretch>
              <a:fillRect/>
            </a:stretch>
          </p:blipFill>
          <p:spPr bwMode="auto">
            <a:xfrm>
              <a:off x="2372" y="1507"/>
              <a:ext cx="1488" cy="1440"/>
            </a:xfrm>
            <a:prstGeom prst="rect">
              <a:avLst/>
            </a:prstGeom>
            <a:noFill/>
          </p:spPr>
        </p:pic>
        <p:sp>
          <p:nvSpPr>
            <p:cNvPr id="35952" name="Text Box 112"/>
            <p:cNvSpPr txBox="1">
              <a:spLocks noChangeArrowheads="1"/>
            </p:cNvSpPr>
            <p:nvPr/>
          </p:nvSpPr>
          <p:spPr bwMode="auto">
            <a:xfrm>
              <a:off x="2781" y="1945"/>
              <a:ext cx="656" cy="230"/>
            </a:xfrm>
            <a:prstGeom prst="rect">
              <a:avLst/>
            </a:prstGeom>
            <a:noFill/>
            <a:ln w="9525">
              <a:noFill/>
              <a:miter lim="800000"/>
              <a:headEnd/>
              <a:tailEnd/>
            </a:ln>
            <a:effectLst/>
          </p:spPr>
          <p:txBody>
            <a:bodyPr wrap="none" lIns="0" tIns="0" rIns="0" bIns="0">
              <a:spAutoFit/>
              <a:flatTx/>
            </a:bodyPr>
            <a:lstStyle/>
            <a:p>
              <a:pPr algn="ctr"/>
              <a:r>
                <a:rPr lang="en-US" sz="1200" b="1">
                  <a:latin typeface="Arial" charset="0"/>
                </a:rPr>
                <a:t>Dịch vụ tích </a:t>
              </a:r>
            </a:p>
            <a:p>
              <a:pPr algn="ctr"/>
              <a:r>
                <a:rPr lang="en-US" sz="1200" b="1">
                  <a:latin typeface="Arial" charset="0"/>
                </a:rPr>
                <a:t>hợp và kết nối</a:t>
              </a:r>
            </a:p>
          </p:txBody>
        </p:sp>
        <p:sp>
          <p:nvSpPr>
            <p:cNvPr id="35953" name="Text Box 113"/>
            <p:cNvSpPr txBox="1">
              <a:spLocks noChangeArrowheads="1"/>
            </p:cNvSpPr>
            <p:nvPr/>
          </p:nvSpPr>
          <p:spPr bwMode="auto">
            <a:xfrm>
              <a:off x="2784" y="2130"/>
              <a:ext cx="809" cy="366"/>
            </a:xfrm>
            <a:prstGeom prst="rect">
              <a:avLst/>
            </a:prstGeom>
            <a:noFill/>
            <a:ln w="9525">
              <a:noFill/>
              <a:miter lim="800000"/>
              <a:headEnd/>
              <a:tailEnd/>
            </a:ln>
            <a:effectLst/>
          </p:spPr>
          <p:txBody>
            <a:bodyPr wrap="none">
              <a:spAutoFit/>
              <a:flatTx/>
            </a:bodyPr>
            <a:lstStyle/>
            <a:p>
              <a:pPr>
                <a:buFontTx/>
                <a:buChar char="•"/>
              </a:pPr>
              <a:r>
                <a:rPr lang="en-US" sz="800" b="1"/>
                <a:t> Xử lý luồng</a:t>
              </a:r>
            </a:p>
            <a:p>
              <a:pPr>
                <a:buFontTx/>
                <a:buChar char="•"/>
              </a:pPr>
              <a:r>
                <a:rPr lang="en-US" sz="800" b="1"/>
                <a:t>Web Services</a:t>
              </a:r>
            </a:p>
            <a:p>
              <a:pPr>
                <a:buFontTx/>
                <a:buChar char="•"/>
              </a:pPr>
              <a:r>
                <a:rPr lang="en-US" sz="800" b="1"/>
                <a:t>Xuất bản/ Đăng ký</a:t>
              </a:r>
            </a:p>
            <a:p>
              <a:pPr>
                <a:buFontTx/>
                <a:buChar char="•"/>
              </a:pPr>
              <a:r>
                <a:rPr lang="en-US" sz="800" b="1"/>
                <a:t>Chuyển đổi / Định tuyến</a:t>
              </a:r>
            </a:p>
          </p:txBody>
        </p:sp>
      </p:grpSp>
      <p:grpSp>
        <p:nvGrpSpPr>
          <p:cNvPr id="17" name="Group 125"/>
          <p:cNvGrpSpPr>
            <a:grpSpLocks/>
          </p:cNvGrpSpPr>
          <p:nvPr/>
        </p:nvGrpSpPr>
        <p:grpSpPr bwMode="auto">
          <a:xfrm>
            <a:off x="2462213" y="2741613"/>
            <a:ext cx="557212" cy="550862"/>
            <a:chOff x="1551" y="1727"/>
            <a:chExt cx="351" cy="347"/>
          </a:xfrm>
        </p:grpSpPr>
        <p:sp>
          <p:nvSpPr>
            <p:cNvPr id="35906" name="Freeform 66"/>
            <p:cNvSpPr>
              <a:spLocks/>
            </p:cNvSpPr>
            <p:nvPr/>
          </p:nvSpPr>
          <p:spPr bwMode="auto">
            <a:xfrm>
              <a:off x="1551" y="1727"/>
              <a:ext cx="351" cy="347"/>
            </a:xfrm>
            <a:custGeom>
              <a:avLst/>
              <a:gdLst/>
              <a:ahLst/>
              <a:cxnLst>
                <a:cxn ang="0">
                  <a:pos x="52" y="71"/>
                </a:cxn>
                <a:cxn ang="0">
                  <a:pos x="72" y="19"/>
                </a:cxn>
                <a:cxn ang="0">
                  <a:pos x="24" y="0"/>
                </a:cxn>
                <a:cxn ang="0">
                  <a:pos x="0" y="63"/>
                </a:cxn>
                <a:cxn ang="0">
                  <a:pos x="52" y="71"/>
                </a:cxn>
              </a:cxnLst>
              <a:rect l="0" t="0" r="r" b="b"/>
              <a:pathLst>
                <a:path w="72" h="71">
                  <a:moveTo>
                    <a:pt x="52" y="71"/>
                  </a:moveTo>
                  <a:cubicBezTo>
                    <a:pt x="56" y="53"/>
                    <a:pt x="63" y="35"/>
                    <a:pt x="72" y="19"/>
                  </a:cubicBezTo>
                  <a:lnTo>
                    <a:pt x="24" y="0"/>
                  </a:lnTo>
                  <a:cubicBezTo>
                    <a:pt x="13" y="20"/>
                    <a:pt x="5" y="41"/>
                    <a:pt x="0" y="63"/>
                  </a:cubicBezTo>
                  <a:lnTo>
                    <a:pt x="52" y="71"/>
                  </a:lnTo>
                </a:path>
              </a:pathLst>
            </a:custGeom>
            <a:gradFill rotWithShape="0">
              <a:gsLst>
                <a:gs pos="0">
                  <a:srgbClr val="FFFFFF"/>
                </a:gs>
                <a:gs pos="100000">
                  <a:srgbClr val="FFE5E5"/>
                </a:gs>
              </a:gsLst>
              <a:path path="rect">
                <a:fillToRect l="50000" t="50000" r="50000" b="50000"/>
              </a:path>
            </a:gradFill>
            <a:ln w="0" cap="flat" cmpd="sng">
              <a:noFill/>
              <a:prstDash val="solid"/>
              <a:round/>
              <a:headEnd type="none" w="med" len="med"/>
              <a:tailEnd type="none" w="med" len="med"/>
            </a:ln>
            <a:effectLst/>
            <a:scene3d>
              <a:camera prst="legacyObliqueTopRight"/>
              <a:lightRig rig="legacyFlat3" dir="b"/>
            </a:scene3d>
            <a:sp3d extrusionH="100000" prstMaterial="legacyPlastic">
              <a:bevelT w="13500" h="13500" prst="angle"/>
              <a:bevelB w="13500" h="13500" prst="angle"/>
              <a:extrusionClr>
                <a:srgbClr val="FFE5E5"/>
              </a:extrusionClr>
            </a:sp3d>
          </p:spPr>
          <p:txBody>
            <a:bodyPr>
              <a:flatTx/>
            </a:bodyPr>
            <a:lstStyle/>
            <a:p>
              <a:endParaRPr lang="en-US"/>
            </a:p>
          </p:txBody>
        </p:sp>
        <p:sp>
          <p:nvSpPr>
            <p:cNvPr id="35956" name="Text Box 116"/>
            <p:cNvSpPr txBox="1">
              <a:spLocks noChangeArrowheads="1"/>
            </p:cNvSpPr>
            <p:nvPr/>
          </p:nvSpPr>
          <p:spPr bwMode="auto">
            <a:xfrm>
              <a:off x="1657" y="1845"/>
              <a:ext cx="141" cy="116"/>
            </a:xfrm>
            <a:prstGeom prst="rect">
              <a:avLst/>
            </a:prstGeom>
            <a:noFill/>
            <a:ln w="0">
              <a:noFill/>
              <a:miter lim="800000"/>
              <a:headEnd/>
              <a:tailEnd/>
            </a:ln>
            <a:effectLst/>
          </p:spPr>
          <p:txBody>
            <a:bodyPr wrap="none" lIns="0" tIns="0" rIns="0" bIns="0" anchor="ctr" anchorCtr="1">
              <a:spAutoFit/>
              <a:flatTx/>
            </a:bodyPr>
            <a:lstStyle/>
            <a:p>
              <a:pPr algn="ctr">
                <a:lnSpc>
                  <a:spcPct val="75000"/>
                </a:lnSpc>
              </a:pPr>
              <a:r>
                <a:rPr lang="en-US" sz="800" b="1">
                  <a:latin typeface="Arial Narrow" pitchFamily="34" charset="0"/>
                </a:rPr>
                <a:t>Cộng</a:t>
              </a:r>
            </a:p>
            <a:p>
              <a:pPr algn="ctr">
                <a:lnSpc>
                  <a:spcPct val="75000"/>
                </a:lnSpc>
              </a:pPr>
              <a:r>
                <a:rPr lang="en-US" sz="800" b="1">
                  <a:latin typeface="Arial Narrow" pitchFamily="34" charset="0"/>
                </a:rPr>
                <a:t> tác</a:t>
              </a:r>
            </a:p>
          </p:txBody>
        </p:sp>
      </p:grpSp>
      <p:sp>
        <p:nvSpPr>
          <p:cNvPr id="35958" name="Freeform 118"/>
          <p:cNvSpPr>
            <a:spLocks/>
          </p:cNvSpPr>
          <p:nvPr/>
        </p:nvSpPr>
        <p:spPr bwMode="auto">
          <a:xfrm>
            <a:off x="1711325" y="2382838"/>
            <a:ext cx="600075" cy="703262"/>
          </a:xfrm>
          <a:custGeom>
            <a:avLst/>
            <a:gdLst/>
            <a:ahLst/>
            <a:cxnLst>
              <a:cxn ang="0">
                <a:pos x="0" y="449"/>
              </a:cxn>
              <a:cxn ang="0">
                <a:pos x="13" y="392"/>
              </a:cxn>
              <a:cxn ang="0">
                <a:pos x="31" y="332"/>
              </a:cxn>
              <a:cxn ang="0">
                <a:pos x="48" y="274"/>
              </a:cxn>
              <a:cxn ang="0">
                <a:pos x="69" y="219"/>
              </a:cxn>
              <a:cxn ang="0">
                <a:pos x="90" y="163"/>
              </a:cxn>
              <a:cxn ang="0">
                <a:pos x="115" y="108"/>
              </a:cxn>
              <a:cxn ang="0">
                <a:pos x="142" y="54"/>
              </a:cxn>
              <a:cxn ang="0">
                <a:pos x="169" y="0"/>
              </a:cxn>
              <a:cxn ang="0">
                <a:pos x="421" y="98"/>
              </a:cxn>
              <a:cxn ang="0">
                <a:pos x="396" y="146"/>
              </a:cxn>
              <a:cxn ang="0">
                <a:pos x="373" y="194"/>
              </a:cxn>
              <a:cxn ang="0">
                <a:pos x="351" y="242"/>
              </a:cxn>
              <a:cxn ang="0">
                <a:pos x="332" y="290"/>
              </a:cxn>
              <a:cxn ang="0">
                <a:pos x="313" y="340"/>
              </a:cxn>
              <a:cxn ang="0">
                <a:pos x="298" y="392"/>
              </a:cxn>
              <a:cxn ang="0">
                <a:pos x="282" y="441"/>
              </a:cxn>
              <a:cxn ang="0">
                <a:pos x="271" y="493"/>
              </a:cxn>
              <a:cxn ang="0">
                <a:pos x="0" y="449"/>
              </a:cxn>
            </a:cxnLst>
            <a:rect l="0" t="0" r="r" b="b"/>
            <a:pathLst>
              <a:path w="421" h="493">
                <a:moveTo>
                  <a:pt x="0" y="449"/>
                </a:moveTo>
                <a:lnTo>
                  <a:pt x="13" y="392"/>
                </a:lnTo>
                <a:lnTo>
                  <a:pt x="31" y="332"/>
                </a:lnTo>
                <a:lnTo>
                  <a:pt x="48" y="274"/>
                </a:lnTo>
                <a:lnTo>
                  <a:pt x="69" y="219"/>
                </a:lnTo>
                <a:lnTo>
                  <a:pt x="90" y="163"/>
                </a:lnTo>
                <a:lnTo>
                  <a:pt x="115" y="108"/>
                </a:lnTo>
                <a:lnTo>
                  <a:pt x="142" y="54"/>
                </a:lnTo>
                <a:lnTo>
                  <a:pt x="169" y="0"/>
                </a:lnTo>
                <a:lnTo>
                  <a:pt x="421" y="98"/>
                </a:lnTo>
                <a:lnTo>
                  <a:pt x="396" y="146"/>
                </a:lnTo>
                <a:lnTo>
                  <a:pt x="373" y="194"/>
                </a:lnTo>
                <a:lnTo>
                  <a:pt x="351" y="242"/>
                </a:lnTo>
                <a:lnTo>
                  <a:pt x="332" y="290"/>
                </a:lnTo>
                <a:lnTo>
                  <a:pt x="313" y="340"/>
                </a:lnTo>
                <a:lnTo>
                  <a:pt x="298" y="392"/>
                </a:lnTo>
                <a:lnTo>
                  <a:pt x="282" y="441"/>
                </a:lnTo>
                <a:lnTo>
                  <a:pt x="271" y="493"/>
                </a:lnTo>
                <a:lnTo>
                  <a:pt x="0" y="449"/>
                </a:lnTo>
                <a:close/>
              </a:path>
            </a:pathLst>
          </a:custGeom>
          <a:gradFill rotWithShape="0">
            <a:gsLst>
              <a:gs pos="0">
                <a:srgbClr val="FFFFFF"/>
              </a:gs>
              <a:gs pos="100000">
                <a:srgbClr val="FFE5E5"/>
              </a:gs>
            </a:gsLst>
            <a:path path="rect">
              <a:fillToRect l="50000" t="50000" r="50000" b="50000"/>
            </a:path>
          </a:gradFill>
          <a:ln w="0" cap="flat" cmpd="sng">
            <a:noFill/>
            <a:prstDash val="solid"/>
            <a:round/>
            <a:headEnd type="none" w="med" len="med"/>
            <a:tailEnd type="none" w="med" len="med"/>
          </a:ln>
          <a:effectLst/>
          <a:scene3d>
            <a:camera prst="legacyObliqueTopRight"/>
            <a:lightRig rig="legacyFlat3" dir="b"/>
          </a:scene3d>
          <a:sp3d extrusionH="49200" prstMaterial="legacyMatte">
            <a:bevelT w="13500" h="13500" prst="angle"/>
            <a:bevelB w="13500" h="13500" prst="angle"/>
            <a:extrusionClr>
              <a:srgbClr val="FFE5E5"/>
            </a:extrusionClr>
          </a:sp3d>
        </p:spPr>
        <p:txBody>
          <a:bodyPr>
            <a:flatTx/>
          </a:bodyPr>
          <a:lstStyle/>
          <a:p>
            <a:endParaRPr lang="en-US"/>
          </a:p>
        </p:txBody>
      </p:sp>
      <p:sp>
        <p:nvSpPr>
          <p:cNvPr id="35959" name="Freeform 119"/>
          <p:cNvSpPr>
            <a:spLocks/>
          </p:cNvSpPr>
          <p:nvPr/>
        </p:nvSpPr>
        <p:spPr bwMode="auto">
          <a:xfrm>
            <a:off x="1654175" y="3132138"/>
            <a:ext cx="422275" cy="688975"/>
          </a:xfrm>
          <a:custGeom>
            <a:avLst/>
            <a:gdLst/>
            <a:ahLst/>
            <a:cxnLst>
              <a:cxn ang="0">
                <a:pos x="11" y="483"/>
              </a:cxn>
              <a:cxn ang="0">
                <a:pos x="5" y="435"/>
              </a:cxn>
              <a:cxn ang="0">
                <a:pos x="1" y="385"/>
              </a:cxn>
              <a:cxn ang="0">
                <a:pos x="0" y="336"/>
              </a:cxn>
              <a:cxn ang="0">
                <a:pos x="0" y="286"/>
              </a:cxn>
              <a:cxn ang="0">
                <a:pos x="0" y="213"/>
              </a:cxn>
              <a:cxn ang="0">
                <a:pos x="5" y="142"/>
              </a:cxn>
              <a:cxn ang="0">
                <a:pos x="13" y="71"/>
              </a:cxn>
              <a:cxn ang="0">
                <a:pos x="25" y="0"/>
              </a:cxn>
              <a:cxn ang="0">
                <a:pos x="297" y="34"/>
              </a:cxn>
              <a:cxn ang="0">
                <a:pos x="288" y="96"/>
              </a:cxn>
              <a:cxn ang="0">
                <a:pos x="280" y="159"/>
              </a:cxn>
              <a:cxn ang="0">
                <a:pos x="276" y="222"/>
              </a:cxn>
              <a:cxn ang="0">
                <a:pos x="274" y="286"/>
              </a:cxn>
              <a:cxn ang="0">
                <a:pos x="276" y="330"/>
              </a:cxn>
              <a:cxn ang="0">
                <a:pos x="278" y="374"/>
              </a:cxn>
              <a:cxn ang="0">
                <a:pos x="280" y="416"/>
              </a:cxn>
              <a:cxn ang="0">
                <a:pos x="286" y="460"/>
              </a:cxn>
              <a:cxn ang="0">
                <a:pos x="11" y="483"/>
              </a:cxn>
            </a:cxnLst>
            <a:rect l="0" t="0" r="r" b="b"/>
            <a:pathLst>
              <a:path w="297" h="483">
                <a:moveTo>
                  <a:pt x="11" y="483"/>
                </a:moveTo>
                <a:lnTo>
                  <a:pt x="5" y="435"/>
                </a:lnTo>
                <a:lnTo>
                  <a:pt x="1" y="385"/>
                </a:lnTo>
                <a:lnTo>
                  <a:pt x="0" y="336"/>
                </a:lnTo>
                <a:lnTo>
                  <a:pt x="0" y="286"/>
                </a:lnTo>
                <a:lnTo>
                  <a:pt x="0" y="213"/>
                </a:lnTo>
                <a:lnTo>
                  <a:pt x="5" y="142"/>
                </a:lnTo>
                <a:lnTo>
                  <a:pt x="13" y="71"/>
                </a:lnTo>
                <a:lnTo>
                  <a:pt x="25" y="0"/>
                </a:lnTo>
                <a:lnTo>
                  <a:pt x="297" y="34"/>
                </a:lnTo>
                <a:lnTo>
                  <a:pt x="288" y="96"/>
                </a:lnTo>
                <a:lnTo>
                  <a:pt x="280" y="159"/>
                </a:lnTo>
                <a:lnTo>
                  <a:pt x="276" y="222"/>
                </a:lnTo>
                <a:lnTo>
                  <a:pt x="274" y="286"/>
                </a:lnTo>
                <a:lnTo>
                  <a:pt x="276" y="330"/>
                </a:lnTo>
                <a:lnTo>
                  <a:pt x="278" y="374"/>
                </a:lnTo>
                <a:lnTo>
                  <a:pt x="280" y="416"/>
                </a:lnTo>
                <a:lnTo>
                  <a:pt x="286" y="460"/>
                </a:lnTo>
                <a:lnTo>
                  <a:pt x="11" y="483"/>
                </a:lnTo>
                <a:close/>
              </a:path>
            </a:pathLst>
          </a:custGeom>
          <a:gradFill rotWithShape="0">
            <a:gsLst>
              <a:gs pos="0">
                <a:srgbClr val="FFFFFF"/>
              </a:gs>
              <a:gs pos="100000">
                <a:srgbClr val="FFE5E5"/>
              </a:gs>
            </a:gsLst>
            <a:path path="rect">
              <a:fillToRect l="50000" t="50000" r="50000" b="50000"/>
            </a:path>
          </a:gradFill>
          <a:ln w="0" cap="flat" cmpd="sng">
            <a:noFill/>
            <a:prstDash val="solid"/>
            <a:round/>
            <a:headEnd type="none" w="med" len="med"/>
            <a:tailEnd type="none" w="med" len="med"/>
          </a:ln>
          <a:effectLst/>
          <a:scene3d>
            <a:camera prst="legacyObliqueTopRight"/>
            <a:lightRig rig="legacyFlat3" dir="b"/>
          </a:scene3d>
          <a:sp3d extrusionH="49200" prstMaterial="legacyMatte">
            <a:bevelT w="13500" h="13500" prst="angle"/>
            <a:bevelB w="13500" h="13500" prst="angle"/>
            <a:extrusionClr>
              <a:srgbClr val="FFE5E5"/>
            </a:extrusionClr>
          </a:sp3d>
        </p:spPr>
        <p:txBody>
          <a:bodyPr>
            <a:flatTx/>
          </a:bodyPr>
          <a:lstStyle/>
          <a:p>
            <a:endParaRPr lang="en-US"/>
          </a:p>
        </p:txBody>
      </p:sp>
      <p:grpSp>
        <p:nvGrpSpPr>
          <p:cNvPr id="18" name="Group 123"/>
          <p:cNvGrpSpPr>
            <a:grpSpLocks/>
          </p:cNvGrpSpPr>
          <p:nvPr/>
        </p:nvGrpSpPr>
        <p:grpSpPr bwMode="auto">
          <a:xfrm>
            <a:off x="2006600" y="1760538"/>
            <a:ext cx="714375" cy="676275"/>
            <a:chOff x="1264" y="1109"/>
            <a:chExt cx="450" cy="426"/>
          </a:xfrm>
        </p:grpSpPr>
        <p:sp>
          <p:nvSpPr>
            <p:cNvPr id="35957" name="Freeform 117"/>
            <p:cNvSpPr>
              <a:spLocks/>
            </p:cNvSpPr>
            <p:nvPr/>
          </p:nvSpPr>
          <p:spPr bwMode="auto">
            <a:xfrm>
              <a:off x="1264" y="1109"/>
              <a:ext cx="450" cy="426"/>
            </a:xfrm>
            <a:custGeom>
              <a:avLst/>
              <a:gdLst/>
              <a:ahLst/>
              <a:cxnLst>
                <a:cxn ang="0">
                  <a:pos x="0" y="370"/>
                </a:cxn>
                <a:cxn ang="0">
                  <a:pos x="31" y="320"/>
                </a:cxn>
                <a:cxn ang="0">
                  <a:pos x="64" y="272"/>
                </a:cxn>
                <a:cxn ang="0">
                  <a:pos x="98" y="224"/>
                </a:cxn>
                <a:cxn ang="0">
                  <a:pos x="135" y="176"/>
                </a:cxn>
                <a:cxn ang="0">
                  <a:pos x="171" y="132"/>
                </a:cxn>
                <a:cxn ang="0">
                  <a:pos x="210" y="86"/>
                </a:cxn>
                <a:cxn ang="0">
                  <a:pos x="250" y="42"/>
                </a:cxn>
                <a:cxn ang="0">
                  <a:pos x="290" y="0"/>
                </a:cxn>
                <a:cxn ang="0">
                  <a:pos x="502" y="151"/>
                </a:cxn>
                <a:cxn ang="0">
                  <a:pos x="465" y="190"/>
                </a:cxn>
                <a:cxn ang="0">
                  <a:pos x="431" y="228"/>
                </a:cxn>
                <a:cxn ang="0">
                  <a:pos x="396" y="268"/>
                </a:cxn>
                <a:cxn ang="0">
                  <a:pos x="363" y="309"/>
                </a:cxn>
                <a:cxn ang="0">
                  <a:pos x="333" y="349"/>
                </a:cxn>
                <a:cxn ang="0">
                  <a:pos x="302" y="391"/>
                </a:cxn>
                <a:cxn ang="0">
                  <a:pos x="273" y="433"/>
                </a:cxn>
                <a:cxn ang="0">
                  <a:pos x="246" y="475"/>
                </a:cxn>
                <a:cxn ang="0">
                  <a:pos x="0" y="370"/>
                </a:cxn>
              </a:cxnLst>
              <a:rect l="0" t="0" r="r" b="b"/>
              <a:pathLst>
                <a:path w="502" h="475">
                  <a:moveTo>
                    <a:pt x="0" y="370"/>
                  </a:moveTo>
                  <a:lnTo>
                    <a:pt x="31" y="320"/>
                  </a:lnTo>
                  <a:lnTo>
                    <a:pt x="64" y="272"/>
                  </a:lnTo>
                  <a:lnTo>
                    <a:pt x="98" y="224"/>
                  </a:lnTo>
                  <a:lnTo>
                    <a:pt x="135" y="176"/>
                  </a:lnTo>
                  <a:lnTo>
                    <a:pt x="171" y="132"/>
                  </a:lnTo>
                  <a:lnTo>
                    <a:pt x="210" y="86"/>
                  </a:lnTo>
                  <a:lnTo>
                    <a:pt x="250" y="42"/>
                  </a:lnTo>
                  <a:lnTo>
                    <a:pt x="290" y="0"/>
                  </a:lnTo>
                  <a:lnTo>
                    <a:pt x="502" y="151"/>
                  </a:lnTo>
                  <a:lnTo>
                    <a:pt x="465" y="190"/>
                  </a:lnTo>
                  <a:lnTo>
                    <a:pt x="431" y="228"/>
                  </a:lnTo>
                  <a:lnTo>
                    <a:pt x="396" y="268"/>
                  </a:lnTo>
                  <a:lnTo>
                    <a:pt x="363" y="309"/>
                  </a:lnTo>
                  <a:lnTo>
                    <a:pt x="333" y="349"/>
                  </a:lnTo>
                  <a:lnTo>
                    <a:pt x="302" y="391"/>
                  </a:lnTo>
                  <a:lnTo>
                    <a:pt x="273" y="433"/>
                  </a:lnTo>
                  <a:lnTo>
                    <a:pt x="246" y="475"/>
                  </a:lnTo>
                  <a:lnTo>
                    <a:pt x="0" y="370"/>
                  </a:lnTo>
                  <a:close/>
                </a:path>
              </a:pathLst>
            </a:custGeom>
            <a:gradFill rotWithShape="0">
              <a:gsLst>
                <a:gs pos="0">
                  <a:srgbClr val="FFFFFF"/>
                </a:gs>
                <a:gs pos="100000">
                  <a:srgbClr val="FFE5E5"/>
                </a:gs>
              </a:gsLst>
              <a:path path="rect">
                <a:fillToRect l="50000" t="50000" r="50000" b="50000"/>
              </a:path>
            </a:gradFill>
            <a:ln w="0" cap="flat" cmpd="sng">
              <a:noFill/>
              <a:prstDash val="solid"/>
              <a:round/>
              <a:headEnd type="none" w="med" len="med"/>
              <a:tailEnd type="none" w="med" len="med"/>
            </a:ln>
            <a:effectLst/>
            <a:scene3d>
              <a:camera prst="legacyObliqueTopRight"/>
              <a:lightRig rig="legacyFlat3" dir="b"/>
            </a:scene3d>
            <a:sp3d extrusionH="49200" prstMaterial="legacyMatte">
              <a:bevelT w="13500" h="13500" prst="angle"/>
              <a:bevelB w="13500" h="13500" prst="angle"/>
              <a:extrusionClr>
                <a:srgbClr val="FFE5E5"/>
              </a:extrusionClr>
            </a:sp3d>
          </p:spPr>
          <p:txBody>
            <a:bodyPr>
              <a:flatTx/>
            </a:bodyPr>
            <a:lstStyle/>
            <a:p>
              <a:endParaRPr lang="en-US"/>
            </a:p>
          </p:txBody>
        </p:sp>
        <p:sp>
          <p:nvSpPr>
            <p:cNvPr id="35960" name="Text Box 120"/>
            <p:cNvSpPr txBox="1">
              <a:spLocks noChangeArrowheads="1"/>
            </p:cNvSpPr>
            <p:nvPr/>
          </p:nvSpPr>
          <p:spPr bwMode="auto">
            <a:xfrm>
              <a:off x="1386" y="1277"/>
              <a:ext cx="236" cy="116"/>
            </a:xfrm>
            <a:prstGeom prst="rect">
              <a:avLst/>
            </a:prstGeom>
            <a:noFill/>
            <a:ln w="0">
              <a:noFill/>
              <a:miter lim="800000"/>
              <a:headEnd/>
              <a:tailEnd/>
            </a:ln>
            <a:effectLst/>
          </p:spPr>
          <p:txBody>
            <a:bodyPr wrap="none" lIns="0" tIns="0" rIns="0" bIns="0" anchor="ctr" anchorCtr="1">
              <a:spAutoFit/>
              <a:flatTx/>
            </a:bodyPr>
            <a:lstStyle/>
            <a:p>
              <a:pPr>
                <a:lnSpc>
                  <a:spcPct val="75000"/>
                </a:lnSpc>
              </a:pPr>
              <a:r>
                <a:rPr lang="en-US" sz="800" b="1">
                  <a:latin typeface="Arial Narrow" pitchFamily="34" charset="0"/>
                </a:rPr>
                <a:t>Trình bày</a:t>
              </a:r>
            </a:p>
            <a:p>
              <a:pPr>
                <a:lnSpc>
                  <a:spcPct val="75000"/>
                </a:lnSpc>
              </a:pPr>
              <a:r>
                <a:rPr lang="en-US" sz="800" b="1">
                  <a:latin typeface="Arial Narrow" pitchFamily="34" charset="0"/>
                </a:rPr>
                <a:t>logic</a:t>
              </a:r>
            </a:p>
          </p:txBody>
        </p:sp>
      </p:grpSp>
      <p:sp>
        <p:nvSpPr>
          <p:cNvPr id="35961" name="Text Box 121"/>
          <p:cNvSpPr txBox="1">
            <a:spLocks noChangeArrowheads="1"/>
          </p:cNvSpPr>
          <p:nvPr/>
        </p:nvSpPr>
        <p:spPr bwMode="auto">
          <a:xfrm>
            <a:off x="1862138" y="2667000"/>
            <a:ext cx="265112" cy="184150"/>
          </a:xfrm>
          <a:prstGeom prst="rect">
            <a:avLst/>
          </a:prstGeom>
          <a:noFill/>
          <a:ln w="0">
            <a:noFill/>
            <a:miter lim="800000"/>
            <a:headEnd/>
            <a:tailEnd/>
          </a:ln>
          <a:effectLst/>
        </p:spPr>
        <p:txBody>
          <a:bodyPr wrap="none" lIns="0" tIns="0" rIns="0" bIns="0" anchor="ctr" anchorCtr="1">
            <a:spAutoFit/>
            <a:flatTx/>
          </a:bodyPr>
          <a:lstStyle/>
          <a:p>
            <a:pPr algn="ctr">
              <a:lnSpc>
                <a:spcPct val="75000"/>
              </a:lnSpc>
            </a:pPr>
            <a:r>
              <a:rPr lang="en-US" sz="800" b="1">
                <a:latin typeface="Arial Narrow" pitchFamily="34" charset="0"/>
              </a:rPr>
              <a:t>Cá thể</a:t>
            </a:r>
          </a:p>
          <a:p>
            <a:pPr algn="ctr">
              <a:lnSpc>
                <a:spcPct val="75000"/>
              </a:lnSpc>
            </a:pPr>
            <a:r>
              <a:rPr lang="en-US" sz="800" b="1">
                <a:latin typeface="Arial Narrow" pitchFamily="34" charset="0"/>
              </a:rPr>
              <a:t>hóa</a:t>
            </a:r>
          </a:p>
        </p:txBody>
      </p:sp>
      <p:sp>
        <p:nvSpPr>
          <p:cNvPr id="35962" name="Text Box 122"/>
          <p:cNvSpPr txBox="1">
            <a:spLocks noChangeArrowheads="1"/>
          </p:cNvSpPr>
          <p:nvPr/>
        </p:nvSpPr>
        <p:spPr bwMode="auto">
          <a:xfrm>
            <a:off x="1741488" y="3403600"/>
            <a:ext cx="206375" cy="184150"/>
          </a:xfrm>
          <a:prstGeom prst="rect">
            <a:avLst/>
          </a:prstGeom>
          <a:noFill/>
          <a:ln w="0">
            <a:noFill/>
            <a:miter lim="800000"/>
            <a:headEnd/>
            <a:tailEnd/>
          </a:ln>
          <a:effectLst/>
        </p:spPr>
        <p:txBody>
          <a:bodyPr wrap="none" lIns="0" tIns="0" rIns="0" bIns="0" anchor="ctr" anchorCtr="1">
            <a:spAutoFit/>
            <a:flatTx/>
          </a:bodyPr>
          <a:lstStyle/>
          <a:p>
            <a:pPr algn="ctr">
              <a:lnSpc>
                <a:spcPct val="75000"/>
              </a:lnSpc>
            </a:pPr>
            <a:r>
              <a:rPr lang="en-US" sz="800" b="1">
                <a:latin typeface="Arial Narrow" pitchFamily="34" charset="0"/>
              </a:rPr>
              <a:t>Tùy</a:t>
            </a:r>
          </a:p>
          <a:p>
            <a:pPr algn="ctr">
              <a:lnSpc>
                <a:spcPct val="75000"/>
              </a:lnSpc>
            </a:pPr>
            <a:r>
              <a:rPr lang="en-US" sz="800" b="1">
                <a:latin typeface="Arial Narrow" pitchFamily="34" charset="0"/>
              </a:rPr>
              <a:t> biến</a:t>
            </a:r>
          </a:p>
        </p:txBody>
      </p:sp>
      <p:sp>
        <p:nvSpPr>
          <p:cNvPr id="35923" name="Line 83"/>
          <p:cNvSpPr>
            <a:spLocks noChangeShapeType="1"/>
          </p:cNvSpPr>
          <p:nvPr/>
        </p:nvSpPr>
        <p:spPr bwMode="auto">
          <a:xfrm flipV="1">
            <a:off x="5791200" y="2135188"/>
            <a:ext cx="88900" cy="804862"/>
          </a:xfrm>
          <a:prstGeom prst="line">
            <a:avLst/>
          </a:prstGeom>
          <a:noFill/>
          <a:ln w="28575">
            <a:solidFill>
              <a:srgbClr val="99CCFF"/>
            </a:solidFill>
            <a:round/>
            <a:headEnd/>
            <a:tailEnd/>
          </a:ln>
          <a:effectLst/>
          <a:scene3d>
            <a:camera prst="legacyObliqueTopRight"/>
            <a:lightRig rig="legacyFlat3" dir="b"/>
          </a:scene3d>
          <a:sp3d extrusionH="252400" prstMaterial="legacyPlastic">
            <a:bevelT w="13500" h="13500" prst="angle"/>
            <a:bevelB w="13500" h="13500" prst="angle"/>
            <a:extrusionClr>
              <a:srgbClr val="99CCFF"/>
            </a:extrusionClr>
          </a:sp3d>
        </p:spPr>
        <p:txBody>
          <a:bodyPr>
            <a:flatTx/>
          </a:bodyPr>
          <a:lstStyle/>
          <a:p>
            <a:endParaRPr lang="en-US"/>
          </a:p>
        </p:txBody>
      </p:sp>
      <p:sp>
        <p:nvSpPr>
          <p:cNvPr id="35924" name="Line 84"/>
          <p:cNvSpPr>
            <a:spLocks noChangeShapeType="1"/>
          </p:cNvSpPr>
          <p:nvPr/>
        </p:nvSpPr>
        <p:spPr bwMode="auto">
          <a:xfrm flipH="1" flipV="1">
            <a:off x="5165725" y="1912938"/>
            <a:ext cx="473075" cy="865187"/>
          </a:xfrm>
          <a:prstGeom prst="line">
            <a:avLst/>
          </a:prstGeom>
          <a:noFill/>
          <a:ln w="28575">
            <a:solidFill>
              <a:srgbClr val="99CCFF"/>
            </a:solidFill>
            <a:round/>
            <a:headEnd/>
            <a:tailEnd/>
          </a:ln>
          <a:effectLst/>
          <a:scene3d>
            <a:camera prst="legacyObliqueTopRight"/>
            <a:lightRig rig="legacyFlat3" dir="b"/>
          </a:scene3d>
          <a:sp3d extrusionH="252400" prstMaterial="legacyPlastic">
            <a:bevelT w="13500" h="13500" prst="angle"/>
            <a:bevelB w="13500" h="13500" prst="angle"/>
            <a:extrusionClr>
              <a:srgbClr val="99CCFF"/>
            </a:extrusionClr>
          </a:sp3d>
        </p:spPr>
        <p:txBody>
          <a:bodyPr>
            <a:flatTx/>
          </a:bodyPr>
          <a:lstStyle/>
          <a:p>
            <a:endParaRPr lang="en-US"/>
          </a:p>
        </p:txBody>
      </p:sp>
      <p:sp>
        <p:nvSpPr>
          <p:cNvPr id="35925" name="Line 85"/>
          <p:cNvSpPr>
            <a:spLocks noChangeShapeType="1"/>
          </p:cNvSpPr>
          <p:nvPr/>
        </p:nvSpPr>
        <p:spPr bwMode="auto">
          <a:xfrm flipH="1" flipV="1">
            <a:off x="4432300" y="1982788"/>
            <a:ext cx="887413" cy="576262"/>
          </a:xfrm>
          <a:prstGeom prst="line">
            <a:avLst/>
          </a:prstGeom>
          <a:noFill/>
          <a:ln w="28575">
            <a:solidFill>
              <a:srgbClr val="99CCFF"/>
            </a:solidFill>
            <a:round/>
            <a:headEnd/>
            <a:tailEnd/>
          </a:ln>
          <a:effectLst/>
          <a:scene3d>
            <a:camera prst="legacyObliqueTopRight"/>
            <a:lightRig rig="legacyFlat3" dir="b"/>
          </a:scene3d>
          <a:sp3d extrusionH="252400" prstMaterial="legacyPlastic">
            <a:bevelT w="13500" h="13500" prst="angle"/>
            <a:bevelB w="13500" h="13500" prst="angle"/>
            <a:extrusionClr>
              <a:srgbClr val="99CCFF"/>
            </a:extrusionClr>
          </a:sp3d>
        </p:spPr>
        <p:txBody>
          <a:bodyPr>
            <a:flatTx/>
          </a:bodyPr>
          <a:lstStyle/>
          <a:p>
            <a:endParaRPr lang="en-US"/>
          </a:p>
        </p:txBody>
      </p:sp>
      <p:sp>
        <p:nvSpPr>
          <p:cNvPr id="35926" name="Freeform 86"/>
          <p:cNvSpPr>
            <a:spLocks/>
          </p:cNvSpPr>
          <p:nvPr/>
        </p:nvSpPr>
        <p:spPr bwMode="auto">
          <a:xfrm rot="105112">
            <a:off x="3552825" y="1144588"/>
            <a:ext cx="3484563" cy="1316037"/>
          </a:xfrm>
          <a:custGeom>
            <a:avLst/>
            <a:gdLst/>
            <a:ahLst/>
            <a:cxnLst>
              <a:cxn ang="0">
                <a:pos x="162" y="90"/>
              </a:cxn>
              <a:cxn ang="0">
                <a:pos x="317" y="147"/>
              </a:cxn>
              <a:cxn ang="0">
                <a:pos x="393" y="84"/>
              </a:cxn>
              <a:cxn ang="0">
                <a:pos x="162" y="0"/>
              </a:cxn>
              <a:cxn ang="0">
                <a:pos x="0" y="38"/>
              </a:cxn>
              <a:cxn ang="0">
                <a:pos x="53" y="116"/>
              </a:cxn>
              <a:cxn ang="0">
                <a:pos x="162" y="90"/>
              </a:cxn>
            </a:cxnLst>
            <a:rect l="0" t="0" r="r" b="b"/>
            <a:pathLst>
              <a:path w="393" h="147">
                <a:moveTo>
                  <a:pt x="162" y="90"/>
                </a:moveTo>
                <a:cubicBezTo>
                  <a:pt x="223" y="90"/>
                  <a:pt x="278" y="112"/>
                  <a:pt x="317" y="147"/>
                </a:cubicBezTo>
                <a:lnTo>
                  <a:pt x="393" y="84"/>
                </a:lnTo>
                <a:cubicBezTo>
                  <a:pt x="335" y="33"/>
                  <a:pt x="253" y="0"/>
                  <a:pt x="162" y="0"/>
                </a:cubicBezTo>
                <a:cubicBezTo>
                  <a:pt x="103" y="0"/>
                  <a:pt x="48" y="14"/>
                  <a:pt x="0" y="38"/>
                </a:cubicBezTo>
                <a:lnTo>
                  <a:pt x="53" y="116"/>
                </a:lnTo>
                <a:cubicBezTo>
                  <a:pt x="85" y="100"/>
                  <a:pt x="122" y="90"/>
                  <a:pt x="162" y="90"/>
                </a:cubicBezTo>
              </a:path>
            </a:pathLst>
          </a:custGeom>
          <a:solidFill>
            <a:srgbClr val="99CCFF"/>
          </a:solidFill>
          <a:ln w="9525" cap="flat" cmpd="sng">
            <a:prstDash val="solid"/>
            <a:round/>
            <a:headEnd type="none" w="med" len="med"/>
            <a:tailEnd type="none" w="med" len="med"/>
          </a:ln>
          <a:effectLst/>
          <a:scene3d>
            <a:camera prst="legacyObliqueTopRight"/>
            <a:lightRig rig="legacyFlat3" dir="b"/>
          </a:scene3d>
          <a:sp3d extrusionH="303200" prstMaterial="legacyPlastic">
            <a:bevelT w="13500" h="13500" prst="angle"/>
            <a:bevelB w="13500" h="13500" prst="angle"/>
            <a:extrusionClr>
              <a:srgbClr val="99CCFF"/>
            </a:extrusionClr>
          </a:sp3d>
        </p:spPr>
        <p:txBody>
          <a:bodyPr wrap="none" anchor="ctr">
            <a:flatTx/>
          </a:bodyPr>
          <a:lstStyle/>
          <a:p>
            <a:endParaRPr lang="en-US"/>
          </a:p>
        </p:txBody>
      </p:sp>
      <p:sp>
        <p:nvSpPr>
          <p:cNvPr id="35927" name="Freeform 87"/>
          <p:cNvSpPr>
            <a:spLocks/>
          </p:cNvSpPr>
          <p:nvPr/>
        </p:nvSpPr>
        <p:spPr bwMode="auto">
          <a:xfrm>
            <a:off x="3684588" y="1295400"/>
            <a:ext cx="750887" cy="647700"/>
          </a:xfrm>
          <a:custGeom>
            <a:avLst/>
            <a:gdLst/>
            <a:ahLst/>
            <a:cxnLst>
              <a:cxn ang="0">
                <a:pos x="0" y="25"/>
              </a:cxn>
              <a:cxn ang="0">
                <a:pos x="78" y="0"/>
              </a:cxn>
              <a:cxn ang="0">
                <a:pos x="96" y="64"/>
              </a:cxn>
              <a:cxn ang="0">
                <a:pos x="35" y="83"/>
              </a:cxn>
              <a:cxn ang="0">
                <a:pos x="0" y="25"/>
              </a:cxn>
            </a:cxnLst>
            <a:rect l="0" t="0" r="r" b="b"/>
            <a:pathLst>
              <a:path w="96" h="83">
                <a:moveTo>
                  <a:pt x="0" y="25"/>
                </a:moveTo>
                <a:cubicBezTo>
                  <a:pt x="24" y="14"/>
                  <a:pt x="50" y="5"/>
                  <a:pt x="78" y="0"/>
                </a:cubicBezTo>
                <a:cubicBezTo>
                  <a:pt x="84" y="21"/>
                  <a:pt x="90" y="42"/>
                  <a:pt x="96" y="64"/>
                </a:cubicBezTo>
                <a:cubicBezTo>
                  <a:pt x="75" y="68"/>
                  <a:pt x="54" y="75"/>
                  <a:pt x="35" y="83"/>
                </a:cubicBezTo>
                <a:lnTo>
                  <a:pt x="0" y="25"/>
                </a:lnTo>
              </a:path>
            </a:pathLst>
          </a:custGeom>
          <a:gradFill rotWithShape="0">
            <a:gsLst>
              <a:gs pos="0">
                <a:srgbClr val="CCFFFF"/>
              </a:gs>
              <a:gs pos="100000">
                <a:srgbClr val="99CCFF"/>
              </a:gs>
            </a:gsLst>
            <a:path path="rect">
              <a:fillToRect l="50000" t="50000" r="50000" b="50000"/>
            </a:path>
          </a:gradFill>
          <a:ln w="9525" cap="flat" cmpd="sng">
            <a:noFill/>
            <a:prstDash val="solid"/>
            <a:round/>
            <a:headEnd type="none" w="med" len="med"/>
            <a:tailEnd type="none" w="med" len="med"/>
          </a:ln>
          <a:effectLst/>
          <a:scene3d>
            <a:camera prst="legacyObliqueTopRight"/>
            <a:lightRig rig="legacyFlat3" dir="b"/>
          </a:scene3d>
          <a:sp3d extrusionH="100000" prstMaterial="legacyPlastic">
            <a:bevelT w="13500" h="13500" prst="angle"/>
            <a:bevelB w="13500" h="13500" prst="angle"/>
            <a:extrusionClr>
              <a:srgbClr val="99CCFF"/>
            </a:extrusionClr>
          </a:sp3d>
        </p:spPr>
        <p:txBody>
          <a:bodyPr wrap="none" anchor="ctr">
            <a:flatTx/>
          </a:bodyPr>
          <a:lstStyle/>
          <a:p>
            <a:endParaRPr lang="en-US"/>
          </a:p>
        </p:txBody>
      </p:sp>
      <p:sp>
        <p:nvSpPr>
          <p:cNvPr id="35928" name="Freeform 88"/>
          <p:cNvSpPr>
            <a:spLocks/>
          </p:cNvSpPr>
          <p:nvPr/>
        </p:nvSpPr>
        <p:spPr bwMode="auto">
          <a:xfrm>
            <a:off x="4373563" y="1233488"/>
            <a:ext cx="884237" cy="546100"/>
          </a:xfrm>
          <a:custGeom>
            <a:avLst/>
            <a:gdLst/>
            <a:ahLst/>
            <a:cxnLst>
              <a:cxn ang="0">
                <a:pos x="69" y="0"/>
              </a:cxn>
              <a:cxn ang="0">
                <a:pos x="113" y="2"/>
              </a:cxn>
              <a:cxn ang="0">
                <a:pos x="103" y="67"/>
              </a:cxn>
              <a:cxn ang="0">
                <a:pos x="69" y="65"/>
              </a:cxn>
              <a:cxn ang="0">
                <a:pos x="16" y="70"/>
              </a:cxn>
              <a:cxn ang="0">
                <a:pos x="0" y="6"/>
              </a:cxn>
              <a:cxn ang="0">
                <a:pos x="69" y="0"/>
              </a:cxn>
            </a:cxnLst>
            <a:rect l="0" t="0" r="r" b="b"/>
            <a:pathLst>
              <a:path w="113" h="70">
                <a:moveTo>
                  <a:pt x="69" y="0"/>
                </a:moveTo>
                <a:cubicBezTo>
                  <a:pt x="84" y="0"/>
                  <a:pt x="99" y="0"/>
                  <a:pt x="113" y="2"/>
                </a:cubicBezTo>
                <a:cubicBezTo>
                  <a:pt x="110" y="24"/>
                  <a:pt x="107" y="46"/>
                  <a:pt x="103" y="67"/>
                </a:cubicBezTo>
                <a:cubicBezTo>
                  <a:pt x="92" y="66"/>
                  <a:pt x="81" y="65"/>
                  <a:pt x="69" y="65"/>
                </a:cubicBezTo>
                <a:cubicBezTo>
                  <a:pt x="51" y="65"/>
                  <a:pt x="33" y="67"/>
                  <a:pt x="16" y="70"/>
                </a:cubicBezTo>
                <a:cubicBezTo>
                  <a:pt x="11" y="49"/>
                  <a:pt x="5" y="27"/>
                  <a:pt x="0" y="6"/>
                </a:cubicBezTo>
                <a:cubicBezTo>
                  <a:pt x="23" y="2"/>
                  <a:pt x="46" y="0"/>
                  <a:pt x="69" y="0"/>
                </a:cubicBezTo>
              </a:path>
            </a:pathLst>
          </a:custGeom>
          <a:gradFill rotWithShape="0">
            <a:gsLst>
              <a:gs pos="0">
                <a:srgbClr val="CCFFFF"/>
              </a:gs>
              <a:gs pos="100000">
                <a:srgbClr val="99CCFF"/>
              </a:gs>
            </a:gsLst>
            <a:path path="rect">
              <a:fillToRect l="50000" t="50000" r="50000" b="50000"/>
            </a:path>
          </a:gradFill>
          <a:ln w="9525" cap="flat" cmpd="sng">
            <a:noFill/>
            <a:prstDash val="solid"/>
            <a:round/>
            <a:headEnd type="none" w="med" len="med"/>
            <a:tailEnd type="none" w="med" len="med"/>
          </a:ln>
          <a:effectLst/>
          <a:scene3d>
            <a:camera prst="legacyObliqueTopRight"/>
            <a:lightRig rig="legacyFlat3" dir="b"/>
          </a:scene3d>
          <a:sp3d extrusionH="100000" prstMaterial="legacyPlastic">
            <a:bevelT w="13500" h="13500" prst="angle"/>
            <a:bevelB w="13500" h="13500" prst="angle"/>
            <a:extrusionClr>
              <a:srgbClr val="99CCFF"/>
            </a:extrusionClr>
          </a:sp3d>
        </p:spPr>
        <p:txBody>
          <a:bodyPr wrap="none" anchor="ctr">
            <a:flatTx/>
          </a:bodyPr>
          <a:lstStyle/>
          <a:p>
            <a:endParaRPr lang="en-US"/>
          </a:p>
        </p:txBody>
      </p:sp>
      <p:sp>
        <p:nvSpPr>
          <p:cNvPr id="35929" name="Freeform 89"/>
          <p:cNvSpPr>
            <a:spLocks/>
          </p:cNvSpPr>
          <p:nvPr/>
        </p:nvSpPr>
        <p:spPr bwMode="auto">
          <a:xfrm>
            <a:off x="5241925" y="1255713"/>
            <a:ext cx="960438" cy="712787"/>
          </a:xfrm>
          <a:custGeom>
            <a:avLst/>
            <a:gdLst/>
            <a:ahLst/>
            <a:cxnLst>
              <a:cxn ang="0">
                <a:pos x="12" y="0"/>
              </a:cxn>
              <a:cxn ang="0">
                <a:pos x="123" y="33"/>
              </a:cxn>
              <a:cxn ang="0">
                <a:pos x="86" y="91"/>
              </a:cxn>
              <a:cxn ang="0">
                <a:pos x="0" y="65"/>
              </a:cxn>
              <a:cxn ang="0">
                <a:pos x="12" y="0"/>
              </a:cxn>
            </a:cxnLst>
            <a:rect l="0" t="0" r="r" b="b"/>
            <a:pathLst>
              <a:path w="123" h="91">
                <a:moveTo>
                  <a:pt x="12" y="0"/>
                </a:moveTo>
                <a:cubicBezTo>
                  <a:pt x="52" y="6"/>
                  <a:pt x="89" y="17"/>
                  <a:pt x="123" y="33"/>
                </a:cubicBezTo>
                <a:cubicBezTo>
                  <a:pt x="111" y="52"/>
                  <a:pt x="98" y="71"/>
                  <a:pt x="86" y="91"/>
                </a:cubicBezTo>
                <a:cubicBezTo>
                  <a:pt x="60" y="78"/>
                  <a:pt x="31" y="69"/>
                  <a:pt x="0" y="65"/>
                </a:cubicBezTo>
                <a:cubicBezTo>
                  <a:pt x="4" y="44"/>
                  <a:pt x="8" y="22"/>
                  <a:pt x="12" y="0"/>
                </a:cubicBezTo>
              </a:path>
            </a:pathLst>
          </a:custGeom>
          <a:gradFill rotWithShape="0">
            <a:gsLst>
              <a:gs pos="0">
                <a:srgbClr val="CCFFFF"/>
              </a:gs>
              <a:gs pos="100000">
                <a:srgbClr val="99CCFF"/>
              </a:gs>
            </a:gsLst>
            <a:path path="rect">
              <a:fillToRect l="50000" t="50000" r="50000" b="50000"/>
            </a:path>
          </a:gradFill>
          <a:ln w="9525" cap="flat" cmpd="sng">
            <a:noFill/>
            <a:prstDash val="solid"/>
            <a:round/>
            <a:headEnd type="none" w="med" len="med"/>
            <a:tailEnd type="none" w="med" len="med"/>
          </a:ln>
          <a:effectLst/>
          <a:scene3d>
            <a:camera prst="legacyObliqueTopRight"/>
            <a:lightRig rig="legacyFlat3" dir="b"/>
          </a:scene3d>
          <a:sp3d extrusionH="100000" prstMaterial="legacyPlastic">
            <a:bevelT w="13500" h="13500" prst="angle"/>
            <a:bevelB w="13500" h="13500" prst="angle"/>
            <a:extrusionClr>
              <a:srgbClr val="99CCFF"/>
            </a:extrusionClr>
          </a:sp3d>
        </p:spPr>
        <p:txBody>
          <a:bodyPr wrap="none" anchor="ctr">
            <a:flatTx/>
          </a:bodyPr>
          <a:lstStyle/>
          <a:p>
            <a:endParaRPr lang="en-US"/>
          </a:p>
        </p:txBody>
      </p:sp>
      <p:sp>
        <p:nvSpPr>
          <p:cNvPr id="35931" name="Text Box 91"/>
          <p:cNvSpPr txBox="1">
            <a:spLocks noChangeArrowheads="1"/>
          </p:cNvSpPr>
          <p:nvPr/>
        </p:nvSpPr>
        <p:spPr bwMode="auto">
          <a:xfrm>
            <a:off x="3937000" y="1533525"/>
            <a:ext cx="323850" cy="184150"/>
          </a:xfrm>
          <a:prstGeom prst="rect">
            <a:avLst/>
          </a:prstGeom>
          <a:noFill/>
          <a:ln w="0">
            <a:noFill/>
            <a:miter lim="800000"/>
            <a:headEnd/>
            <a:tailEnd/>
          </a:ln>
          <a:effectLst/>
        </p:spPr>
        <p:txBody>
          <a:bodyPr wrap="none" lIns="0" tIns="0" rIns="0" bIns="0" anchor="ctr" anchorCtr="1">
            <a:spAutoFit/>
            <a:flatTx/>
          </a:bodyPr>
          <a:lstStyle/>
          <a:p>
            <a:pPr algn="ctr">
              <a:lnSpc>
                <a:spcPct val="75000"/>
              </a:lnSpc>
            </a:pPr>
            <a:r>
              <a:rPr lang="en-US" sz="800" b="1">
                <a:latin typeface="Arial Narrow" pitchFamily="34" charset="0"/>
              </a:rPr>
              <a:t>Dịch vụ</a:t>
            </a:r>
          </a:p>
          <a:p>
            <a:pPr algn="ctr">
              <a:lnSpc>
                <a:spcPct val="75000"/>
              </a:lnSpc>
            </a:pPr>
            <a:r>
              <a:rPr lang="en-US" sz="800" b="1">
                <a:latin typeface="Arial Narrow" pitchFamily="34" charset="0"/>
              </a:rPr>
              <a:t>Đăng ký</a:t>
            </a:r>
          </a:p>
        </p:txBody>
      </p:sp>
      <p:sp>
        <p:nvSpPr>
          <p:cNvPr id="35932" name="Text Box 92"/>
          <p:cNvSpPr txBox="1">
            <a:spLocks noChangeArrowheads="1"/>
          </p:cNvSpPr>
          <p:nvPr/>
        </p:nvSpPr>
        <p:spPr bwMode="auto">
          <a:xfrm>
            <a:off x="4543425" y="1416050"/>
            <a:ext cx="577850" cy="184150"/>
          </a:xfrm>
          <a:prstGeom prst="rect">
            <a:avLst/>
          </a:prstGeom>
          <a:noFill/>
          <a:ln w="0">
            <a:noFill/>
            <a:miter lim="800000"/>
            <a:headEnd/>
            <a:tailEnd/>
          </a:ln>
          <a:effectLst/>
        </p:spPr>
        <p:txBody>
          <a:bodyPr wrap="none" lIns="0" tIns="0" rIns="0" bIns="0" anchor="ctr" anchorCtr="1">
            <a:spAutoFit/>
            <a:flatTx/>
          </a:bodyPr>
          <a:lstStyle/>
          <a:p>
            <a:pPr algn="ctr">
              <a:lnSpc>
                <a:spcPct val="75000"/>
              </a:lnSpc>
            </a:pPr>
            <a:r>
              <a:rPr lang="en-US" sz="800" b="1">
                <a:latin typeface="Arial Narrow" pitchFamily="34" charset="0"/>
              </a:rPr>
              <a:t>Dịch vụ Thu &amp;</a:t>
            </a:r>
          </a:p>
          <a:p>
            <a:pPr algn="ctr">
              <a:lnSpc>
                <a:spcPct val="75000"/>
              </a:lnSpc>
            </a:pPr>
            <a:r>
              <a:rPr lang="en-US" sz="800" b="1">
                <a:latin typeface="Arial Narrow" pitchFamily="34" charset="0"/>
              </a:rPr>
              <a:t>Thanh toán</a:t>
            </a:r>
          </a:p>
        </p:txBody>
      </p:sp>
      <p:sp>
        <p:nvSpPr>
          <p:cNvPr id="35933" name="Text Box 93"/>
          <p:cNvSpPr txBox="1">
            <a:spLocks noChangeArrowheads="1"/>
          </p:cNvSpPr>
          <p:nvPr/>
        </p:nvSpPr>
        <p:spPr bwMode="auto">
          <a:xfrm>
            <a:off x="5367338" y="1444625"/>
            <a:ext cx="684212" cy="309563"/>
          </a:xfrm>
          <a:prstGeom prst="rect">
            <a:avLst/>
          </a:prstGeom>
          <a:noFill/>
          <a:ln w="0">
            <a:noFill/>
            <a:miter lim="800000"/>
            <a:headEnd/>
            <a:tailEnd/>
          </a:ln>
          <a:effectLst/>
        </p:spPr>
        <p:txBody>
          <a:bodyPr wrap="none" lIns="0" tIns="0" rIns="0" bIns="0" anchor="ctr" anchorCtr="1">
            <a:spAutoFit/>
            <a:flatTx/>
          </a:bodyPr>
          <a:lstStyle/>
          <a:p>
            <a:pPr algn="ctr">
              <a:lnSpc>
                <a:spcPct val="75000"/>
              </a:lnSpc>
            </a:pPr>
            <a:r>
              <a:rPr lang="en-US" sz="900" b="1">
                <a:latin typeface="Arial Narrow" pitchFamily="34" charset="0"/>
              </a:rPr>
              <a:t>Dịch vụ hỗ trợ</a:t>
            </a:r>
          </a:p>
          <a:p>
            <a:pPr algn="ctr">
              <a:lnSpc>
                <a:spcPct val="75000"/>
              </a:lnSpc>
            </a:pPr>
            <a:r>
              <a:rPr lang="en-US" sz="900" b="1">
                <a:latin typeface="Arial Narrow" pitchFamily="34" charset="0"/>
              </a:rPr>
              <a:t>Kinh doanh</a:t>
            </a:r>
          </a:p>
          <a:p>
            <a:pPr algn="ctr">
              <a:lnSpc>
                <a:spcPct val="75000"/>
              </a:lnSpc>
            </a:pPr>
            <a:r>
              <a:rPr lang="en-US" sz="900" b="1">
                <a:latin typeface="Arial Narrow" pitchFamily="34" charset="0"/>
              </a:rPr>
              <a:t>(HR, ERP, etc.)</a:t>
            </a:r>
            <a:endParaRPr lang="en-US" sz="800" b="1">
              <a:latin typeface="Arial" charset="0"/>
            </a:endParaRPr>
          </a:p>
        </p:txBody>
      </p:sp>
      <p:sp>
        <p:nvSpPr>
          <p:cNvPr id="35935" name="Text Box 95"/>
          <p:cNvSpPr txBox="1">
            <a:spLocks noChangeArrowheads="1"/>
          </p:cNvSpPr>
          <p:nvPr/>
        </p:nvSpPr>
        <p:spPr bwMode="auto">
          <a:xfrm rot="1094194">
            <a:off x="5418138" y="1920875"/>
            <a:ext cx="546100" cy="136525"/>
          </a:xfrm>
          <a:prstGeom prst="rect">
            <a:avLst/>
          </a:prstGeom>
          <a:noFill/>
          <a:ln w="9525">
            <a:noFill/>
            <a:miter lim="800000"/>
            <a:headEnd/>
            <a:tailEnd/>
          </a:ln>
          <a:effectLst/>
        </p:spPr>
        <p:txBody>
          <a:bodyPr wrap="none" lIns="0" tIns="0" rIns="0" bIns="0">
            <a:spAutoFit/>
            <a:flatTx/>
          </a:bodyPr>
          <a:lstStyle/>
          <a:p>
            <a:pPr algn="ctr"/>
            <a:r>
              <a:rPr lang="en-US" sz="900" b="1">
                <a:latin typeface="Arial" charset="0"/>
              </a:rPr>
              <a:t>Ứng dụng</a:t>
            </a:r>
          </a:p>
        </p:txBody>
      </p:sp>
      <p:sp>
        <p:nvSpPr>
          <p:cNvPr id="35954" name="Text Box 114"/>
          <p:cNvSpPr txBox="1">
            <a:spLocks noChangeArrowheads="1"/>
          </p:cNvSpPr>
          <p:nvPr/>
        </p:nvSpPr>
        <p:spPr bwMode="auto">
          <a:xfrm rot="89418">
            <a:off x="4752975" y="1795463"/>
            <a:ext cx="527050" cy="136525"/>
          </a:xfrm>
          <a:prstGeom prst="rect">
            <a:avLst/>
          </a:prstGeom>
          <a:noFill/>
          <a:ln w="9525">
            <a:noFill/>
            <a:miter lim="800000"/>
            <a:headEnd/>
            <a:tailEnd/>
          </a:ln>
          <a:effectLst/>
        </p:spPr>
        <p:txBody>
          <a:bodyPr wrap="none" lIns="0" tIns="0" rIns="0" bIns="0">
            <a:spAutoFit/>
            <a:flatTx/>
          </a:bodyPr>
          <a:lstStyle/>
          <a:p>
            <a:pPr algn="ctr"/>
            <a:r>
              <a:rPr lang="en-US" sz="900" b="1">
                <a:latin typeface="Arial" charset="0"/>
              </a:rPr>
              <a:t>Dịch vụ &amp;</a:t>
            </a:r>
          </a:p>
        </p:txBody>
      </p:sp>
      <p:grpSp>
        <p:nvGrpSpPr>
          <p:cNvPr id="19" name="Group 130"/>
          <p:cNvGrpSpPr>
            <a:grpSpLocks/>
          </p:cNvGrpSpPr>
          <p:nvPr/>
        </p:nvGrpSpPr>
        <p:grpSpPr bwMode="auto">
          <a:xfrm>
            <a:off x="5967413" y="1552575"/>
            <a:ext cx="868362" cy="735013"/>
            <a:chOff x="3759" y="978"/>
            <a:chExt cx="547" cy="463"/>
          </a:xfrm>
        </p:grpSpPr>
        <p:sp>
          <p:nvSpPr>
            <p:cNvPr id="35930" name="Freeform 90"/>
            <p:cNvSpPr>
              <a:spLocks/>
            </p:cNvSpPr>
            <p:nvPr/>
          </p:nvSpPr>
          <p:spPr bwMode="auto">
            <a:xfrm>
              <a:off x="3759" y="978"/>
              <a:ext cx="547" cy="463"/>
            </a:xfrm>
            <a:custGeom>
              <a:avLst/>
              <a:gdLst/>
              <a:ahLst/>
              <a:cxnLst>
                <a:cxn ang="0">
                  <a:pos x="40" y="0"/>
                </a:cxn>
                <a:cxn ang="0">
                  <a:pos x="111" y="48"/>
                </a:cxn>
                <a:cxn ang="0">
                  <a:pos x="56" y="94"/>
                </a:cxn>
                <a:cxn ang="0">
                  <a:pos x="0" y="56"/>
                </a:cxn>
                <a:cxn ang="0">
                  <a:pos x="40" y="0"/>
                </a:cxn>
              </a:cxnLst>
              <a:rect l="0" t="0" r="r" b="b"/>
              <a:pathLst>
                <a:path w="111" h="94">
                  <a:moveTo>
                    <a:pt x="40" y="0"/>
                  </a:moveTo>
                  <a:cubicBezTo>
                    <a:pt x="66" y="13"/>
                    <a:pt x="90" y="29"/>
                    <a:pt x="111" y="48"/>
                  </a:cubicBezTo>
                  <a:lnTo>
                    <a:pt x="56" y="94"/>
                  </a:lnTo>
                  <a:cubicBezTo>
                    <a:pt x="39" y="79"/>
                    <a:pt x="21" y="67"/>
                    <a:pt x="0" y="56"/>
                  </a:cubicBezTo>
                  <a:cubicBezTo>
                    <a:pt x="14" y="37"/>
                    <a:pt x="27" y="19"/>
                    <a:pt x="40" y="0"/>
                  </a:cubicBezTo>
                </a:path>
              </a:pathLst>
            </a:custGeom>
            <a:gradFill rotWithShape="0">
              <a:gsLst>
                <a:gs pos="0">
                  <a:srgbClr val="ABFFFF"/>
                </a:gs>
                <a:gs pos="100000">
                  <a:srgbClr val="399CFF"/>
                </a:gs>
              </a:gsLst>
              <a:path path="rect">
                <a:fillToRect l="50000" t="50000" r="50000" b="50000"/>
              </a:path>
            </a:gradFill>
            <a:ln w="9525" cap="flat" cmpd="sng">
              <a:noFill/>
              <a:prstDash val="solid"/>
              <a:round/>
              <a:headEnd type="none" w="med" len="med"/>
              <a:tailEnd type="none" w="med" len="med"/>
            </a:ln>
            <a:effectLst/>
            <a:scene3d>
              <a:camera prst="legacyObliqueTopRight"/>
              <a:lightRig rig="legacyFlat3" dir="b"/>
            </a:scene3d>
            <a:sp3d extrusionH="100000" prstMaterial="legacyPlastic">
              <a:bevelT w="13500" h="13500" prst="angle"/>
              <a:bevelB w="13500" h="13500" prst="angle"/>
              <a:extrusionClr>
                <a:srgbClr val="399CFF"/>
              </a:extrusionClr>
            </a:sp3d>
          </p:spPr>
          <p:txBody>
            <a:bodyPr wrap="none" anchor="ctr">
              <a:flatTx/>
            </a:bodyPr>
            <a:lstStyle/>
            <a:p>
              <a:endParaRPr lang="en-US"/>
            </a:p>
          </p:txBody>
        </p:sp>
        <p:sp>
          <p:nvSpPr>
            <p:cNvPr id="35955" name="Text Box 115"/>
            <p:cNvSpPr txBox="1">
              <a:spLocks noChangeArrowheads="1"/>
            </p:cNvSpPr>
            <p:nvPr/>
          </p:nvSpPr>
          <p:spPr bwMode="auto">
            <a:xfrm>
              <a:off x="3883" y="1110"/>
              <a:ext cx="324" cy="195"/>
            </a:xfrm>
            <a:prstGeom prst="rect">
              <a:avLst/>
            </a:prstGeom>
            <a:noFill/>
            <a:ln w="0">
              <a:noFill/>
              <a:miter lim="800000"/>
              <a:headEnd/>
              <a:tailEnd/>
            </a:ln>
            <a:effectLst/>
          </p:spPr>
          <p:txBody>
            <a:bodyPr wrap="none" lIns="0" tIns="0" rIns="0" bIns="0" anchor="ctr" anchorCtr="1">
              <a:spAutoFit/>
              <a:flatTx/>
            </a:bodyPr>
            <a:lstStyle/>
            <a:p>
              <a:pPr>
                <a:lnSpc>
                  <a:spcPct val="75000"/>
                </a:lnSpc>
              </a:pPr>
              <a:r>
                <a:rPr lang="en-US" sz="900" b="1">
                  <a:latin typeface="Arial Narrow" pitchFamily="34" charset="0"/>
                </a:rPr>
                <a:t>Xử lý các</a:t>
              </a:r>
            </a:p>
            <a:p>
              <a:pPr>
                <a:lnSpc>
                  <a:spcPct val="75000"/>
                </a:lnSpc>
              </a:pPr>
              <a:r>
                <a:rPr lang="en-US" sz="900" b="1">
                  <a:latin typeface="Arial Narrow" pitchFamily="34" charset="0"/>
                </a:rPr>
                <a:t>Quy trình</a:t>
              </a:r>
            </a:p>
            <a:p>
              <a:pPr>
                <a:lnSpc>
                  <a:spcPct val="75000"/>
                </a:lnSpc>
              </a:pPr>
              <a:r>
                <a:rPr lang="en-US" sz="900" b="1">
                  <a:latin typeface="Arial Narrow" pitchFamily="34" charset="0"/>
                </a:rPr>
                <a:t>Kinh doanh</a:t>
              </a:r>
              <a:endParaRPr lang="en-US" sz="800" b="1">
                <a:latin typeface="Arial" charset="0"/>
              </a:endParaRPr>
            </a:p>
          </p:txBody>
        </p:sp>
      </p:grpSp>
      <p:sp>
        <p:nvSpPr>
          <p:cNvPr id="35921" name="Line 81"/>
          <p:cNvSpPr>
            <a:spLocks noChangeShapeType="1"/>
          </p:cNvSpPr>
          <p:nvPr/>
        </p:nvSpPr>
        <p:spPr bwMode="auto">
          <a:xfrm flipV="1">
            <a:off x="5972175" y="2744788"/>
            <a:ext cx="1114425" cy="1147762"/>
          </a:xfrm>
          <a:prstGeom prst="line">
            <a:avLst/>
          </a:prstGeom>
          <a:noFill/>
          <a:ln w="28575">
            <a:solidFill>
              <a:srgbClr val="FDFFBB"/>
            </a:solidFill>
            <a:round/>
            <a:headEnd/>
            <a:tailEnd/>
          </a:ln>
          <a:effectLst/>
          <a:scene3d>
            <a:camera prst="legacyObliqueTopRight">
              <a:rot lat="20999999" lon="0" rev="0"/>
            </a:camera>
            <a:lightRig rig="legacyFlat3" dir="b"/>
          </a:scene3d>
          <a:sp3d extrusionH="252400" prstMaterial="legacyPlastic">
            <a:bevelT w="13500" h="13500" prst="angle"/>
            <a:bevelB w="13500" h="13500" prst="angle"/>
            <a:extrusionClr>
              <a:srgbClr val="FDFFBB"/>
            </a:extrusionClr>
          </a:sp3d>
        </p:spPr>
        <p:txBody>
          <a:bodyPr wrap="none" lIns="0" tIns="0" rIns="0" bIns="0" anchor="ctr">
            <a:flatTx/>
          </a:bodyPr>
          <a:lstStyle/>
          <a:p>
            <a:endParaRPr lang="en-US"/>
          </a:p>
        </p:txBody>
      </p:sp>
      <p:sp>
        <p:nvSpPr>
          <p:cNvPr id="35922" name="Line 82"/>
          <p:cNvSpPr>
            <a:spLocks noChangeShapeType="1"/>
          </p:cNvSpPr>
          <p:nvPr/>
        </p:nvSpPr>
        <p:spPr bwMode="auto">
          <a:xfrm>
            <a:off x="5767388" y="4230688"/>
            <a:ext cx="1852612" cy="1104900"/>
          </a:xfrm>
          <a:prstGeom prst="line">
            <a:avLst/>
          </a:prstGeom>
          <a:noFill/>
          <a:ln w="28575">
            <a:solidFill>
              <a:srgbClr val="FDFFBB"/>
            </a:solidFill>
            <a:round/>
            <a:headEnd/>
            <a:tailEnd/>
          </a:ln>
          <a:effectLst/>
          <a:scene3d>
            <a:camera prst="legacyObliqueTopRight">
              <a:rot lat="0" lon="300000" rev="0"/>
            </a:camera>
            <a:lightRig rig="legacyFlat3" dir="b"/>
          </a:scene3d>
          <a:sp3d extrusionH="252400" prstMaterial="legacyPlastic">
            <a:bevelT w="13500" h="13500" prst="angle"/>
            <a:bevelB w="13500" h="13500" prst="angle"/>
            <a:extrusionClr>
              <a:srgbClr val="FDFFBB"/>
            </a:extrusionClr>
          </a:sp3d>
        </p:spPr>
        <p:txBody>
          <a:bodyPr wrap="none" lIns="0" tIns="0" rIns="0" bIns="0" anchor="ctr">
            <a:flatTx/>
          </a:bodyPr>
          <a:lstStyle/>
          <a:p>
            <a:endParaRPr lang="en-US"/>
          </a:p>
        </p:txBody>
      </p:sp>
      <p:sp>
        <p:nvSpPr>
          <p:cNvPr id="35939" name="AutoShape 99"/>
          <p:cNvSpPr>
            <a:spLocks noChangeArrowheads="1"/>
          </p:cNvSpPr>
          <p:nvPr/>
        </p:nvSpPr>
        <p:spPr bwMode="auto">
          <a:xfrm rot="5400000">
            <a:off x="6859588" y="2632075"/>
            <a:ext cx="609600" cy="282575"/>
          </a:xfrm>
          <a:prstGeom prst="roundRect">
            <a:avLst>
              <a:gd name="adj" fmla="val 50000"/>
            </a:avLst>
          </a:prstGeom>
          <a:solidFill>
            <a:srgbClr val="FDFFA7"/>
          </a:solidFill>
          <a:ln w="9525">
            <a:round/>
            <a:headEnd/>
            <a:tailEnd/>
          </a:ln>
          <a:effectLst/>
          <a:scene3d>
            <a:camera prst="legacyObliqueTopRight"/>
            <a:lightRig rig="legacyNormal1" dir="t"/>
          </a:scene3d>
          <a:sp3d extrusionH="100000" prstMaterial="legacyMatte">
            <a:bevelT w="13500" h="13500" prst="angle"/>
            <a:bevelB w="13500" h="13500" prst="angle"/>
            <a:extrusionClr>
              <a:srgbClr val="FDFFA7"/>
            </a:extrusionClr>
          </a:sp3d>
        </p:spPr>
        <p:txBody>
          <a:bodyPr wrap="none" lIns="0" tIns="0" rIns="0" bIns="0" anchor="ctr">
            <a:flatTx/>
          </a:bodyPr>
          <a:lstStyle/>
          <a:p>
            <a:pPr algn="ctr"/>
            <a:r>
              <a:rPr lang="en-US" sz="800" b="1">
                <a:latin typeface="Arial" charset="0"/>
              </a:rPr>
              <a:t>Adaptor</a:t>
            </a:r>
          </a:p>
        </p:txBody>
      </p:sp>
      <p:sp>
        <p:nvSpPr>
          <p:cNvPr id="35941" name="AutoShape 101"/>
          <p:cNvSpPr>
            <a:spLocks noChangeArrowheads="1"/>
          </p:cNvSpPr>
          <p:nvPr/>
        </p:nvSpPr>
        <p:spPr bwMode="auto">
          <a:xfrm rot="5400000">
            <a:off x="7113587" y="1997076"/>
            <a:ext cx="866775" cy="533400"/>
          </a:xfrm>
          <a:prstGeom prst="roundRect">
            <a:avLst>
              <a:gd name="adj" fmla="val 50000"/>
            </a:avLst>
          </a:prstGeom>
          <a:gradFill rotWithShape="0">
            <a:gsLst>
              <a:gs pos="0">
                <a:srgbClr val="FFFFFF"/>
              </a:gs>
              <a:gs pos="100000">
                <a:srgbClr val="DFDEEA"/>
              </a:gs>
            </a:gsLst>
            <a:path path="shape">
              <a:fillToRect l="50000" t="50000" r="50000" b="50000"/>
            </a:path>
          </a:gradFill>
          <a:ln w="9525">
            <a:round/>
            <a:headEnd/>
            <a:tailEnd/>
          </a:ln>
          <a:effectLst/>
          <a:scene3d>
            <a:camera prst="legacyObliqueTopRight"/>
            <a:lightRig rig="legacyFlat3" dir="b"/>
          </a:scene3d>
          <a:sp3d extrusionH="100000" prstMaterial="legacyPlastic">
            <a:bevelT w="13500" h="13500" prst="angle"/>
            <a:bevelB w="13500" h="13500" prst="angle"/>
            <a:extrusionClr>
              <a:srgbClr val="DFDEEA"/>
            </a:extrusionClr>
          </a:sp3d>
        </p:spPr>
        <p:txBody>
          <a:bodyPr wrap="none" anchor="ctr">
            <a:flatTx/>
          </a:bodyPr>
          <a:lstStyle/>
          <a:p>
            <a:pPr algn="ctr"/>
            <a:r>
              <a:rPr lang="en-US" sz="800" b="1">
                <a:latin typeface="Arial" charset="0"/>
              </a:rPr>
              <a:t>Dịch vụ ứng</a:t>
            </a:r>
          </a:p>
          <a:p>
            <a:pPr algn="ctr"/>
            <a:r>
              <a:rPr lang="en-US" sz="800" b="1">
                <a:latin typeface="Arial" charset="0"/>
              </a:rPr>
              <a:t>Dụng nội tại</a:t>
            </a:r>
          </a:p>
        </p:txBody>
      </p:sp>
      <p:sp>
        <p:nvSpPr>
          <p:cNvPr id="35942" name="AutoShape 102"/>
          <p:cNvSpPr>
            <a:spLocks noChangeArrowheads="1"/>
          </p:cNvSpPr>
          <p:nvPr/>
        </p:nvSpPr>
        <p:spPr bwMode="auto">
          <a:xfrm rot="5400000">
            <a:off x="7113587" y="2987676"/>
            <a:ext cx="866775" cy="533400"/>
          </a:xfrm>
          <a:prstGeom prst="roundRect">
            <a:avLst>
              <a:gd name="adj" fmla="val 50000"/>
            </a:avLst>
          </a:prstGeom>
          <a:gradFill rotWithShape="0">
            <a:gsLst>
              <a:gs pos="0">
                <a:srgbClr val="FFFFFF"/>
              </a:gs>
              <a:gs pos="100000">
                <a:srgbClr val="DFDEEA"/>
              </a:gs>
            </a:gsLst>
            <a:path path="shape">
              <a:fillToRect l="50000" t="50000" r="50000" b="50000"/>
            </a:path>
          </a:gradFill>
          <a:ln w="9525">
            <a:round/>
            <a:headEnd/>
            <a:tailEnd/>
          </a:ln>
          <a:effectLst/>
          <a:scene3d>
            <a:camera prst="legacyObliqueTopRight"/>
            <a:lightRig rig="legacyFlat3" dir="b"/>
          </a:scene3d>
          <a:sp3d extrusionH="100000" prstMaterial="legacyPlastic">
            <a:bevelT w="13500" h="13500" prst="angle"/>
            <a:bevelB w="13500" h="13500" prst="angle"/>
            <a:extrusionClr>
              <a:srgbClr val="DFDEEA"/>
            </a:extrusionClr>
          </a:sp3d>
        </p:spPr>
        <p:txBody>
          <a:bodyPr wrap="none" anchor="ctr">
            <a:flatTx/>
          </a:bodyPr>
          <a:lstStyle/>
          <a:p>
            <a:pPr algn="ctr"/>
            <a:r>
              <a:rPr lang="en-US" sz="800" b="1">
                <a:latin typeface="Arial" charset="0"/>
              </a:rPr>
              <a:t>Dịch vụ cộng tác</a:t>
            </a:r>
          </a:p>
          <a:p>
            <a:pPr algn="ctr"/>
            <a:r>
              <a:rPr lang="en-US" sz="800" b="1">
                <a:latin typeface="Arial" charset="0"/>
              </a:rPr>
              <a:t>Với bên ngoài</a:t>
            </a:r>
          </a:p>
        </p:txBody>
      </p:sp>
      <p:sp>
        <p:nvSpPr>
          <p:cNvPr id="35948" name="AutoShape 108"/>
          <p:cNvSpPr>
            <a:spLocks noChangeArrowheads="1"/>
          </p:cNvSpPr>
          <p:nvPr/>
        </p:nvSpPr>
        <p:spPr bwMode="auto">
          <a:xfrm rot="5400000">
            <a:off x="7426326" y="5172075"/>
            <a:ext cx="609600" cy="282575"/>
          </a:xfrm>
          <a:prstGeom prst="roundRect">
            <a:avLst>
              <a:gd name="adj" fmla="val 50000"/>
            </a:avLst>
          </a:prstGeom>
          <a:solidFill>
            <a:srgbClr val="FDFFA7"/>
          </a:solidFill>
          <a:ln w="9525">
            <a:round/>
            <a:headEnd/>
            <a:tailEnd/>
          </a:ln>
          <a:effectLst/>
          <a:scene3d>
            <a:camera prst="legacyObliqueTopRight"/>
            <a:lightRig rig="legacyNormal1" dir="t"/>
          </a:scene3d>
          <a:sp3d extrusionH="100000" prstMaterial="legacyMatte">
            <a:bevelT w="13500" h="13500" prst="angle"/>
            <a:bevelB w="13500" h="13500" prst="angle"/>
            <a:extrusionClr>
              <a:srgbClr val="FDFFA7"/>
            </a:extrusionClr>
          </a:sp3d>
        </p:spPr>
        <p:txBody>
          <a:bodyPr wrap="none" lIns="0" tIns="0" rIns="0" bIns="0" anchor="ctr">
            <a:flatTx/>
          </a:bodyPr>
          <a:lstStyle/>
          <a:p>
            <a:pPr algn="ctr"/>
            <a:r>
              <a:rPr lang="en-US" sz="800" b="1">
                <a:latin typeface="Arial" charset="0"/>
              </a:rPr>
              <a:t>Adaptor</a:t>
            </a:r>
          </a:p>
        </p:txBody>
      </p:sp>
      <p:sp>
        <p:nvSpPr>
          <p:cNvPr id="35949" name="AutoShape 109"/>
          <p:cNvSpPr>
            <a:spLocks noChangeArrowheads="1"/>
          </p:cNvSpPr>
          <p:nvPr/>
        </p:nvSpPr>
        <p:spPr bwMode="auto">
          <a:xfrm rot="5400000">
            <a:off x="7658100" y="4535488"/>
            <a:ext cx="914400" cy="533400"/>
          </a:xfrm>
          <a:prstGeom prst="roundRect">
            <a:avLst>
              <a:gd name="adj" fmla="val 50000"/>
            </a:avLst>
          </a:prstGeom>
          <a:gradFill rotWithShape="0">
            <a:gsLst>
              <a:gs pos="0">
                <a:srgbClr val="FFFFFF"/>
              </a:gs>
              <a:gs pos="100000">
                <a:srgbClr val="DFDEEA"/>
              </a:gs>
            </a:gsLst>
            <a:path path="shape">
              <a:fillToRect l="50000" t="50000" r="50000" b="50000"/>
            </a:path>
          </a:gradFill>
          <a:ln w="9525">
            <a:round/>
            <a:headEnd/>
            <a:tailEnd/>
          </a:ln>
          <a:effectLst/>
          <a:scene3d>
            <a:camera prst="legacyObliqueTopRight"/>
            <a:lightRig rig="legacyFlat3" dir="b"/>
          </a:scene3d>
          <a:sp3d extrusionH="100000" prstMaterial="legacyPlastic">
            <a:bevelT w="13500" h="13500" prst="angle"/>
            <a:bevelB w="13500" h="13500" prst="angle"/>
            <a:extrusionClr>
              <a:srgbClr val="DFDEEA"/>
            </a:extrusionClr>
          </a:sp3d>
        </p:spPr>
        <p:txBody>
          <a:bodyPr wrap="none" anchor="ctr">
            <a:flatTx/>
          </a:bodyPr>
          <a:lstStyle/>
          <a:p>
            <a:pPr algn="ctr"/>
            <a:r>
              <a:rPr lang="en-US" sz="800" b="1">
                <a:latin typeface="Arial" charset="0"/>
              </a:rPr>
              <a:t>Dịch vụ ứng</a:t>
            </a:r>
          </a:p>
          <a:p>
            <a:pPr algn="ctr"/>
            <a:r>
              <a:rPr lang="en-US" sz="800" b="1">
                <a:latin typeface="Arial" charset="0"/>
              </a:rPr>
              <a:t>Dụng bên trong</a:t>
            </a:r>
          </a:p>
        </p:txBody>
      </p:sp>
      <p:sp>
        <p:nvSpPr>
          <p:cNvPr id="35950" name="AutoShape 110"/>
          <p:cNvSpPr>
            <a:spLocks noChangeArrowheads="1"/>
          </p:cNvSpPr>
          <p:nvPr/>
        </p:nvSpPr>
        <p:spPr bwMode="auto">
          <a:xfrm rot="5400000">
            <a:off x="7658100" y="5526088"/>
            <a:ext cx="914400" cy="533400"/>
          </a:xfrm>
          <a:prstGeom prst="roundRect">
            <a:avLst>
              <a:gd name="adj" fmla="val 50000"/>
            </a:avLst>
          </a:prstGeom>
          <a:gradFill rotWithShape="0">
            <a:gsLst>
              <a:gs pos="0">
                <a:srgbClr val="FFFFFF"/>
              </a:gs>
              <a:gs pos="100000">
                <a:srgbClr val="DFDEEA"/>
              </a:gs>
            </a:gsLst>
            <a:path path="shape">
              <a:fillToRect l="50000" t="50000" r="50000" b="50000"/>
            </a:path>
          </a:gradFill>
          <a:ln w="9525">
            <a:round/>
            <a:headEnd/>
            <a:tailEnd/>
          </a:ln>
          <a:effectLst/>
          <a:scene3d>
            <a:camera prst="legacyObliqueTopRight"/>
            <a:lightRig rig="legacyFlat3" dir="b"/>
          </a:scene3d>
          <a:sp3d extrusionH="100000" prstMaterial="legacyPlastic">
            <a:bevelT w="13500" h="13500" prst="angle"/>
            <a:bevelB w="13500" h="13500" prst="angle"/>
            <a:extrusionClr>
              <a:srgbClr val="DFDEEA"/>
            </a:extrusionClr>
          </a:sp3d>
        </p:spPr>
        <p:txBody>
          <a:bodyPr wrap="none" anchor="ctr">
            <a:flatTx/>
          </a:bodyPr>
          <a:lstStyle/>
          <a:p>
            <a:pPr algn="ctr"/>
            <a:r>
              <a:rPr lang="en-US" sz="800" b="1">
                <a:latin typeface="Arial" charset="0"/>
              </a:rPr>
              <a:t>Dịch vụ cộng tác</a:t>
            </a:r>
          </a:p>
          <a:p>
            <a:pPr algn="ctr"/>
            <a:r>
              <a:rPr lang="en-US" sz="800" b="1">
                <a:latin typeface="Arial" charset="0"/>
              </a:rPr>
              <a:t>với bên ngoài</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349" name="Object 53"/>
          <p:cNvGraphicFramePr>
            <a:graphicFrameLocks noChangeAspect="1"/>
          </p:cNvGraphicFramePr>
          <p:nvPr/>
        </p:nvGraphicFramePr>
        <p:xfrm>
          <a:off x="152400" y="2484438"/>
          <a:ext cx="2209800" cy="1657350"/>
        </p:xfrm>
        <a:graphic>
          <a:graphicData uri="http://schemas.openxmlformats.org/presentationml/2006/ole">
            <p:oleObj spid="_x0000_s3074" r:id="rId4" imgW="4572000" imgH="3429000" progId="PowerPoint.Slide.8">
              <p:embed/>
            </p:oleObj>
          </a:graphicData>
        </a:graphic>
      </p:graphicFrame>
      <p:sp>
        <p:nvSpPr>
          <p:cNvPr id="55299" name="Rectangle 3"/>
          <p:cNvSpPr>
            <a:spLocks noGrp="1" noChangeArrowheads="1"/>
          </p:cNvSpPr>
          <p:nvPr>
            <p:ph type="title"/>
          </p:nvPr>
        </p:nvSpPr>
        <p:spPr>
          <a:xfrm>
            <a:off x="2819400" y="0"/>
            <a:ext cx="6324600" cy="914400"/>
          </a:xfrm>
        </p:spPr>
        <p:txBody>
          <a:bodyPr/>
          <a:lstStyle/>
          <a:p>
            <a:r>
              <a:rPr lang="en-US" b="1">
                <a:latin typeface="Verdana" pitchFamily="34" charset="0"/>
                <a:ea typeface="Verdana" pitchFamily="34" charset="0"/>
                <a:cs typeface="Verdana" pitchFamily="34" charset="0"/>
              </a:rPr>
              <a:t>Mô hình Chính phủ điện tử</a:t>
            </a:r>
            <a:br>
              <a:rPr lang="en-US" b="1">
                <a:latin typeface="Verdana" pitchFamily="34" charset="0"/>
                <a:ea typeface="Verdana" pitchFamily="34" charset="0"/>
                <a:cs typeface="Verdana" pitchFamily="34" charset="0"/>
              </a:rPr>
            </a:br>
            <a:r>
              <a:rPr lang="en-US" b="1">
                <a:latin typeface="Verdana" pitchFamily="34" charset="0"/>
                <a:ea typeface="Verdana" pitchFamily="34" charset="0"/>
                <a:cs typeface="Verdana" pitchFamily="34" charset="0"/>
              </a:rPr>
              <a:t>Cổng điện tử</a:t>
            </a:r>
          </a:p>
        </p:txBody>
      </p:sp>
      <p:pic>
        <p:nvPicPr>
          <p:cNvPr id="55311" name="Picture 15"/>
          <p:cNvPicPr>
            <a:picLocks noChangeAspect="1" noChangeArrowheads="1"/>
          </p:cNvPicPr>
          <p:nvPr/>
        </p:nvPicPr>
        <p:blipFill>
          <a:blip r:embed="rId5" cstate="print"/>
          <a:srcRect/>
          <a:stretch>
            <a:fillRect/>
          </a:stretch>
        </p:blipFill>
        <p:spPr bwMode="auto">
          <a:xfrm>
            <a:off x="2743200" y="2078038"/>
            <a:ext cx="1138238" cy="1095375"/>
          </a:xfrm>
          <a:prstGeom prst="rect">
            <a:avLst/>
          </a:prstGeom>
          <a:noFill/>
        </p:spPr>
      </p:pic>
      <p:sp>
        <p:nvSpPr>
          <p:cNvPr id="55312" name="Rectangle 16"/>
          <p:cNvSpPr>
            <a:spLocks noChangeArrowheads="1"/>
          </p:cNvSpPr>
          <p:nvPr/>
        </p:nvSpPr>
        <p:spPr bwMode="auto">
          <a:xfrm>
            <a:off x="2743200" y="2078038"/>
            <a:ext cx="1138238" cy="1095375"/>
          </a:xfrm>
          <a:prstGeom prst="rect">
            <a:avLst/>
          </a:prstGeom>
          <a:noFill/>
          <a:ln w="12700">
            <a:solidFill>
              <a:srgbClr val="000000"/>
            </a:solidFill>
            <a:miter lim="800000"/>
            <a:headEnd/>
            <a:tailEnd/>
          </a:ln>
          <a:effectLst/>
        </p:spPr>
        <p:txBody>
          <a:bodyPr wrap="none"/>
          <a:lstStyle/>
          <a:p>
            <a:endParaRPr lang="en-US"/>
          </a:p>
        </p:txBody>
      </p:sp>
      <p:pic>
        <p:nvPicPr>
          <p:cNvPr id="55313" name="Picture 17"/>
          <p:cNvPicPr>
            <a:picLocks noChangeAspect="1" noChangeArrowheads="1"/>
          </p:cNvPicPr>
          <p:nvPr/>
        </p:nvPicPr>
        <p:blipFill>
          <a:blip r:embed="rId6" cstate="print"/>
          <a:srcRect/>
          <a:stretch>
            <a:fillRect/>
          </a:stretch>
        </p:blipFill>
        <p:spPr bwMode="auto">
          <a:xfrm>
            <a:off x="2862263" y="3357563"/>
            <a:ext cx="825500" cy="1344612"/>
          </a:xfrm>
          <a:prstGeom prst="rect">
            <a:avLst/>
          </a:prstGeom>
          <a:noFill/>
        </p:spPr>
      </p:pic>
      <p:sp>
        <p:nvSpPr>
          <p:cNvPr id="55314" name="Rectangle 18"/>
          <p:cNvSpPr>
            <a:spLocks noChangeArrowheads="1"/>
          </p:cNvSpPr>
          <p:nvPr/>
        </p:nvSpPr>
        <p:spPr bwMode="auto">
          <a:xfrm>
            <a:off x="2862263" y="3357563"/>
            <a:ext cx="825500" cy="1344612"/>
          </a:xfrm>
          <a:prstGeom prst="rect">
            <a:avLst/>
          </a:prstGeom>
          <a:noFill/>
          <a:ln w="12700">
            <a:noFill/>
            <a:miter lim="800000"/>
            <a:headEnd/>
            <a:tailEnd/>
          </a:ln>
          <a:effectLst/>
        </p:spPr>
        <p:txBody>
          <a:bodyPr wrap="none"/>
          <a:lstStyle/>
          <a:p>
            <a:endParaRPr lang="en-US"/>
          </a:p>
        </p:txBody>
      </p:sp>
      <p:sp>
        <p:nvSpPr>
          <p:cNvPr id="55315" name="AutoShape 19"/>
          <p:cNvSpPr>
            <a:spLocks noChangeArrowheads="1"/>
          </p:cNvSpPr>
          <p:nvPr/>
        </p:nvSpPr>
        <p:spPr bwMode="auto">
          <a:xfrm>
            <a:off x="7881938" y="2016125"/>
            <a:ext cx="1106487" cy="698500"/>
          </a:xfrm>
          <a:prstGeom prst="flowChartMagneticDisk">
            <a:avLst/>
          </a:prstGeom>
          <a:solidFill>
            <a:srgbClr val="CCFFFF"/>
          </a:solidFill>
          <a:ln w="12700">
            <a:solidFill>
              <a:srgbClr val="000000"/>
            </a:solidFill>
            <a:round/>
            <a:headEnd/>
            <a:tailEnd/>
          </a:ln>
          <a:effectLst/>
        </p:spPr>
        <p:txBody>
          <a:bodyPr lIns="0" tIns="0" rIns="0" bIns="0" anchor="ctr"/>
          <a:lstStyle/>
          <a:p>
            <a:pPr marL="374650" indent="-374650" algn="ctr" eaLnBrk="0" hangingPunct="0">
              <a:spcAft>
                <a:spcPct val="20000"/>
              </a:spcAft>
            </a:pPr>
            <a:r>
              <a:rPr lang="en-US" sz="1100" b="1">
                <a:solidFill>
                  <a:srgbClr val="000000"/>
                </a:solidFill>
                <a:latin typeface="Arial" charset="0"/>
              </a:rPr>
              <a:t>Ứng dụng</a:t>
            </a:r>
          </a:p>
          <a:p>
            <a:pPr marL="374650" indent="-374650" algn="ctr" eaLnBrk="0" hangingPunct="0">
              <a:spcAft>
                <a:spcPct val="20000"/>
              </a:spcAft>
            </a:pPr>
            <a:r>
              <a:rPr lang="en-US" sz="1100" b="1">
                <a:solidFill>
                  <a:srgbClr val="000000"/>
                </a:solidFill>
                <a:latin typeface="Arial" charset="0"/>
              </a:rPr>
              <a:t>Xí nghiệp</a:t>
            </a:r>
          </a:p>
        </p:txBody>
      </p:sp>
      <p:sp>
        <p:nvSpPr>
          <p:cNvPr id="55316" name="AutoShape 20"/>
          <p:cNvSpPr>
            <a:spLocks noChangeArrowheads="1"/>
          </p:cNvSpPr>
          <p:nvPr/>
        </p:nvSpPr>
        <p:spPr bwMode="auto">
          <a:xfrm>
            <a:off x="7881938" y="2822575"/>
            <a:ext cx="1106487" cy="698500"/>
          </a:xfrm>
          <a:prstGeom prst="flowChartMagneticDisk">
            <a:avLst/>
          </a:prstGeom>
          <a:solidFill>
            <a:srgbClr val="CCFFFF"/>
          </a:solidFill>
          <a:ln w="12700">
            <a:solidFill>
              <a:srgbClr val="000000"/>
            </a:solidFill>
            <a:round/>
            <a:headEnd/>
            <a:tailEnd/>
          </a:ln>
          <a:effectLst/>
        </p:spPr>
        <p:txBody>
          <a:bodyPr lIns="0" tIns="0" rIns="0" bIns="0" anchor="ctr"/>
          <a:lstStyle/>
          <a:p>
            <a:pPr marL="374650" indent="-374650" algn="ctr" eaLnBrk="0" hangingPunct="0">
              <a:spcAft>
                <a:spcPct val="20000"/>
              </a:spcAft>
            </a:pPr>
            <a:r>
              <a:rPr lang="en-US" sz="1100" b="1">
                <a:solidFill>
                  <a:srgbClr val="000000"/>
                </a:solidFill>
                <a:latin typeface="Arial" charset="0"/>
              </a:rPr>
              <a:t>Ứng dụng</a:t>
            </a:r>
          </a:p>
          <a:p>
            <a:pPr marL="374650" indent="-374650" algn="ctr" eaLnBrk="0" hangingPunct="0">
              <a:spcAft>
                <a:spcPct val="20000"/>
              </a:spcAft>
            </a:pPr>
            <a:r>
              <a:rPr lang="en-US" sz="1100" b="1">
                <a:solidFill>
                  <a:srgbClr val="000000"/>
                </a:solidFill>
                <a:latin typeface="Arial" charset="0"/>
              </a:rPr>
              <a:t>Giao dịch</a:t>
            </a:r>
          </a:p>
        </p:txBody>
      </p:sp>
      <p:sp>
        <p:nvSpPr>
          <p:cNvPr id="55317" name="AutoShape 21"/>
          <p:cNvSpPr>
            <a:spLocks noChangeArrowheads="1"/>
          </p:cNvSpPr>
          <p:nvPr/>
        </p:nvSpPr>
        <p:spPr bwMode="auto">
          <a:xfrm>
            <a:off x="7881938" y="3698875"/>
            <a:ext cx="1106487" cy="696913"/>
          </a:xfrm>
          <a:prstGeom prst="flowChartMagneticDisk">
            <a:avLst/>
          </a:prstGeom>
          <a:solidFill>
            <a:srgbClr val="CCFFFF"/>
          </a:solidFill>
          <a:ln w="12700">
            <a:solidFill>
              <a:srgbClr val="000000"/>
            </a:solidFill>
            <a:round/>
            <a:headEnd/>
            <a:tailEnd/>
          </a:ln>
          <a:effectLst/>
        </p:spPr>
        <p:txBody>
          <a:bodyPr lIns="0" tIns="0" rIns="0" bIns="0" anchor="ctr"/>
          <a:lstStyle/>
          <a:p>
            <a:pPr marL="374650" indent="-374650" algn="ctr" eaLnBrk="0" hangingPunct="0">
              <a:spcAft>
                <a:spcPct val="20000"/>
              </a:spcAft>
            </a:pPr>
            <a:r>
              <a:rPr lang="en-US" sz="1100" b="1">
                <a:solidFill>
                  <a:srgbClr val="000000"/>
                </a:solidFill>
                <a:latin typeface="Arial" charset="0"/>
              </a:rPr>
              <a:t>Cung cấp</a:t>
            </a:r>
          </a:p>
          <a:p>
            <a:pPr marL="374650" indent="-374650" algn="ctr" eaLnBrk="0" hangingPunct="0">
              <a:spcAft>
                <a:spcPct val="20000"/>
              </a:spcAft>
            </a:pPr>
            <a:r>
              <a:rPr lang="en-US" sz="1100" b="1">
                <a:solidFill>
                  <a:srgbClr val="000000"/>
                </a:solidFill>
                <a:latin typeface="Arial" charset="0"/>
              </a:rPr>
              <a:t>Nội dung</a:t>
            </a:r>
          </a:p>
        </p:txBody>
      </p:sp>
      <p:sp>
        <p:nvSpPr>
          <p:cNvPr id="55318" name="AutoShape 22"/>
          <p:cNvSpPr>
            <a:spLocks noChangeArrowheads="1"/>
          </p:cNvSpPr>
          <p:nvPr/>
        </p:nvSpPr>
        <p:spPr bwMode="auto">
          <a:xfrm>
            <a:off x="7888288" y="4481513"/>
            <a:ext cx="1093787" cy="633412"/>
          </a:xfrm>
          <a:prstGeom prst="flowChartMagneticDisk">
            <a:avLst/>
          </a:prstGeom>
          <a:solidFill>
            <a:srgbClr val="CCFFFF"/>
          </a:solidFill>
          <a:ln w="12700">
            <a:solidFill>
              <a:srgbClr val="000000"/>
            </a:solidFill>
            <a:round/>
            <a:headEnd/>
            <a:tailEnd/>
          </a:ln>
          <a:effectLst/>
        </p:spPr>
        <p:txBody>
          <a:bodyPr lIns="0" tIns="0" rIns="0" bIns="0" anchor="ctr"/>
          <a:lstStyle/>
          <a:p>
            <a:pPr marL="374650" indent="-374650" algn="ctr" eaLnBrk="0" hangingPunct="0">
              <a:spcAft>
                <a:spcPct val="20000"/>
              </a:spcAft>
            </a:pPr>
            <a:r>
              <a:rPr lang="en-US" sz="1100" b="1">
                <a:solidFill>
                  <a:srgbClr val="000000"/>
                </a:solidFill>
                <a:latin typeface="Arial" charset="0"/>
              </a:rPr>
              <a:t>Web Services</a:t>
            </a:r>
          </a:p>
        </p:txBody>
      </p:sp>
      <p:sp>
        <p:nvSpPr>
          <p:cNvPr id="55319" name="AutoShape 23"/>
          <p:cNvSpPr>
            <a:spLocks noChangeArrowheads="1"/>
          </p:cNvSpPr>
          <p:nvPr/>
        </p:nvSpPr>
        <p:spPr bwMode="auto">
          <a:xfrm>
            <a:off x="7881938" y="5245100"/>
            <a:ext cx="1106487" cy="698500"/>
          </a:xfrm>
          <a:prstGeom prst="flowChartMagneticDisk">
            <a:avLst/>
          </a:prstGeom>
          <a:solidFill>
            <a:srgbClr val="CCFFFF"/>
          </a:solidFill>
          <a:ln w="12700">
            <a:solidFill>
              <a:srgbClr val="000000"/>
            </a:solidFill>
            <a:round/>
            <a:headEnd/>
            <a:tailEnd/>
          </a:ln>
          <a:effectLst/>
        </p:spPr>
        <p:txBody>
          <a:bodyPr lIns="0" tIns="0" rIns="0" bIns="0" anchor="ctr"/>
          <a:lstStyle/>
          <a:p>
            <a:pPr marL="374650" indent="-374650" algn="ctr" eaLnBrk="0" hangingPunct="0">
              <a:spcAft>
                <a:spcPct val="20000"/>
              </a:spcAft>
            </a:pPr>
            <a:r>
              <a:rPr lang="en-US" sz="1100" b="1">
                <a:solidFill>
                  <a:srgbClr val="000000"/>
                </a:solidFill>
                <a:latin typeface="Arial" charset="0"/>
              </a:rPr>
              <a:t>Có cấu trúc</a:t>
            </a:r>
          </a:p>
          <a:p>
            <a:pPr marL="374650" indent="-374650" algn="ctr" eaLnBrk="0" hangingPunct="0">
              <a:spcAft>
                <a:spcPct val="20000"/>
              </a:spcAft>
            </a:pPr>
            <a:r>
              <a:rPr lang="en-US" sz="1100" b="1">
                <a:solidFill>
                  <a:srgbClr val="000000"/>
                </a:solidFill>
                <a:latin typeface="Arial" charset="0"/>
              </a:rPr>
              <a:t>Không cấu trúc</a:t>
            </a:r>
          </a:p>
        </p:txBody>
      </p:sp>
      <p:sp>
        <p:nvSpPr>
          <p:cNvPr id="55320" name="Rectangle 24"/>
          <p:cNvSpPr>
            <a:spLocks noChangeArrowheads="1"/>
          </p:cNvSpPr>
          <p:nvPr/>
        </p:nvSpPr>
        <p:spPr bwMode="auto">
          <a:xfrm>
            <a:off x="5486400" y="2438400"/>
            <a:ext cx="1978025" cy="3197225"/>
          </a:xfrm>
          <a:prstGeom prst="rect">
            <a:avLst/>
          </a:prstGeom>
          <a:solidFill>
            <a:srgbClr val="CCFFCC"/>
          </a:solidFill>
          <a:ln w="12700">
            <a:solidFill>
              <a:srgbClr val="000000"/>
            </a:solidFill>
            <a:miter lim="800000"/>
            <a:headEnd/>
            <a:tailEnd/>
          </a:ln>
          <a:effectLst/>
        </p:spPr>
        <p:txBody>
          <a:bodyPr wrap="none"/>
          <a:lstStyle/>
          <a:p>
            <a:r>
              <a:rPr lang="en-US" sz="1600" b="1"/>
              <a:t>Giá trị:</a:t>
            </a:r>
          </a:p>
        </p:txBody>
      </p:sp>
      <p:sp>
        <p:nvSpPr>
          <p:cNvPr id="55321" name="Rectangle 25"/>
          <p:cNvSpPr>
            <a:spLocks noChangeArrowheads="1"/>
          </p:cNvSpPr>
          <p:nvPr/>
        </p:nvSpPr>
        <p:spPr bwMode="auto">
          <a:xfrm>
            <a:off x="5557838" y="2481263"/>
            <a:ext cx="1798637" cy="3125787"/>
          </a:xfrm>
          <a:prstGeom prst="rect">
            <a:avLst/>
          </a:prstGeom>
          <a:noFill/>
          <a:ln w="12700">
            <a:noFill/>
            <a:miter lim="800000"/>
            <a:headEnd/>
            <a:tailEnd/>
          </a:ln>
          <a:effectLst/>
        </p:spPr>
        <p:txBody>
          <a:bodyPr wrap="none"/>
          <a:lstStyle/>
          <a:p>
            <a:endParaRPr lang="en-US"/>
          </a:p>
        </p:txBody>
      </p:sp>
      <p:sp>
        <p:nvSpPr>
          <p:cNvPr id="55322" name="Text Box 26"/>
          <p:cNvSpPr txBox="1">
            <a:spLocks noChangeArrowheads="1"/>
          </p:cNvSpPr>
          <p:nvPr/>
        </p:nvSpPr>
        <p:spPr bwMode="auto">
          <a:xfrm>
            <a:off x="5638800" y="2895600"/>
            <a:ext cx="1654175" cy="2522538"/>
          </a:xfrm>
          <a:prstGeom prst="rect">
            <a:avLst/>
          </a:prstGeom>
          <a:noFill/>
          <a:ln w="12700">
            <a:noFill/>
            <a:miter lim="800000"/>
            <a:headEnd/>
            <a:tailEnd/>
          </a:ln>
          <a:effectLst/>
        </p:spPr>
        <p:txBody>
          <a:bodyPr lIns="0" tIns="0" rIns="0" bIns="0">
            <a:spAutoFit/>
          </a:bodyPr>
          <a:lstStyle/>
          <a:p>
            <a:pPr marL="444500" indent="-444500" eaLnBrk="0" hangingPunct="0">
              <a:spcAft>
                <a:spcPct val="20000"/>
              </a:spcAft>
              <a:buClr>
                <a:srgbClr val="000000"/>
              </a:buClr>
              <a:buSzPct val="100000"/>
              <a:buFont typeface="Wingdings" pitchFamily="2" charset="2"/>
              <a:buChar char="§"/>
            </a:pPr>
            <a:r>
              <a:rPr lang="en-US" sz="1100" b="1">
                <a:solidFill>
                  <a:srgbClr val="000000"/>
                </a:solidFill>
                <a:latin typeface="Arial" charset="0"/>
              </a:rPr>
              <a:t>Điểm tương tác duy nhất với người dùng</a:t>
            </a:r>
          </a:p>
          <a:p>
            <a:pPr marL="444500" indent="-444500" eaLnBrk="0" hangingPunct="0">
              <a:spcAft>
                <a:spcPct val="20000"/>
              </a:spcAft>
              <a:buClr>
                <a:srgbClr val="000000"/>
              </a:buClr>
              <a:buSzPct val="100000"/>
              <a:buFont typeface="Wingdings" pitchFamily="2" charset="2"/>
              <a:buChar char="§"/>
            </a:pPr>
            <a:r>
              <a:rPr lang="en-US" sz="1100" b="1">
                <a:solidFill>
                  <a:srgbClr val="000000"/>
                </a:solidFill>
                <a:latin typeface="Arial" charset="0"/>
              </a:rPr>
              <a:t>Cá thể hóa với từng người</a:t>
            </a:r>
          </a:p>
          <a:p>
            <a:pPr marL="444500" indent="-444500" eaLnBrk="0" hangingPunct="0">
              <a:spcAft>
                <a:spcPct val="20000"/>
              </a:spcAft>
              <a:buClr>
                <a:srgbClr val="000000"/>
              </a:buClr>
              <a:buSzPct val="100000"/>
              <a:buFont typeface="Wingdings" pitchFamily="2" charset="2"/>
              <a:buChar char="§"/>
            </a:pPr>
            <a:r>
              <a:rPr lang="en-US" sz="1100" b="1">
                <a:solidFill>
                  <a:srgbClr val="000000"/>
                </a:solidFill>
                <a:latin typeface="Arial" charset="0"/>
              </a:rPr>
              <a:t>Thông báo kịp thời</a:t>
            </a:r>
          </a:p>
          <a:p>
            <a:pPr marL="444500" indent="-444500" eaLnBrk="0" hangingPunct="0">
              <a:spcAft>
                <a:spcPct val="20000"/>
              </a:spcAft>
              <a:buClr>
                <a:srgbClr val="000000"/>
              </a:buClr>
              <a:buSzPct val="100000"/>
              <a:buFont typeface="Wingdings" pitchFamily="2" charset="2"/>
              <a:buChar char="§"/>
            </a:pPr>
            <a:r>
              <a:rPr lang="en-US" sz="1100" b="1">
                <a:solidFill>
                  <a:srgbClr val="000000"/>
                </a:solidFill>
                <a:latin typeface="Arial" charset="0"/>
              </a:rPr>
              <a:t>Cộng tác với các người khác</a:t>
            </a:r>
          </a:p>
          <a:p>
            <a:pPr marL="444500" indent="-444500" eaLnBrk="0" hangingPunct="0">
              <a:spcAft>
                <a:spcPct val="20000"/>
              </a:spcAft>
              <a:buClr>
                <a:srgbClr val="000000"/>
              </a:buClr>
              <a:buSzPct val="100000"/>
              <a:buFont typeface="Wingdings" pitchFamily="2" charset="2"/>
              <a:buChar char="§"/>
            </a:pPr>
            <a:r>
              <a:rPr lang="en-US" sz="1100" b="1">
                <a:solidFill>
                  <a:srgbClr val="000000"/>
                </a:solidFill>
                <a:latin typeface="Arial" charset="0"/>
              </a:rPr>
              <a:t>Một điểm làm việc (Workplace) với các ứng dụng</a:t>
            </a:r>
          </a:p>
          <a:p>
            <a:pPr marL="444500" indent="-444500" eaLnBrk="0" hangingPunct="0">
              <a:spcAft>
                <a:spcPct val="20000"/>
              </a:spcAft>
              <a:buClr>
                <a:srgbClr val="000000"/>
              </a:buClr>
              <a:buSzPct val="100000"/>
              <a:buFont typeface="Wingdings" pitchFamily="2" charset="2"/>
              <a:buChar char="§"/>
            </a:pPr>
            <a:r>
              <a:rPr lang="en-US" sz="1100" b="1">
                <a:solidFill>
                  <a:srgbClr val="000000"/>
                </a:solidFill>
                <a:latin typeface="Arial" charset="0"/>
              </a:rPr>
              <a:t>Tùy chọn ngôn ngữ thể hiện</a:t>
            </a:r>
          </a:p>
        </p:txBody>
      </p:sp>
      <p:sp>
        <p:nvSpPr>
          <p:cNvPr id="55323" name="AutoShape 27"/>
          <p:cNvSpPr>
            <a:spLocks noChangeArrowheads="1"/>
          </p:cNvSpPr>
          <p:nvPr/>
        </p:nvSpPr>
        <p:spPr bwMode="auto">
          <a:xfrm>
            <a:off x="4179888" y="3470275"/>
            <a:ext cx="1263650" cy="1108075"/>
          </a:xfrm>
          <a:prstGeom prst="roundRect">
            <a:avLst>
              <a:gd name="adj" fmla="val 16667"/>
            </a:avLst>
          </a:prstGeom>
          <a:solidFill>
            <a:srgbClr val="CCFFFF"/>
          </a:solidFill>
          <a:ln w="12700">
            <a:solidFill>
              <a:srgbClr val="000000"/>
            </a:solidFill>
            <a:round/>
            <a:headEnd/>
            <a:tailEnd/>
          </a:ln>
          <a:effectLst/>
        </p:spPr>
        <p:txBody>
          <a:bodyPr wrap="none"/>
          <a:lstStyle/>
          <a:p>
            <a:endParaRPr lang="en-US"/>
          </a:p>
        </p:txBody>
      </p:sp>
      <p:sp>
        <p:nvSpPr>
          <p:cNvPr id="55324" name="Rectangle 28"/>
          <p:cNvSpPr>
            <a:spLocks noChangeArrowheads="1"/>
          </p:cNvSpPr>
          <p:nvPr/>
        </p:nvSpPr>
        <p:spPr bwMode="auto">
          <a:xfrm>
            <a:off x="4300538" y="3557588"/>
            <a:ext cx="1257300" cy="887412"/>
          </a:xfrm>
          <a:prstGeom prst="rect">
            <a:avLst/>
          </a:prstGeom>
          <a:noFill/>
          <a:ln w="12700">
            <a:noFill/>
            <a:miter lim="800000"/>
            <a:headEnd/>
            <a:tailEnd/>
          </a:ln>
          <a:effectLst/>
        </p:spPr>
        <p:txBody>
          <a:bodyPr wrap="none"/>
          <a:lstStyle/>
          <a:p>
            <a:endParaRPr lang="en-US"/>
          </a:p>
        </p:txBody>
      </p:sp>
      <p:sp>
        <p:nvSpPr>
          <p:cNvPr id="55325" name="Text Box 29"/>
          <p:cNvSpPr txBox="1">
            <a:spLocks noChangeArrowheads="1"/>
          </p:cNvSpPr>
          <p:nvPr/>
        </p:nvSpPr>
        <p:spPr bwMode="auto">
          <a:xfrm>
            <a:off x="4302125" y="3598863"/>
            <a:ext cx="1255713" cy="841375"/>
          </a:xfrm>
          <a:prstGeom prst="rect">
            <a:avLst/>
          </a:prstGeom>
          <a:noFill/>
          <a:ln w="12700">
            <a:noFill/>
            <a:miter lim="800000"/>
            <a:headEnd/>
            <a:tailEnd/>
          </a:ln>
          <a:effectLst/>
        </p:spPr>
        <p:txBody>
          <a:bodyPr lIns="0" tIns="0" rIns="0" bIns="0">
            <a:spAutoFit/>
          </a:bodyPr>
          <a:lstStyle/>
          <a:p>
            <a:pPr marL="374650" indent="-374650" eaLnBrk="0" hangingPunct="0"/>
            <a:r>
              <a:rPr lang="en-US" sz="1100" b="1">
                <a:solidFill>
                  <a:srgbClr val="000000"/>
                </a:solidFill>
                <a:latin typeface="Arial" charset="0"/>
              </a:rPr>
              <a:t>Chuyển đổi</a:t>
            </a:r>
          </a:p>
          <a:p>
            <a:pPr marL="374650" indent="-374650" eaLnBrk="0" hangingPunct="0"/>
            <a:endParaRPr lang="en-US" sz="1100" b="1">
              <a:solidFill>
                <a:srgbClr val="000000"/>
              </a:solidFill>
              <a:latin typeface="Arial" charset="0"/>
            </a:endParaRPr>
          </a:p>
          <a:p>
            <a:pPr marL="374650" indent="-374650" eaLnBrk="0" hangingPunct="0"/>
            <a:r>
              <a:rPr lang="en-US" sz="1100" b="1">
                <a:solidFill>
                  <a:srgbClr val="000000"/>
                </a:solidFill>
                <a:latin typeface="Arial" charset="0"/>
              </a:rPr>
              <a:t>Đa thiết bị</a:t>
            </a:r>
          </a:p>
          <a:p>
            <a:pPr marL="374650" indent="-374650" eaLnBrk="0" hangingPunct="0"/>
            <a:r>
              <a:rPr lang="en-US" sz="1100" b="1">
                <a:solidFill>
                  <a:srgbClr val="000000"/>
                </a:solidFill>
                <a:latin typeface="Arial" charset="0"/>
              </a:rPr>
              <a:t> </a:t>
            </a:r>
          </a:p>
          <a:p>
            <a:pPr marL="374650" indent="-374650" eaLnBrk="0" hangingPunct="0"/>
            <a:r>
              <a:rPr lang="en-US" sz="1100" b="1">
                <a:solidFill>
                  <a:srgbClr val="000000"/>
                </a:solidFill>
                <a:latin typeface="Arial" charset="0"/>
              </a:rPr>
              <a:t>Định dạng</a:t>
            </a:r>
          </a:p>
        </p:txBody>
      </p:sp>
      <p:sp>
        <p:nvSpPr>
          <p:cNvPr id="55326" name="Line 30"/>
          <p:cNvSpPr>
            <a:spLocks noChangeShapeType="1"/>
          </p:cNvSpPr>
          <p:nvPr/>
        </p:nvSpPr>
        <p:spPr bwMode="auto">
          <a:xfrm flipH="1">
            <a:off x="7477125" y="2381250"/>
            <a:ext cx="419100" cy="1681163"/>
          </a:xfrm>
          <a:prstGeom prst="line">
            <a:avLst/>
          </a:prstGeom>
          <a:noFill/>
          <a:ln w="12700">
            <a:solidFill>
              <a:srgbClr val="000000"/>
            </a:solidFill>
            <a:round/>
            <a:headEnd type="triangle" w="med" len="med"/>
            <a:tailEnd type="triangle" w="med" len="med"/>
          </a:ln>
          <a:effectLst/>
        </p:spPr>
        <p:txBody>
          <a:bodyPr wrap="none"/>
          <a:lstStyle/>
          <a:p>
            <a:endParaRPr lang="en-US"/>
          </a:p>
        </p:txBody>
      </p:sp>
      <p:sp>
        <p:nvSpPr>
          <p:cNvPr id="55327" name="Line 31"/>
          <p:cNvSpPr>
            <a:spLocks noChangeShapeType="1"/>
          </p:cNvSpPr>
          <p:nvPr/>
        </p:nvSpPr>
        <p:spPr bwMode="auto">
          <a:xfrm flipH="1">
            <a:off x="7477125" y="3189288"/>
            <a:ext cx="419100" cy="873125"/>
          </a:xfrm>
          <a:prstGeom prst="line">
            <a:avLst/>
          </a:prstGeom>
          <a:noFill/>
          <a:ln w="12700">
            <a:solidFill>
              <a:srgbClr val="000000"/>
            </a:solidFill>
            <a:round/>
            <a:headEnd type="triangle" w="med" len="med"/>
            <a:tailEnd type="triangle" w="med" len="med"/>
          </a:ln>
          <a:effectLst/>
        </p:spPr>
        <p:txBody>
          <a:bodyPr wrap="none"/>
          <a:lstStyle/>
          <a:p>
            <a:endParaRPr lang="en-US"/>
          </a:p>
        </p:txBody>
      </p:sp>
      <p:sp>
        <p:nvSpPr>
          <p:cNvPr id="55328" name="Line 32"/>
          <p:cNvSpPr>
            <a:spLocks noChangeShapeType="1"/>
          </p:cNvSpPr>
          <p:nvPr/>
        </p:nvSpPr>
        <p:spPr bwMode="auto">
          <a:xfrm flipH="1">
            <a:off x="7477125" y="4062413"/>
            <a:ext cx="419100" cy="0"/>
          </a:xfrm>
          <a:prstGeom prst="line">
            <a:avLst/>
          </a:prstGeom>
          <a:noFill/>
          <a:ln w="12700">
            <a:solidFill>
              <a:srgbClr val="000000"/>
            </a:solidFill>
            <a:round/>
            <a:headEnd type="triangle" w="med" len="med"/>
            <a:tailEnd type="triangle" w="med" len="med"/>
          </a:ln>
          <a:effectLst/>
        </p:spPr>
        <p:txBody>
          <a:bodyPr wrap="none"/>
          <a:lstStyle/>
          <a:p>
            <a:endParaRPr lang="en-US"/>
          </a:p>
        </p:txBody>
      </p:sp>
      <p:sp>
        <p:nvSpPr>
          <p:cNvPr id="55329" name="Line 33"/>
          <p:cNvSpPr>
            <a:spLocks noChangeShapeType="1"/>
          </p:cNvSpPr>
          <p:nvPr/>
        </p:nvSpPr>
        <p:spPr bwMode="auto">
          <a:xfrm flipH="1" flipV="1">
            <a:off x="7477125" y="4062413"/>
            <a:ext cx="419100" cy="739775"/>
          </a:xfrm>
          <a:prstGeom prst="line">
            <a:avLst/>
          </a:prstGeom>
          <a:noFill/>
          <a:ln w="12700">
            <a:solidFill>
              <a:srgbClr val="000000"/>
            </a:solidFill>
            <a:round/>
            <a:headEnd type="triangle" w="med" len="med"/>
            <a:tailEnd type="triangle" w="med" len="med"/>
          </a:ln>
          <a:effectLst/>
        </p:spPr>
        <p:txBody>
          <a:bodyPr wrap="none"/>
          <a:lstStyle/>
          <a:p>
            <a:endParaRPr lang="en-US"/>
          </a:p>
        </p:txBody>
      </p:sp>
      <p:sp>
        <p:nvSpPr>
          <p:cNvPr id="55330" name="Line 34"/>
          <p:cNvSpPr>
            <a:spLocks noChangeShapeType="1"/>
          </p:cNvSpPr>
          <p:nvPr/>
        </p:nvSpPr>
        <p:spPr bwMode="auto">
          <a:xfrm flipH="1" flipV="1">
            <a:off x="7477125" y="4062413"/>
            <a:ext cx="419100" cy="1547812"/>
          </a:xfrm>
          <a:prstGeom prst="line">
            <a:avLst/>
          </a:prstGeom>
          <a:noFill/>
          <a:ln w="12700">
            <a:solidFill>
              <a:srgbClr val="000000"/>
            </a:solidFill>
            <a:round/>
            <a:headEnd type="triangle" w="med" len="med"/>
            <a:tailEnd type="triangle" w="med" len="med"/>
          </a:ln>
          <a:effectLst/>
        </p:spPr>
        <p:txBody>
          <a:bodyPr wrap="none"/>
          <a:lstStyle/>
          <a:p>
            <a:endParaRPr lang="en-US"/>
          </a:p>
        </p:txBody>
      </p:sp>
      <p:pic>
        <p:nvPicPr>
          <p:cNvPr id="55331" name="Picture 35"/>
          <p:cNvPicPr>
            <a:picLocks noChangeAspect="1" noChangeArrowheads="1"/>
          </p:cNvPicPr>
          <p:nvPr/>
        </p:nvPicPr>
        <p:blipFill>
          <a:blip r:embed="rId7" cstate="print"/>
          <a:srcRect/>
          <a:stretch>
            <a:fillRect/>
          </a:stretch>
        </p:blipFill>
        <p:spPr bwMode="auto">
          <a:xfrm>
            <a:off x="2938463" y="4768850"/>
            <a:ext cx="703262" cy="1144588"/>
          </a:xfrm>
          <a:prstGeom prst="rect">
            <a:avLst/>
          </a:prstGeom>
          <a:noFill/>
        </p:spPr>
      </p:pic>
      <p:sp>
        <p:nvSpPr>
          <p:cNvPr id="55332" name="Rectangle 36"/>
          <p:cNvSpPr>
            <a:spLocks noChangeArrowheads="1"/>
          </p:cNvSpPr>
          <p:nvPr/>
        </p:nvSpPr>
        <p:spPr bwMode="auto">
          <a:xfrm>
            <a:off x="2938463" y="4768850"/>
            <a:ext cx="703262" cy="1144588"/>
          </a:xfrm>
          <a:prstGeom prst="rect">
            <a:avLst/>
          </a:prstGeom>
          <a:noFill/>
          <a:ln w="12700">
            <a:noFill/>
            <a:miter lim="800000"/>
            <a:headEnd/>
            <a:tailEnd/>
          </a:ln>
          <a:effectLst/>
        </p:spPr>
        <p:txBody>
          <a:bodyPr wrap="none"/>
          <a:lstStyle/>
          <a:p>
            <a:endParaRPr lang="en-US"/>
          </a:p>
        </p:txBody>
      </p:sp>
      <p:sp>
        <p:nvSpPr>
          <p:cNvPr id="55333" name="Freeform 37"/>
          <p:cNvSpPr>
            <a:spLocks/>
          </p:cNvSpPr>
          <p:nvPr/>
        </p:nvSpPr>
        <p:spPr bwMode="auto">
          <a:xfrm>
            <a:off x="3881438" y="2625725"/>
            <a:ext cx="300037" cy="1403350"/>
          </a:xfrm>
          <a:custGeom>
            <a:avLst/>
            <a:gdLst/>
            <a:ahLst/>
            <a:cxnLst>
              <a:cxn ang="0">
                <a:pos x="0" y="0"/>
              </a:cxn>
              <a:cxn ang="0">
                <a:pos x="128" y="0"/>
              </a:cxn>
              <a:cxn ang="0">
                <a:pos x="128" y="1097"/>
              </a:cxn>
              <a:cxn ang="0">
                <a:pos x="255" y="1097"/>
              </a:cxn>
            </a:cxnLst>
            <a:rect l="0" t="0" r="r" b="b"/>
            <a:pathLst>
              <a:path w="255" h="1097">
                <a:moveTo>
                  <a:pt x="0" y="0"/>
                </a:moveTo>
                <a:lnTo>
                  <a:pt x="128" y="0"/>
                </a:lnTo>
                <a:lnTo>
                  <a:pt x="128" y="1097"/>
                </a:lnTo>
                <a:lnTo>
                  <a:pt x="255" y="1097"/>
                </a:lnTo>
              </a:path>
            </a:pathLst>
          </a:custGeom>
          <a:noFill/>
          <a:ln w="12700">
            <a:solidFill>
              <a:srgbClr val="000000"/>
            </a:solidFill>
            <a:round/>
            <a:headEnd type="triangle" w="med" len="med"/>
            <a:tailEnd type="triangle" w="med" len="med"/>
          </a:ln>
          <a:effectLst/>
        </p:spPr>
        <p:txBody>
          <a:bodyPr wrap="none"/>
          <a:lstStyle/>
          <a:p>
            <a:endParaRPr lang="en-US"/>
          </a:p>
        </p:txBody>
      </p:sp>
      <p:sp>
        <p:nvSpPr>
          <p:cNvPr id="55334" name="Freeform 38"/>
          <p:cNvSpPr>
            <a:spLocks/>
          </p:cNvSpPr>
          <p:nvPr/>
        </p:nvSpPr>
        <p:spPr bwMode="auto">
          <a:xfrm>
            <a:off x="3641725" y="4029075"/>
            <a:ext cx="539750" cy="1311275"/>
          </a:xfrm>
          <a:custGeom>
            <a:avLst/>
            <a:gdLst/>
            <a:ahLst/>
            <a:cxnLst>
              <a:cxn ang="0">
                <a:pos x="0" y="1025"/>
              </a:cxn>
              <a:cxn ang="0">
                <a:pos x="231" y="1025"/>
              </a:cxn>
              <a:cxn ang="0">
                <a:pos x="231" y="0"/>
              </a:cxn>
              <a:cxn ang="0">
                <a:pos x="460" y="0"/>
              </a:cxn>
            </a:cxnLst>
            <a:rect l="0" t="0" r="r" b="b"/>
            <a:pathLst>
              <a:path w="460" h="1025">
                <a:moveTo>
                  <a:pt x="0" y="1025"/>
                </a:moveTo>
                <a:lnTo>
                  <a:pt x="231" y="1025"/>
                </a:lnTo>
                <a:lnTo>
                  <a:pt x="231" y="0"/>
                </a:lnTo>
                <a:lnTo>
                  <a:pt x="460" y="0"/>
                </a:lnTo>
              </a:path>
            </a:pathLst>
          </a:custGeom>
          <a:noFill/>
          <a:ln w="12700">
            <a:solidFill>
              <a:srgbClr val="000000"/>
            </a:solidFill>
            <a:round/>
            <a:headEnd type="triangle" w="med" len="med"/>
            <a:tailEnd type="triangle" w="med" len="med"/>
          </a:ln>
          <a:effectLst/>
        </p:spPr>
        <p:txBody>
          <a:bodyPr wrap="none"/>
          <a:lstStyle/>
          <a:p>
            <a:endParaRPr lang="en-US"/>
          </a:p>
        </p:txBody>
      </p:sp>
      <p:sp>
        <p:nvSpPr>
          <p:cNvPr id="55335" name="Line 39"/>
          <p:cNvSpPr>
            <a:spLocks noChangeShapeType="1"/>
          </p:cNvSpPr>
          <p:nvPr/>
        </p:nvSpPr>
        <p:spPr bwMode="auto">
          <a:xfrm>
            <a:off x="3687763" y="4029075"/>
            <a:ext cx="493712" cy="0"/>
          </a:xfrm>
          <a:prstGeom prst="line">
            <a:avLst/>
          </a:prstGeom>
          <a:noFill/>
          <a:ln w="12700">
            <a:solidFill>
              <a:srgbClr val="000000"/>
            </a:solidFill>
            <a:round/>
            <a:headEnd type="triangle" w="med" len="med"/>
            <a:tailEnd type="triangle" w="med" len="med"/>
          </a:ln>
          <a:effectLst/>
        </p:spPr>
        <p:txBody>
          <a:bodyPr wrap="none"/>
          <a:lstStyle/>
          <a:p>
            <a:endParaRPr lang="en-US"/>
          </a:p>
        </p:txBody>
      </p:sp>
      <p:grpSp>
        <p:nvGrpSpPr>
          <p:cNvPr id="2" name="Group 43"/>
          <p:cNvGrpSpPr>
            <a:grpSpLocks/>
          </p:cNvGrpSpPr>
          <p:nvPr/>
        </p:nvGrpSpPr>
        <p:grpSpPr bwMode="auto">
          <a:xfrm>
            <a:off x="1035050" y="1295400"/>
            <a:ext cx="1739900" cy="2740025"/>
            <a:chOff x="336" y="480"/>
            <a:chExt cx="1096" cy="1726"/>
          </a:xfrm>
        </p:grpSpPr>
        <p:sp>
          <p:nvSpPr>
            <p:cNvPr id="55337" name="Freeform 41"/>
            <p:cNvSpPr>
              <a:spLocks/>
            </p:cNvSpPr>
            <p:nvPr/>
          </p:nvSpPr>
          <p:spPr bwMode="auto">
            <a:xfrm>
              <a:off x="336" y="480"/>
              <a:ext cx="1096" cy="1726"/>
            </a:xfrm>
            <a:custGeom>
              <a:avLst/>
              <a:gdLst/>
              <a:ahLst/>
              <a:cxnLst>
                <a:cxn ang="0">
                  <a:pos x="9" y="1811"/>
                </a:cxn>
                <a:cxn ang="0">
                  <a:pos x="2" y="1688"/>
                </a:cxn>
                <a:cxn ang="0">
                  <a:pos x="2" y="1563"/>
                </a:cxn>
                <a:cxn ang="0">
                  <a:pos x="9" y="1439"/>
                </a:cxn>
                <a:cxn ang="0">
                  <a:pos x="28" y="1318"/>
                </a:cxn>
                <a:cxn ang="0">
                  <a:pos x="55" y="1197"/>
                </a:cxn>
                <a:cxn ang="0">
                  <a:pos x="90" y="1080"/>
                </a:cxn>
                <a:cxn ang="0">
                  <a:pos x="134" y="965"/>
                </a:cxn>
                <a:cxn ang="0">
                  <a:pos x="184" y="855"/>
                </a:cxn>
                <a:cxn ang="0">
                  <a:pos x="244" y="746"/>
                </a:cxn>
                <a:cxn ang="0">
                  <a:pos x="309" y="642"/>
                </a:cxn>
                <a:cxn ang="0">
                  <a:pos x="382" y="543"/>
                </a:cxn>
                <a:cxn ang="0">
                  <a:pos x="461" y="445"/>
                </a:cxn>
                <a:cxn ang="0">
                  <a:pos x="547" y="355"/>
                </a:cxn>
                <a:cxn ang="0">
                  <a:pos x="639" y="266"/>
                </a:cxn>
                <a:cxn ang="0">
                  <a:pos x="737" y="184"/>
                </a:cxn>
                <a:cxn ang="0">
                  <a:pos x="841" y="105"/>
                </a:cxn>
                <a:cxn ang="0">
                  <a:pos x="951" y="34"/>
                </a:cxn>
                <a:cxn ang="0">
                  <a:pos x="1221" y="268"/>
                </a:cxn>
                <a:cxn ang="0">
                  <a:pos x="1127" y="326"/>
                </a:cxn>
                <a:cxn ang="0">
                  <a:pos x="1039" y="389"/>
                </a:cxn>
                <a:cxn ang="0">
                  <a:pos x="954" y="456"/>
                </a:cxn>
                <a:cxn ang="0">
                  <a:pos x="876" y="527"/>
                </a:cxn>
                <a:cxn ang="0">
                  <a:pos x="801" y="602"/>
                </a:cxn>
                <a:cxn ang="0">
                  <a:pos x="732" y="681"/>
                </a:cxn>
                <a:cxn ang="0">
                  <a:pos x="668" y="761"/>
                </a:cxn>
                <a:cxn ang="0">
                  <a:pos x="611" y="848"/>
                </a:cxn>
                <a:cxn ang="0">
                  <a:pos x="559" y="936"/>
                </a:cxn>
                <a:cxn ang="0">
                  <a:pos x="513" y="1028"/>
                </a:cxn>
                <a:cxn ang="0">
                  <a:pos x="472" y="1122"/>
                </a:cxn>
                <a:cxn ang="0">
                  <a:pos x="440" y="1218"/>
                </a:cxn>
                <a:cxn ang="0">
                  <a:pos x="415" y="1318"/>
                </a:cxn>
                <a:cxn ang="0">
                  <a:pos x="395" y="1419"/>
                </a:cxn>
                <a:cxn ang="0">
                  <a:pos x="384" y="1521"/>
                </a:cxn>
                <a:cxn ang="0">
                  <a:pos x="380" y="1627"/>
                </a:cxn>
                <a:cxn ang="0">
                  <a:pos x="384" y="1728"/>
                </a:cxn>
                <a:cxn ang="0">
                  <a:pos x="393" y="1828"/>
                </a:cxn>
              </a:cxnLst>
              <a:rect l="0" t="0" r="r" b="b"/>
              <a:pathLst>
                <a:path w="1221" h="1870">
                  <a:moveTo>
                    <a:pt x="17" y="1870"/>
                  </a:moveTo>
                  <a:lnTo>
                    <a:pt x="9" y="1811"/>
                  </a:lnTo>
                  <a:lnTo>
                    <a:pt x="3" y="1750"/>
                  </a:lnTo>
                  <a:lnTo>
                    <a:pt x="2" y="1688"/>
                  </a:lnTo>
                  <a:lnTo>
                    <a:pt x="0" y="1627"/>
                  </a:lnTo>
                  <a:lnTo>
                    <a:pt x="2" y="1563"/>
                  </a:lnTo>
                  <a:lnTo>
                    <a:pt x="3" y="1502"/>
                  </a:lnTo>
                  <a:lnTo>
                    <a:pt x="9" y="1439"/>
                  </a:lnTo>
                  <a:lnTo>
                    <a:pt x="17" y="1377"/>
                  </a:lnTo>
                  <a:lnTo>
                    <a:pt x="28" y="1318"/>
                  </a:lnTo>
                  <a:lnTo>
                    <a:pt x="40" y="1256"/>
                  </a:lnTo>
                  <a:lnTo>
                    <a:pt x="55" y="1197"/>
                  </a:lnTo>
                  <a:lnTo>
                    <a:pt x="71" y="1137"/>
                  </a:lnTo>
                  <a:lnTo>
                    <a:pt x="90" y="1080"/>
                  </a:lnTo>
                  <a:lnTo>
                    <a:pt x="111" y="1022"/>
                  </a:lnTo>
                  <a:lnTo>
                    <a:pt x="134" y="965"/>
                  </a:lnTo>
                  <a:lnTo>
                    <a:pt x="157" y="909"/>
                  </a:lnTo>
                  <a:lnTo>
                    <a:pt x="184" y="855"/>
                  </a:lnTo>
                  <a:lnTo>
                    <a:pt x="213" y="800"/>
                  </a:lnTo>
                  <a:lnTo>
                    <a:pt x="244" y="746"/>
                  </a:lnTo>
                  <a:lnTo>
                    <a:pt x="274" y="694"/>
                  </a:lnTo>
                  <a:lnTo>
                    <a:pt x="309" y="642"/>
                  </a:lnTo>
                  <a:lnTo>
                    <a:pt x="345" y="592"/>
                  </a:lnTo>
                  <a:lnTo>
                    <a:pt x="382" y="543"/>
                  </a:lnTo>
                  <a:lnTo>
                    <a:pt x="420" y="493"/>
                  </a:lnTo>
                  <a:lnTo>
                    <a:pt x="461" y="445"/>
                  </a:lnTo>
                  <a:lnTo>
                    <a:pt x="503" y="399"/>
                  </a:lnTo>
                  <a:lnTo>
                    <a:pt x="547" y="355"/>
                  </a:lnTo>
                  <a:lnTo>
                    <a:pt x="593" y="309"/>
                  </a:lnTo>
                  <a:lnTo>
                    <a:pt x="639" y="266"/>
                  </a:lnTo>
                  <a:lnTo>
                    <a:pt x="687" y="224"/>
                  </a:lnTo>
                  <a:lnTo>
                    <a:pt x="737" y="184"/>
                  </a:lnTo>
                  <a:lnTo>
                    <a:pt x="789" y="144"/>
                  </a:lnTo>
                  <a:lnTo>
                    <a:pt x="841" y="105"/>
                  </a:lnTo>
                  <a:lnTo>
                    <a:pt x="895" y="69"/>
                  </a:lnTo>
                  <a:lnTo>
                    <a:pt x="951" y="34"/>
                  </a:lnTo>
                  <a:lnTo>
                    <a:pt x="1006" y="0"/>
                  </a:lnTo>
                  <a:lnTo>
                    <a:pt x="1221" y="268"/>
                  </a:lnTo>
                  <a:lnTo>
                    <a:pt x="1173" y="297"/>
                  </a:lnTo>
                  <a:lnTo>
                    <a:pt x="1127" y="326"/>
                  </a:lnTo>
                  <a:lnTo>
                    <a:pt x="1083" y="356"/>
                  </a:lnTo>
                  <a:lnTo>
                    <a:pt x="1039" y="389"/>
                  </a:lnTo>
                  <a:lnTo>
                    <a:pt x="997" y="422"/>
                  </a:lnTo>
                  <a:lnTo>
                    <a:pt x="954" y="456"/>
                  </a:lnTo>
                  <a:lnTo>
                    <a:pt x="914" y="491"/>
                  </a:lnTo>
                  <a:lnTo>
                    <a:pt x="876" y="527"/>
                  </a:lnTo>
                  <a:lnTo>
                    <a:pt x="837" y="564"/>
                  </a:lnTo>
                  <a:lnTo>
                    <a:pt x="801" y="602"/>
                  </a:lnTo>
                  <a:lnTo>
                    <a:pt x="766" y="640"/>
                  </a:lnTo>
                  <a:lnTo>
                    <a:pt x="732" y="681"/>
                  </a:lnTo>
                  <a:lnTo>
                    <a:pt x="699" y="721"/>
                  </a:lnTo>
                  <a:lnTo>
                    <a:pt x="668" y="761"/>
                  </a:lnTo>
                  <a:lnTo>
                    <a:pt x="639" y="804"/>
                  </a:lnTo>
                  <a:lnTo>
                    <a:pt x="611" y="848"/>
                  </a:lnTo>
                  <a:lnTo>
                    <a:pt x="584" y="892"/>
                  </a:lnTo>
                  <a:lnTo>
                    <a:pt x="559" y="936"/>
                  </a:lnTo>
                  <a:lnTo>
                    <a:pt x="536" y="982"/>
                  </a:lnTo>
                  <a:lnTo>
                    <a:pt x="513" y="1028"/>
                  </a:lnTo>
                  <a:lnTo>
                    <a:pt x="491" y="1074"/>
                  </a:lnTo>
                  <a:lnTo>
                    <a:pt x="472" y="1122"/>
                  </a:lnTo>
                  <a:lnTo>
                    <a:pt x="455" y="1170"/>
                  </a:lnTo>
                  <a:lnTo>
                    <a:pt x="440" y="1218"/>
                  </a:lnTo>
                  <a:lnTo>
                    <a:pt x="426" y="1268"/>
                  </a:lnTo>
                  <a:lnTo>
                    <a:pt x="415" y="1318"/>
                  </a:lnTo>
                  <a:lnTo>
                    <a:pt x="403" y="1368"/>
                  </a:lnTo>
                  <a:lnTo>
                    <a:pt x="395" y="1419"/>
                  </a:lnTo>
                  <a:lnTo>
                    <a:pt x="390" y="1471"/>
                  </a:lnTo>
                  <a:lnTo>
                    <a:pt x="384" y="1521"/>
                  </a:lnTo>
                  <a:lnTo>
                    <a:pt x="382" y="1575"/>
                  </a:lnTo>
                  <a:lnTo>
                    <a:pt x="380" y="1627"/>
                  </a:lnTo>
                  <a:lnTo>
                    <a:pt x="382" y="1679"/>
                  </a:lnTo>
                  <a:lnTo>
                    <a:pt x="384" y="1728"/>
                  </a:lnTo>
                  <a:lnTo>
                    <a:pt x="388" y="1778"/>
                  </a:lnTo>
                  <a:lnTo>
                    <a:pt x="393" y="1828"/>
                  </a:lnTo>
                  <a:lnTo>
                    <a:pt x="17" y="1870"/>
                  </a:lnTo>
                </a:path>
              </a:pathLst>
            </a:custGeom>
            <a:gradFill rotWithShape="0">
              <a:gsLst>
                <a:gs pos="0">
                  <a:srgbClr val="FFCCCC"/>
                </a:gs>
                <a:gs pos="100000">
                  <a:srgbClr val="FFB1B1"/>
                </a:gs>
              </a:gsLst>
              <a:lin ang="2700000" scaled="1"/>
            </a:gradFill>
            <a:ln w="9525" cap="flat" cmpd="sng">
              <a:noFill/>
              <a:prstDash val="solid"/>
              <a:round/>
              <a:headEnd type="none" w="med" len="med"/>
              <a:tailEnd type="none" w="med" len="med"/>
            </a:ln>
            <a:effectLst/>
            <a:scene3d>
              <a:camera prst="legacyPerspectiveBottomLeft">
                <a:rot lat="900000" lon="300000" rev="0"/>
              </a:camera>
              <a:lightRig rig="legacyFlat3" dir="t"/>
            </a:scene3d>
            <a:sp3d extrusionH="121893000" prstMaterial="legacyPlastic">
              <a:bevelT w="13500" h="13500" prst="angle"/>
              <a:bevelB w="13500" h="13500" prst="angle"/>
              <a:extrusionClr>
                <a:srgbClr val="FFB1B1"/>
              </a:extrusionClr>
            </a:sp3d>
          </p:spPr>
          <p:txBody>
            <a:bodyPr wrap="none" anchor="ctr" anchorCtr="1">
              <a:flatTx/>
            </a:bodyPr>
            <a:lstStyle/>
            <a:p>
              <a:endParaRPr lang="en-US"/>
            </a:p>
          </p:txBody>
        </p:sp>
        <p:sp>
          <p:nvSpPr>
            <p:cNvPr id="55338" name="Text Box 42"/>
            <p:cNvSpPr txBox="1">
              <a:spLocks noChangeArrowheads="1"/>
            </p:cNvSpPr>
            <p:nvPr/>
          </p:nvSpPr>
          <p:spPr bwMode="auto">
            <a:xfrm>
              <a:off x="988" y="522"/>
              <a:ext cx="408" cy="346"/>
            </a:xfrm>
            <a:prstGeom prst="rect">
              <a:avLst/>
            </a:prstGeom>
            <a:noFill/>
            <a:ln w="9525">
              <a:noFill/>
              <a:miter lim="800000"/>
              <a:headEnd/>
              <a:tailEnd/>
            </a:ln>
            <a:effectLst/>
          </p:spPr>
          <p:txBody>
            <a:bodyPr wrap="none" lIns="0" tIns="0" rIns="0" bIns="0">
              <a:spAutoFit/>
              <a:flatTx/>
            </a:bodyPr>
            <a:lstStyle/>
            <a:p>
              <a:pPr algn="ctr"/>
              <a:r>
                <a:rPr lang="en-US" sz="1800" b="1">
                  <a:latin typeface="Arial" charset="0"/>
                </a:rPr>
                <a:t>Cổng</a:t>
              </a:r>
            </a:p>
            <a:p>
              <a:pPr algn="ctr"/>
              <a:r>
                <a:rPr lang="en-US" sz="1800" b="1">
                  <a:latin typeface="Arial" charset="0"/>
                </a:rPr>
                <a:t>Portal</a:t>
              </a:r>
            </a:p>
          </p:txBody>
        </p:sp>
      </p:grpSp>
      <p:sp>
        <p:nvSpPr>
          <p:cNvPr id="55343" name="Freeform 47">
            <a:hlinkClick r:id="rId8" action="ppaction://hlinksldjump"/>
          </p:cNvPr>
          <p:cNvSpPr>
            <a:spLocks/>
          </p:cNvSpPr>
          <p:nvPr/>
        </p:nvSpPr>
        <p:spPr bwMode="auto">
          <a:xfrm>
            <a:off x="1123950" y="2538413"/>
            <a:ext cx="600075" cy="703262"/>
          </a:xfrm>
          <a:custGeom>
            <a:avLst/>
            <a:gdLst/>
            <a:ahLst/>
            <a:cxnLst>
              <a:cxn ang="0">
                <a:pos x="0" y="449"/>
              </a:cxn>
              <a:cxn ang="0">
                <a:pos x="13" y="392"/>
              </a:cxn>
              <a:cxn ang="0">
                <a:pos x="31" y="332"/>
              </a:cxn>
              <a:cxn ang="0">
                <a:pos x="48" y="274"/>
              </a:cxn>
              <a:cxn ang="0">
                <a:pos x="69" y="219"/>
              </a:cxn>
              <a:cxn ang="0">
                <a:pos x="90" y="163"/>
              </a:cxn>
              <a:cxn ang="0">
                <a:pos x="115" y="108"/>
              </a:cxn>
              <a:cxn ang="0">
                <a:pos x="142" y="54"/>
              </a:cxn>
              <a:cxn ang="0">
                <a:pos x="169" y="0"/>
              </a:cxn>
              <a:cxn ang="0">
                <a:pos x="421" y="98"/>
              </a:cxn>
              <a:cxn ang="0">
                <a:pos x="396" y="146"/>
              </a:cxn>
              <a:cxn ang="0">
                <a:pos x="373" y="194"/>
              </a:cxn>
              <a:cxn ang="0">
                <a:pos x="351" y="242"/>
              </a:cxn>
              <a:cxn ang="0">
                <a:pos x="332" y="290"/>
              </a:cxn>
              <a:cxn ang="0">
                <a:pos x="313" y="340"/>
              </a:cxn>
              <a:cxn ang="0">
                <a:pos x="298" y="392"/>
              </a:cxn>
              <a:cxn ang="0">
                <a:pos x="282" y="441"/>
              </a:cxn>
              <a:cxn ang="0">
                <a:pos x="271" y="493"/>
              </a:cxn>
              <a:cxn ang="0">
                <a:pos x="0" y="449"/>
              </a:cxn>
            </a:cxnLst>
            <a:rect l="0" t="0" r="r" b="b"/>
            <a:pathLst>
              <a:path w="421" h="493">
                <a:moveTo>
                  <a:pt x="0" y="449"/>
                </a:moveTo>
                <a:lnTo>
                  <a:pt x="13" y="392"/>
                </a:lnTo>
                <a:lnTo>
                  <a:pt x="31" y="332"/>
                </a:lnTo>
                <a:lnTo>
                  <a:pt x="48" y="274"/>
                </a:lnTo>
                <a:lnTo>
                  <a:pt x="69" y="219"/>
                </a:lnTo>
                <a:lnTo>
                  <a:pt x="90" y="163"/>
                </a:lnTo>
                <a:lnTo>
                  <a:pt x="115" y="108"/>
                </a:lnTo>
                <a:lnTo>
                  <a:pt x="142" y="54"/>
                </a:lnTo>
                <a:lnTo>
                  <a:pt x="169" y="0"/>
                </a:lnTo>
                <a:lnTo>
                  <a:pt x="421" y="98"/>
                </a:lnTo>
                <a:lnTo>
                  <a:pt x="396" y="146"/>
                </a:lnTo>
                <a:lnTo>
                  <a:pt x="373" y="194"/>
                </a:lnTo>
                <a:lnTo>
                  <a:pt x="351" y="242"/>
                </a:lnTo>
                <a:lnTo>
                  <a:pt x="332" y="290"/>
                </a:lnTo>
                <a:lnTo>
                  <a:pt x="313" y="340"/>
                </a:lnTo>
                <a:lnTo>
                  <a:pt x="298" y="392"/>
                </a:lnTo>
                <a:lnTo>
                  <a:pt x="282" y="441"/>
                </a:lnTo>
                <a:lnTo>
                  <a:pt x="271" y="493"/>
                </a:lnTo>
                <a:lnTo>
                  <a:pt x="0" y="449"/>
                </a:lnTo>
                <a:close/>
              </a:path>
            </a:pathLst>
          </a:custGeom>
          <a:gradFill rotWithShape="0">
            <a:gsLst>
              <a:gs pos="0">
                <a:srgbClr val="FFFFFF"/>
              </a:gs>
              <a:gs pos="100000">
                <a:srgbClr val="FFE5E5"/>
              </a:gs>
            </a:gsLst>
            <a:path path="rect">
              <a:fillToRect l="50000" t="50000" r="50000" b="50000"/>
            </a:path>
          </a:gradFill>
          <a:ln w="0" cap="flat" cmpd="sng">
            <a:noFill/>
            <a:prstDash val="solid"/>
            <a:round/>
            <a:headEnd type="none" w="med" len="med"/>
            <a:tailEnd type="none" w="med" len="med"/>
          </a:ln>
          <a:effectLst/>
          <a:scene3d>
            <a:camera prst="legacyObliqueTopRight"/>
            <a:lightRig rig="legacyFlat3" dir="b"/>
          </a:scene3d>
          <a:sp3d extrusionH="49200" prstMaterial="legacyMatte">
            <a:bevelT w="13500" h="13500" prst="angle"/>
            <a:bevelB w="13500" h="13500" prst="angle"/>
            <a:extrusionClr>
              <a:srgbClr val="FFE5E5"/>
            </a:extrusionClr>
          </a:sp3d>
        </p:spPr>
        <p:txBody>
          <a:bodyPr>
            <a:flatTx/>
          </a:bodyPr>
          <a:lstStyle/>
          <a:p>
            <a:endParaRPr lang="en-US"/>
          </a:p>
        </p:txBody>
      </p:sp>
      <p:sp>
        <p:nvSpPr>
          <p:cNvPr id="55344" name="Freeform 48">
            <a:hlinkClick r:id="rId9" action="ppaction://hlinksldjump"/>
          </p:cNvPr>
          <p:cNvSpPr>
            <a:spLocks/>
          </p:cNvSpPr>
          <p:nvPr/>
        </p:nvSpPr>
        <p:spPr bwMode="auto">
          <a:xfrm>
            <a:off x="1066800" y="3287713"/>
            <a:ext cx="422275" cy="688975"/>
          </a:xfrm>
          <a:custGeom>
            <a:avLst/>
            <a:gdLst/>
            <a:ahLst/>
            <a:cxnLst>
              <a:cxn ang="0">
                <a:pos x="11" y="483"/>
              </a:cxn>
              <a:cxn ang="0">
                <a:pos x="5" y="435"/>
              </a:cxn>
              <a:cxn ang="0">
                <a:pos x="1" y="385"/>
              </a:cxn>
              <a:cxn ang="0">
                <a:pos x="0" y="336"/>
              </a:cxn>
              <a:cxn ang="0">
                <a:pos x="0" y="286"/>
              </a:cxn>
              <a:cxn ang="0">
                <a:pos x="0" y="213"/>
              </a:cxn>
              <a:cxn ang="0">
                <a:pos x="5" y="142"/>
              </a:cxn>
              <a:cxn ang="0">
                <a:pos x="13" y="71"/>
              </a:cxn>
              <a:cxn ang="0">
                <a:pos x="25" y="0"/>
              </a:cxn>
              <a:cxn ang="0">
                <a:pos x="297" y="34"/>
              </a:cxn>
              <a:cxn ang="0">
                <a:pos x="288" y="96"/>
              </a:cxn>
              <a:cxn ang="0">
                <a:pos x="280" y="159"/>
              </a:cxn>
              <a:cxn ang="0">
                <a:pos x="276" y="222"/>
              </a:cxn>
              <a:cxn ang="0">
                <a:pos x="274" y="286"/>
              </a:cxn>
              <a:cxn ang="0">
                <a:pos x="276" y="330"/>
              </a:cxn>
              <a:cxn ang="0">
                <a:pos x="278" y="374"/>
              </a:cxn>
              <a:cxn ang="0">
                <a:pos x="280" y="416"/>
              </a:cxn>
              <a:cxn ang="0">
                <a:pos x="286" y="460"/>
              </a:cxn>
              <a:cxn ang="0">
                <a:pos x="11" y="483"/>
              </a:cxn>
            </a:cxnLst>
            <a:rect l="0" t="0" r="r" b="b"/>
            <a:pathLst>
              <a:path w="297" h="483">
                <a:moveTo>
                  <a:pt x="11" y="483"/>
                </a:moveTo>
                <a:lnTo>
                  <a:pt x="5" y="435"/>
                </a:lnTo>
                <a:lnTo>
                  <a:pt x="1" y="385"/>
                </a:lnTo>
                <a:lnTo>
                  <a:pt x="0" y="336"/>
                </a:lnTo>
                <a:lnTo>
                  <a:pt x="0" y="286"/>
                </a:lnTo>
                <a:lnTo>
                  <a:pt x="0" y="213"/>
                </a:lnTo>
                <a:lnTo>
                  <a:pt x="5" y="142"/>
                </a:lnTo>
                <a:lnTo>
                  <a:pt x="13" y="71"/>
                </a:lnTo>
                <a:lnTo>
                  <a:pt x="25" y="0"/>
                </a:lnTo>
                <a:lnTo>
                  <a:pt x="297" y="34"/>
                </a:lnTo>
                <a:lnTo>
                  <a:pt x="288" y="96"/>
                </a:lnTo>
                <a:lnTo>
                  <a:pt x="280" y="159"/>
                </a:lnTo>
                <a:lnTo>
                  <a:pt x="276" y="222"/>
                </a:lnTo>
                <a:lnTo>
                  <a:pt x="274" y="286"/>
                </a:lnTo>
                <a:lnTo>
                  <a:pt x="276" y="330"/>
                </a:lnTo>
                <a:lnTo>
                  <a:pt x="278" y="374"/>
                </a:lnTo>
                <a:lnTo>
                  <a:pt x="280" y="416"/>
                </a:lnTo>
                <a:lnTo>
                  <a:pt x="286" y="460"/>
                </a:lnTo>
                <a:lnTo>
                  <a:pt x="11" y="483"/>
                </a:lnTo>
                <a:close/>
              </a:path>
            </a:pathLst>
          </a:custGeom>
          <a:gradFill rotWithShape="0">
            <a:gsLst>
              <a:gs pos="0">
                <a:srgbClr val="FFFFFF"/>
              </a:gs>
              <a:gs pos="100000">
                <a:srgbClr val="FFE5E5"/>
              </a:gs>
            </a:gsLst>
            <a:path path="rect">
              <a:fillToRect l="50000" t="50000" r="50000" b="50000"/>
            </a:path>
          </a:gradFill>
          <a:ln w="0" cap="flat" cmpd="sng">
            <a:noFill/>
            <a:prstDash val="solid"/>
            <a:round/>
            <a:headEnd type="none" w="med" len="med"/>
            <a:tailEnd type="none" w="med" len="med"/>
          </a:ln>
          <a:effectLst/>
          <a:scene3d>
            <a:camera prst="legacyObliqueTopRight"/>
            <a:lightRig rig="legacyFlat3" dir="b"/>
          </a:scene3d>
          <a:sp3d extrusionH="49200" prstMaterial="legacyMatte">
            <a:bevelT w="13500" h="13500" prst="angle"/>
            <a:bevelB w="13500" h="13500" prst="angle"/>
            <a:extrusionClr>
              <a:srgbClr val="FFE5E5"/>
            </a:extrusionClr>
          </a:sp3d>
        </p:spPr>
        <p:txBody>
          <a:bodyPr>
            <a:flatTx/>
          </a:bodyPr>
          <a:lstStyle/>
          <a:p>
            <a:endParaRPr lang="en-US"/>
          </a:p>
        </p:txBody>
      </p:sp>
      <p:sp>
        <p:nvSpPr>
          <p:cNvPr id="55345" name="Freeform 49">
            <a:hlinkClick r:id="rId10" action="ppaction://hlinksldjump"/>
          </p:cNvPr>
          <p:cNvSpPr>
            <a:spLocks/>
          </p:cNvSpPr>
          <p:nvPr/>
        </p:nvSpPr>
        <p:spPr bwMode="auto">
          <a:xfrm>
            <a:off x="1419225" y="1916113"/>
            <a:ext cx="714375" cy="676275"/>
          </a:xfrm>
          <a:custGeom>
            <a:avLst/>
            <a:gdLst/>
            <a:ahLst/>
            <a:cxnLst>
              <a:cxn ang="0">
                <a:pos x="0" y="370"/>
              </a:cxn>
              <a:cxn ang="0">
                <a:pos x="31" y="320"/>
              </a:cxn>
              <a:cxn ang="0">
                <a:pos x="64" y="272"/>
              </a:cxn>
              <a:cxn ang="0">
                <a:pos x="98" y="224"/>
              </a:cxn>
              <a:cxn ang="0">
                <a:pos x="135" y="176"/>
              </a:cxn>
              <a:cxn ang="0">
                <a:pos x="171" y="132"/>
              </a:cxn>
              <a:cxn ang="0">
                <a:pos x="210" y="86"/>
              </a:cxn>
              <a:cxn ang="0">
                <a:pos x="250" y="42"/>
              </a:cxn>
              <a:cxn ang="0">
                <a:pos x="290" y="0"/>
              </a:cxn>
              <a:cxn ang="0">
                <a:pos x="502" y="151"/>
              </a:cxn>
              <a:cxn ang="0">
                <a:pos x="465" y="190"/>
              </a:cxn>
              <a:cxn ang="0">
                <a:pos x="431" y="228"/>
              </a:cxn>
              <a:cxn ang="0">
                <a:pos x="396" y="268"/>
              </a:cxn>
              <a:cxn ang="0">
                <a:pos x="363" y="309"/>
              </a:cxn>
              <a:cxn ang="0">
                <a:pos x="333" y="349"/>
              </a:cxn>
              <a:cxn ang="0">
                <a:pos x="302" y="391"/>
              </a:cxn>
              <a:cxn ang="0">
                <a:pos x="273" y="433"/>
              </a:cxn>
              <a:cxn ang="0">
                <a:pos x="246" y="475"/>
              </a:cxn>
              <a:cxn ang="0">
                <a:pos x="0" y="370"/>
              </a:cxn>
            </a:cxnLst>
            <a:rect l="0" t="0" r="r" b="b"/>
            <a:pathLst>
              <a:path w="502" h="475">
                <a:moveTo>
                  <a:pt x="0" y="370"/>
                </a:moveTo>
                <a:lnTo>
                  <a:pt x="31" y="320"/>
                </a:lnTo>
                <a:lnTo>
                  <a:pt x="64" y="272"/>
                </a:lnTo>
                <a:lnTo>
                  <a:pt x="98" y="224"/>
                </a:lnTo>
                <a:lnTo>
                  <a:pt x="135" y="176"/>
                </a:lnTo>
                <a:lnTo>
                  <a:pt x="171" y="132"/>
                </a:lnTo>
                <a:lnTo>
                  <a:pt x="210" y="86"/>
                </a:lnTo>
                <a:lnTo>
                  <a:pt x="250" y="42"/>
                </a:lnTo>
                <a:lnTo>
                  <a:pt x="290" y="0"/>
                </a:lnTo>
                <a:lnTo>
                  <a:pt x="502" y="151"/>
                </a:lnTo>
                <a:lnTo>
                  <a:pt x="465" y="190"/>
                </a:lnTo>
                <a:lnTo>
                  <a:pt x="431" y="228"/>
                </a:lnTo>
                <a:lnTo>
                  <a:pt x="396" y="268"/>
                </a:lnTo>
                <a:lnTo>
                  <a:pt x="363" y="309"/>
                </a:lnTo>
                <a:lnTo>
                  <a:pt x="333" y="349"/>
                </a:lnTo>
                <a:lnTo>
                  <a:pt x="302" y="391"/>
                </a:lnTo>
                <a:lnTo>
                  <a:pt x="273" y="433"/>
                </a:lnTo>
                <a:lnTo>
                  <a:pt x="246" y="475"/>
                </a:lnTo>
                <a:lnTo>
                  <a:pt x="0" y="370"/>
                </a:lnTo>
                <a:close/>
              </a:path>
            </a:pathLst>
          </a:custGeom>
          <a:gradFill rotWithShape="0">
            <a:gsLst>
              <a:gs pos="0">
                <a:srgbClr val="FFFFFF"/>
              </a:gs>
              <a:gs pos="100000">
                <a:srgbClr val="FFE5E5"/>
              </a:gs>
            </a:gsLst>
            <a:path path="rect">
              <a:fillToRect l="50000" t="50000" r="50000" b="50000"/>
            </a:path>
          </a:gradFill>
          <a:ln w="0" cap="flat" cmpd="sng">
            <a:noFill/>
            <a:prstDash val="solid"/>
            <a:round/>
            <a:headEnd type="none" w="med" len="med"/>
            <a:tailEnd type="none" w="med" len="med"/>
          </a:ln>
          <a:effectLst/>
          <a:scene3d>
            <a:camera prst="legacyObliqueTopRight"/>
            <a:lightRig rig="legacyFlat3" dir="b"/>
          </a:scene3d>
          <a:sp3d extrusionH="49200" prstMaterial="legacyMatte">
            <a:bevelT w="13500" h="13500" prst="angle"/>
            <a:bevelB w="13500" h="13500" prst="angle"/>
            <a:extrusionClr>
              <a:srgbClr val="FFE5E5"/>
            </a:extrusionClr>
          </a:sp3d>
        </p:spPr>
        <p:txBody>
          <a:bodyPr>
            <a:flatTx/>
          </a:bodyPr>
          <a:lstStyle/>
          <a:p>
            <a:endParaRPr lang="en-US"/>
          </a:p>
        </p:txBody>
      </p:sp>
      <p:sp>
        <p:nvSpPr>
          <p:cNvPr id="55346" name="Text Box 50"/>
          <p:cNvSpPr txBox="1">
            <a:spLocks noChangeArrowheads="1"/>
          </p:cNvSpPr>
          <p:nvPr/>
        </p:nvSpPr>
        <p:spPr bwMode="auto">
          <a:xfrm>
            <a:off x="1657350" y="2136775"/>
            <a:ext cx="288925" cy="276225"/>
          </a:xfrm>
          <a:prstGeom prst="rect">
            <a:avLst/>
          </a:prstGeom>
          <a:noFill/>
          <a:ln w="0">
            <a:noFill/>
            <a:miter lim="800000"/>
            <a:headEnd/>
            <a:tailEnd/>
          </a:ln>
          <a:effectLst/>
        </p:spPr>
        <p:txBody>
          <a:bodyPr wrap="none" lIns="0" tIns="0" rIns="0" bIns="0" anchor="ctr" anchorCtr="1">
            <a:spAutoFit/>
            <a:flatTx/>
          </a:bodyPr>
          <a:lstStyle/>
          <a:p>
            <a:pPr>
              <a:lnSpc>
                <a:spcPct val="75000"/>
              </a:lnSpc>
            </a:pPr>
            <a:r>
              <a:rPr lang="en-US" sz="800">
                <a:solidFill>
                  <a:schemeClr val="bg2"/>
                </a:solidFill>
                <a:latin typeface="Arial Narrow" pitchFamily="34" charset="0"/>
              </a:rPr>
              <a:t>Presen-</a:t>
            </a:r>
          </a:p>
          <a:p>
            <a:pPr>
              <a:lnSpc>
                <a:spcPct val="75000"/>
              </a:lnSpc>
            </a:pPr>
            <a:r>
              <a:rPr lang="en-US" sz="800">
                <a:solidFill>
                  <a:schemeClr val="bg2"/>
                </a:solidFill>
                <a:latin typeface="Arial Narrow" pitchFamily="34" charset="0"/>
              </a:rPr>
              <a:t>  tation</a:t>
            </a:r>
          </a:p>
          <a:p>
            <a:pPr>
              <a:lnSpc>
                <a:spcPct val="75000"/>
              </a:lnSpc>
            </a:pPr>
            <a:r>
              <a:rPr lang="en-US" sz="800">
                <a:solidFill>
                  <a:schemeClr val="bg2"/>
                </a:solidFill>
                <a:latin typeface="Arial Narrow" pitchFamily="34" charset="0"/>
              </a:rPr>
              <a:t>Logic</a:t>
            </a:r>
          </a:p>
        </p:txBody>
      </p:sp>
      <p:sp>
        <p:nvSpPr>
          <p:cNvPr id="55347" name="Text Box 51"/>
          <p:cNvSpPr txBox="1">
            <a:spLocks noChangeArrowheads="1"/>
          </p:cNvSpPr>
          <p:nvPr/>
        </p:nvSpPr>
        <p:spPr bwMode="auto">
          <a:xfrm>
            <a:off x="1257300" y="2822575"/>
            <a:ext cx="306388" cy="184150"/>
          </a:xfrm>
          <a:prstGeom prst="rect">
            <a:avLst/>
          </a:prstGeom>
          <a:noFill/>
          <a:ln w="0">
            <a:noFill/>
            <a:miter lim="800000"/>
            <a:headEnd/>
            <a:tailEnd/>
          </a:ln>
          <a:effectLst/>
        </p:spPr>
        <p:txBody>
          <a:bodyPr wrap="none" lIns="0" tIns="0" rIns="0" bIns="0" anchor="ctr" anchorCtr="1">
            <a:spAutoFit/>
            <a:flatTx/>
          </a:bodyPr>
          <a:lstStyle/>
          <a:p>
            <a:pPr algn="ctr">
              <a:lnSpc>
                <a:spcPct val="75000"/>
              </a:lnSpc>
            </a:pPr>
            <a:r>
              <a:rPr lang="en-US" sz="800">
                <a:solidFill>
                  <a:schemeClr val="bg2"/>
                </a:solidFill>
                <a:latin typeface="Arial Narrow" pitchFamily="34" charset="0"/>
              </a:rPr>
              <a:t>Person-</a:t>
            </a:r>
          </a:p>
          <a:p>
            <a:pPr algn="ctr">
              <a:lnSpc>
                <a:spcPct val="75000"/>
              </a:lnSpc>
            </a:pPr>
            <a:r>
              <a:rPr lang="en-US" sz="800">
                <a:solidFill>
                  <a:schemeClr val="bg2"/>
                </a:solidFill>
                <a:latin typeface="Arial Narrow" pitchFamily="34" charset="0"/>
              </a:rPr>
              <a:t>alization</a:t>
            </a:r>
          </a:p>
        </p:txBody>
      </p:sp>
      <p:sp>
        <p:nvSpPr>
          <p:cNvPr id="55348" name="Text Box 52"/>
          <p:cNvSpPr txBox="1">
            <a:spLocks noChangeArrowheads="1"/>
          </p:cNvSpPr>
          <p:nvPr/>
        </p:nvSpPr>
        <p:spPr bwMode="auto">
          <a:xfrm>
            <a:off x="1103313" y="3559175"/>
            <a:ext cx="314325" cy="184150"/>
          </a:xfrm>
          <a:prstGeom prst="rect">
            <a:avLst/>
          </a:prstGeom>
          <a:noFill/>
          <a:ln w="0">
            <a:noFill/>
            <a:miter lim="800000"/>
            <a:headEnd/>
            <a:tailEnd/>
          </a:ln>
          <a:effectLst/>
        </p:spPr>
        <p:txBody>
          <a:bodyPr wrap="none" lIns="0" tIns="0" rIns="0" bIns="0" anchor="ctr" anchorCtr="1">
            <a:spAutoFit/>
            <a:flatTx/>
          </a:bodyPr>
          <a:lstStyle/>
          <a:p>
            <a:pPr algn="ctr">
              <a:lnSpc>
                <a:spcPct val="75000"/>
              </a:lnSpc>
            </a:pPr>
            <a:r>
              <a:rPr lang="en-US" sz="800">
                <a:solidFill>
                  <a:schemeClr val="bg2"/>
                </a:solidFill>
                <a:latin typeface="Arial Narrow" pitchFamily="34" charset="0"/>
              </a:rPr>
              <a:t>Custom-</a:t>
            </a:r>
          </a:p>
          <a:p>
            <a:pPr algn="ctr">
              <a:lnSpc>
                <a:spcPct val="75000"/>
              </a:lnSpc>
            </a:pPr>
            <a:r>
              <a:rPr lang="en-US" sz="800">
                <a:solidFill>
                  <a:schemeClr val="bg2"/>
                </a:solidFill>
                <a:latin typeface="Arial Narrow" pitchFamily="34" charset="0"/>
              </a:rPr>
              <a:t>ization</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69" name="Object 13"/>
          <p:cNvGraphicFramePr>
            <a:graphicFrameLocks noChangeAspect="1"/>
          </p:cNvGraphicFramePr>
          <p:nvPr/>
        </p:nvGraphicFramePr>
        <p:xfrm>
          <a:off x="152400" y="2484438"/>
          <a:ext cx="2209800" cy="1657350"/>
        </p:xfrm>
        <a:graphic>
          <a:graphicData uri="http://schemas.openxmlformats.org/presentationml/2006/ole">
            <p:oleObj spid="_x0000_s4098" r:id="rId4" imgW="4572000" imgH="3429000" progId="PowerPoint.Slide.8">
              <p:embed/>
            </p:oleObj>
          </a:graphicData>
        </a:graphic>
      </p:graphicFrame>
      <p:sp>
        <p:nvSpPr>
          <p:cNvPr id="70667" name="Rectangle 11"/>
          <p:cNvSpPr>
            <a:spLocks noChangeArrowheads="1"/>
          </p:cNvSpPr>
          <p:nvPr/>
        </p:nvSpPr>
        <p:spPr bwMode="auto">
          <a:xfrm>
            <a:off x="2514600" y="3581400"/>
            <a:ext cx="3124200" cy="2971800"/>
          </a:xfrm>
          <a:prstGeom prst="rect">
            <a:avLst/>
          </a:prstGeom>
          <a:solidFill>
            <a:srgbClr val="CCFFCC"/>
          </a:solidFill>
          <a:ln w="9525">
            <a:solidFill>
              <a:srgbClr val="000000"/>
            </a:solidFill>
            <a:miter lim="800000"/>
            <a:headEnd/>
            <a:tailEnd/>
          </a:ln>
          <a:effectLst>
            <a:outerShdw dist="107763" dir="2700000" algn="ctr" rotWithShape="0">
              <a:srgbClr val="808080"/>
            </a:outerShdw>
          </a:effectLst>
        </p:spPr>
        <p:txBody>
          <a:bodyPr wrap="none" anchor="ctr"/>
          <a:lstStyle/>
          <a:p>
            <a:endParaRPr lang="en-US"/>
          </a:p>
        </p:txBody>
      </p:sp>
      <p:sp>
        <p:nvSpPr>
          <p:cNvPr id="70666" name="Rectangle 10"/>
          <p:cNvSpPr>
            <a:spLocks noChangeArrowheads="1"/>
          </p:cNvSpPr>
          <p:nvPr/>
        </p:nvSpPr>
        <p:spPr bwMode="auto">
          <a:xfrm>
            <a:off x="2514600" y="1219200"/>
            <a:ext cx="3124200" cy="2209800"/>
          </a:xfrm>
          <a:prstGeom prst="rect">
            <a:avLst/>
          </a:prstGeom>
          <a:solidFill>
            <a:srgbClr val="CCFFFF"/>
          </a:solidFill>
          <a:ln w="9525">
            <a:solidFill>
              <a:srgbClr val="000000"/>
            </a:solidFill>
            <a:miter lim="800000"/>
            <a:headEnd/>
            <a:tailEnd/>
          </a:ln>
          <a:effectLst>
            <a:outerShdw dist="107763" dir="2700000" algn="ctr" rotWithShape="0">
              <a:srgbClr val="808080"/>
            </a:outerShdw>
          </a:effectLst>
        </p:spPr>
        <p:txBody>
          <a:bodyPr wrap="none" anchor="ctr"/>
          <a:lstStyle/>
          <a:p>
            <a:endParaRPr lang="en-US"/>
          </a:p>
        </p:txBody>
      </p:sp>
      <p:sp>
        <p:nvSpPr>
          <p:cNvPr id="70659" name="Rectangle 3"/>
          <p:cNvSpPr>
            <a:spLocks noGrp="1" noChangeArrowheads="1"/>
          </p:cNvSpPr>
          <p:nvPr>
            <p:ph type="title"/>
          </p:nvPr>
        </p:nvSpPr>
        <p:spPr>
          <a:xfrm>
            <a:off x="2743200" y="0"/>
            <a:ext cx="6400800" cy="914400"/>
          </a:xfrm>
        </p:spPr>
        <p:txBody>
          <a:bodyPr/>
          <a:lstStyle/>
          <a:p>
            <a:r>
              <a:rPr lang="en-US" b="1">
                <a:latin typeface="Verdana" pitchFamily="34" charset="0"/>
                <a:ea typeface="Verdana" pitchFamily="34" charset="0"/>
                <a:cs typeface="Verdana" pitchFamily="34" charset="0"/>
              </a:rPr>
              <a:t>Mô hình Chính phủ điện tử</a:t>
            </a:r>
            <a:br>
              <a:rPr lang="en-US" b="1">
                <a:latin typeface="Verdana" pitchFamily="34" charset="0"/>
                <a:ea typeface="Verdana" pitchFamily="34" charset="0"/>
                <a:cs typeface="Verdana" pitchFamily="34" charset="0"/>
              </a:rPr>
            </a:br>
            <a:r>
              <a:rPr lang="en-US" b="1">
                <a:latin typeface="Verdana" pitchFamily="34" charset="0"/>
                <a:ea typeface="Verdana" pitchFamily="34" charset="0"/>
                <a:cs typeface="Verdana" pitchFamily="34" charset="0"/>
              </a:rPr>
              <a:t>Trình Bày Lô gíc</a:t>
            </a:r>
          </a:p>
        </p:txBody>
      </p:sp>
      <p:pic>
        <p:nvPicPr>
          <p:cNvPr id="70661" name="Picture 5"/>
          <p:cNvPicPr>
            <a:picLocks noChangeAspect="1" noChangeArrowheads="1"/>
          </p:cNvPicPr>
          <p:nvPr/>
        </p:nvPicPr>
        <p:blipFill>
          <a:blip r:embed="rId5" cstate="print"/>
          <a:srcRect/>
          <a:stretch>
            <a:fillRect/>
          </a:stretch>
        </p:blipFill>
        <p:spPr bwMode="auto">
          <a:xfrm>
            <a:off x="5759450" y="2590800"/>
            <a:ext cx="3352800" cy="2868613"/>
          </a:xfrm>
          <a:prstGeom prst="rect">
            <a:avLst/>
          </a:prstGeom>
          <a:noFill/>
        </p:spPr>
      </p:pic>
      <p:sp>
        <p:nvSpPr>
          <p:cNvPr id="70662" name="Rectangle 6"/>
          <p:cNvSpPr>
            <a:spLocks noChangeArrowheads="1"/>
          </p:cNvSpPr>
          <p:nvPr/>
        </p:nvSpPr>
        <p:spPr bwMode="auto">
          <a:xfrm>
            <a:off x="6794500" y="4648200"/>
            <a:ext cx="1371600" cy="742950"/>
          </a:xfrm>
          <a:prstGeom prst="rect">
            <a:avLst/>
          </a:prstGeom>
          <a:noFill/>
          <a:ln w="50800">
            <a:solidFill>
              <a:srgbClr val="FF0000"/>
            </a:solidFill>
            <a:miter lim="800000"/>
            <a:headEnd/>
            <a:tailEnd/>
          </a:ln>
          <a:effectLst/>
        </p:spPr>
        <p:txBody>
          <a:bodyPr wrap="none"/>
          <a:lstStyle/>
          <a:p>
            <a:endParaRPr lang="en-US"/>
          </a:p>
        </p:txBody>
      </p:sp>
      <p:grpSp>
        <p:nvGrpSpPr>
          <p:cNvPr id="2" name="Group 7"/>
          <p:cNvGrpSpPr>
            <a:grpSpLocks/>
          </p:cNvGrpSpPr>
          <p:nvPr/>
        </p:nvGrpSpPr>
        <p:grpSpPr bwMode="auto">
          <a:xfrm>
            <a:off x="1066800" y="1549400"/>
            <a:ext cx="1600200" cy="965200"/>
            <a:chOff x="1264" y="1109"/>
            <a:chExt cx="450" cy="426"/>
          </a:xfrm>
        </p:grpSpPr>
        <p:sp>
          <p:nvSpPr>
            <p:cNvPr id="70664" name="Freeform 8"/>
            <p:cNvSpPr>
              <a:spLocks/>
            </p:cNvSpPr>
            <p:nvPr/>
          </p:nvSpPr>
          <p:spPr bwMode="auto">
            <a:xfrm>
              <a:off x="1264" y="1109"/>
              <a:ext cx="450" cy="426"/>
            </a:xfrm>
            <a:custGeom>
              <a:avLst/>
              <a:gdLst/>
              <a:ahLst/>
              <a:cxnLst>
                <a:cxn ang="0">
                  <a:pos x="0" y="370"/>
                </a:cxn>
                <a:cxn ang="0">
                  <a:pos x="31" y="320"/>
                </a:cxn>
                <a:cxn ang="0">
                  <a:pos x="64" y="272"/>
                </a:cxn>
                <a:cxn ang="0">
                  <a:pos x="98" y="224"/>
                </a:cxn>
                <a:cxn ang="0">
                  <a:pos x="135" y="176"/>
                </a:cxn>
                <a:cxn ang="0">
                  <a:pos x="171" y="132"/>
                </a:cxn>
                <a:cxn ang="0">
                  <a:pos x="210" y="86"/>
                </a:cxn>
                <a:cxn ang="0">
                  <a:pos x="250" y="42"/>
                </a:cxn>
                <a:cxn ang="0">
                  <a:pos x="290" y="0"/>
                </a:cxn>
                <a:cxn ang="0">
                  <a:pos x="502" y="151"/>
                </a:cxn>
                <a:cxn ang="0">
                  <a:pos x="465" y="190"/>
                </a:cxn>
                <a:cxn ang="0">
                  <a:pos x="431" y="228"/>
                </a:cxn>
                <a:cxn ang="0">
                  <a:pos x="396" y="268"/>
                </a:cxn>
                <a:cxn ang="0">
                  <a:pos x="363" y="309"/>
                </a:cxn>
                <a:cxn ang="0">
                  <a:pos x="333" y="349"/>
                </a:cxn>
                <a:cxn ang="0">
                  <a:pos x="302" y="391"/>
                </a:cxn>
                <a:cxn ang="0">
                  <a:pos x="273" y="433"/>
                </a:cxn>
                <a:cxn ang="0">
                  <a:pos x="246" y="475"/>
                </a:cxn>
                <a:cxn ang="0">
                  <a:pos x="0" y="370"/>
                </a:cxn>
              </a:cxnLst>
              <a:rect l="0" t="0" r="r" b="b"/>
              <a:pathLst>
                <a:path w="502" h="475">
                  <a:moveTo>
                    <a:pt x="0" y="370"/>
                  </a:moveTo>
                  <a:lnTo>
                    <a:pt x="31" y="320"/>
                  </a:lnTo>
                  <a:lnTo>
                    <a:pt x="64" y="272"/>
                  </a:lnTo>
                  <a:lnTo>
                    <a:pt x="98" y="224"/>
                  </a:lnTo>
                  <a:lnTo>
                    <a:pt x="135" y="176"/>
                  </a:lnTo>
                  <a:lnTo>
                    <a:pt x="171" y="132"/>
                  </a:lnTo>
                  <a:lnTo>
                    <a:pt x="210" y="86"/>
                  </a:lnTo>
                  <a:lnTo>
                    <a:pt x="250" y="42"/>
                  </a:lnTo>
                  <a:lnTo>
                    <a:pt x="290" y="0"/>
                  </a:lnTo>
                  <a:lnTo>
                    <a:pt x="502" y="151"/>
                  </a:lnTo>
                  <a:lnTo>
                    <a:pt x="465" y="190"/>
                  </a:lnTo>
                  <a:lnTo>
                    <a:pt x="431" y="228"/>
                  </a:lnTo>
                  <a:lnTo>
                    <a:pt x="396" y="268"/>
                  </a:lnTo>
                  <a:lnTo>
                    <a:pt x="363" y="309"/>
                  </a:lnTo>
                  <a:lnTo>
                    <a:pt x="333" y="349"/>
                  </a:lnTo>
                  <a:lnTo>
                    <a:pt x="302" y="391"/>
                  </a:lnTo>
                  <a:lnTo>
                    <a:pt x="273" y="433"/>
                  </a:lnTo>
                  <a:lnTo>
                    <a:pt x="246" y="475"/>
                  </a:lnTo>
                  <a:lnTo>
                    <a:pt x="0" y="370"/>
                  </a:lnTo>
                  <a:close/>
                </a:path>
              </a:pathLst>
            </a:custGeom>
            <a:gradFill rotWithShape="0">
              <a:gsLst>
                <a:gs pos="0">
                  <a:srgbClr val="FFFFFF"/>
                </a:gs>
                <a:gs pos="100000">
                  <a:srgbClr val="FFE5E5"/>
                </a:gs>
              </a:gsLst>
              <a:path path="rect">
                <a:fillToRect l="50000" t="50000" r="50000" b="50000"/>
              </a:path>
            </a:gradFill>
            <a:ln w="0" cap="flat" cmpd="sng">
              <a:noFill/>
              <a:prstDash val="solid"/>
              <a:round/>
              <a:headEnd type="none" w="med" len="med"/>
              <a:tailEnd type="none" w="med" len="med"/>
            </a:ln>
            <a:effectLst/>
            <a:scene3d>
              <a:camera prst="legacyPerspectiveBottomLeft">
                <a:rot lat="300000" lon="300000" rev="0"/>
              </a:camera>
              <a:lightRig rig="legacyFlat3" dir="t"/>
            </a:scene3d>
            <a:sp3d extrusionH="121893000" prstMaterial="legacyMatte">
              <a:bevelT w="13500" h="13500" prst="angle"/>
              <a:bevelB w="13500" h="13500" prst="angle"/>
              <a:extrusionClr>
                <a:srgbClr val="FFE5E5"/>
              </a:extrusionClr>
            </a:sp3d>
          </p:spPr>
          <p:txBody>
            <a:bodyPr>
              <a:flatTx/>
            </a:bodyPr>
            <a:lstStyle/>
            <a:p>
              <a:endParaRPr lang="en-US"/>
            </a:p>
          </p:txBody>
        </p:sp>
        <p:sp>
          <p:nvSpPr>
            <p:cNvPr id="70665" name="Text Box 9"/>
            <p:cNvSpPr txBox="1">
              <a:spLocks noChangeArrowheads="1"/>
            </p:cNvSpPr>
            <p:nvPr/>
          </p:nvSpPr>
          <p:spPr bwMode="auto">
            <a:xfrm>
              <a:off x="1385" y="1243"/>
              <a:ext cx="237" cy="182"/>
            </a:xfrm>
            <a:prstGeom prst="rect">
              <a:avLst/>
            </a:prstGeom>
            <a:noFill/>
            <a:ln w="0">
              <a:noFill/>
              <a:miter lim="800000"/>
              <a:headEnd/>
              <a:tailEnd/>
            </a:ln>
            <a:effectLst/>
          </p:spPr>
          <p:txBody>
            <a:bodyPr wrap="none" lIns="0" tIns="0" rIns="0" bIns="0" anchor="ctr" anchorCtr="1">
              <a:spAutoFit/>
              <a:flatTx/>
            </a:bodyPr>
            <a:lstStyle/>
            <a:p>
              <a:pPr>
                <a:lnSpc>
                  <a:spcPct val="75000"/>
                </a:lnSpc>
              </a:pPr>
              <a:r>
                <a:rPr lang="en-US" sz="1800" b="1">
                  <a:latin typeface="Arial Narrow" pitchFamily="34" charset="0"/>
                </a:rPr>
                <a:t>Trình bày</a:t>
              </a:r>
            </a:p>
            <a:p>
              <a:pPr>
                <a:lnSpc>
                  <a:spcPct val="75000"/>
                </a:lnSpc>
              </a:pPr>
              <a:r>
                <a:rPr lang="en-US" sz="1800" b="1">
                  <a:latin typeface="Arial Narrow" pitchFamily="34" charset="0"/>
                </a:rPr>
                <a:t>Logic</a:t>
              </a:r>
            </a:p>
          </p:txBody>
        </p:sp>
      </p:grpSp>
      <p:sp>
        <p:nvSpPr>
          <p:cNvPr id="70668" name="Text Box 12"/>
          <p:cNvSpPr txBox="1">
            <a:spLocks noChangeArrowheads="1"/>
          </p:cNvSpPr>
          <p:nvPr/>
        </p:nvSpPr>
        <p:spPr bwMode="auto">
          <a:xfrm>
            <a:off x="2590800" y="1219200"/>
            <a:ext cx="3048000" cy="4695825"/>
          </a:xfrm>
          <a:prstGeom prst="rect">
            <a:avLst/>
          </a:prstGeom>
          <a:noFill/>
          <a:ln w="12700">
            <a:noFill/>
            <a:miter lim="800000"/>
            <a:headEnd/>
            <a:tailEnd/>
          </a:ln>
          <a:effectLst/>
        </p:spPr>
        <p:txBody>
          <a:bodyPr lIns="0" tIns="0" rIns="0" bIns="0">
            <a:spAutoFit/>
          </a:bodyPr>
          <a:lstStyle/>
          <a:p>
            <a:pPr marL="104775" indent="-104775" eaLnBrk="0" hangingPunct="0">
              <a:spcAft>
                <a:spcPct val="15000"/>
              </a:spcAft>
              <a:buClr>
                <a:srgbClr val="808080"/>
              </a:buClr>
              <a:buSzPct val="100000"/>
              <a:buFont typeface="Wingdings" pitchFamily="2" charset="2"/>
              <a:buNone/>
            </a:pPr>
            <a:r>
              <a:rPr lang="en-US" sz="2000" b="1">
                <a:solidFill>
                  <a:srgbClr val="000000"/>
                </a:solidFill>
              </a:rPr>
              <a:t>Chức năng</a:t>
            </a:r>
            <a:endParaRPr lang="en-US" sz="3500" b="1">
              <a:solidFill>
                <a:srgbClr val="000000"/>
              </a:solidFill>
            </a:endParaRPr>
          </a:p>
          <a:p>
            <a:pPr marL="554038" lvl="1" indent="-192088" eaLnBrk="0" hangingPunct="0">
              <a:lnSpc>
                <a:spcPct val="80000"/>
              </a:lnSpc>
              <a:spcAft>
                <a:spcPct val="20000"/>
              </a:spcAft>
              <a:buClr>
                <a:srgbClr val="000000"/>
              </a:buClr>
              <a:buSzPct val="100000"/>
              <a:buFontTx/>
              <a:buChar char="•"/>
            </a:pPr>
            <a:r>
              <a:rPr lang="en-US" sz="1600" b="1" u="sng">
                <a:solidFill>
                  <a:srgbClr val="000000"/>
                </a:solidFill>
              </a:rPr>
              <a:t>Browser based</a:t>
            </a:r>
            <a:r>
              <a:rPr lang="en-US" sz="1600" b="1">
                <a:solidFill>
                  <a:srgbClr val="000000"/>
                </a:solidFill>
              </a:rPr>
              <a:t>  - Một điểm truy cập</a:t>
            </a:r>
          </a:p>
          <a:p>
            <a:pPr marL="554038" lvl="1" indent="-192088" eaLnBrk="0" hangingPunct="0">
              <a:lnSpc>
                <a:spcPct val="80000"/>
              </a:lnSpc>
              <a:spcAft>
                <a:spcPct val="20000"/>
              </a:spcAft>
              <a:buClr>
                <a:srgbClr val="000000"/>
              </a:buClr>
              <a:buSzPct val="100000"/>
              <a:buFontTx/>
              <a:buChar char="•"/>
            </a:pPr>
            <a:r>
              <a:rPr lang="en-US" sz="1600" b="1" u="sng">
                <a:solidFill>
                  <a:srgbClr val="000000"/>
                </a:solidFill>
              </a:rPr>
              <a:t>Single Sign On</a:t>
            </a:r>
            <a:r>
              <a:rPr lang="en-US" sz="1600" b="1">
                <a:solidFill>
                  <a:srgbClr val="000000"/>
                </a:solidFill>
              </a:rPr>
              <a:t> – Truy nhập toàn cầu</a:t>
            </a:r>
          </a:p>
          <a:p>
            <a:pPr marL="554038" lvl="1" indent="-192088" eaLnBrk="0" hangingPunct="0">
              <a:lnSpc>
                <a:spcPct val="80000"/>
              </a:lnSpc>
              <a:spcAft>
                <a:spcPct val="20000"/>
              </a:spcAft>
              <a:buClr>
                <a:srgbClr val="000000"/>
              </a:buClr>
              <a:buSzPct val="100000"/>
              <a:buFontTx/>
              <a:buChar char="•"/>
            </a:pPr>
            <a:r>
              <a:rPr lang="en-US" sz="1600" b="1" u="sng">
                <a:solidFill>
                  <a:srgbClr val="000000"/>
                </a:solidFill>
              </a:rPr>
              <a:t>Portlets</a:t>
            </a:r>
            <a:r>
              <a:rPr lang="en-US" sz="1600" b="1">
                <a:solidFill>
                  <a:srgbClr val="000000"/>
                </a:solidFill>
              </a:rPr>
              <a:t> – Cửa sổ cho mọi ứng dụng</a:t>
            </a:r>
          </a:p>
          <a:p>
            <a:pPr marL="554038" lvl="1" indent="-192088" eaLnBrk="0" hangingPunct="0">
              <a:lnSpc>
                <a:spcPct val="80000"/>
              </a:lnSpc>
              <a:spcAft>
                <a:spcPct val="20000"/>
              </a:spcAft>
              <a:buClr>
                <a:srgbClr val="000000"/>
              </a:buClr>
              <a:buSzPct val="100000"/>
              <a:buFontTx/>
              <a:buChar char="•"/>
            </a:pPr>
            <a:r>
              <a:rPr lang="en-US" sz="1600" b="1" u="sng">
                <a:solidFill>
                  <a:srgbClr val="000000"/>
                </a:solidFill>
              </a:rPr>
              <a:t>Access</a:t>
            </a:r>
            <a:r>
              <a:rPr lang="en-US" sz="1600" b="1">
                <a:solidFill>
                  <a:srgbClr val="000000"/>
                </a:solidFill>
              </a:rPr>
              <a:t> – An ninh, lọc dữ</a:t>
            </a:r>
          </a:p>
          <a:p>
            <a:pPr marL="554038" lvl="1" indent="-192088" eaLnBrk="0" hangingPunct="0">
              <a:lnSpc>
                <a:spcPct val="80000"/>
              </a:lnSpc>
              <a:spcAft>
                <a:spcPct val="20000"/>
              </a:spcAft>
              <a:buClr>
                <a:srgbClr val="000000"/>
              </a:buClr>
              <a:buSzPct val="100000"/>
            </a:pPr>
            <a:r>
              <a:rPr lang="en-US" sz="1600" b="1">
                <a:solidFill>
                  <a:srgbClr val="000000"/>
                </a:solidFill>
              </a:rPr>
              <a:t>    liệu</a:t>
            </a:r>
          </a:p>
          <a:p>
            <a:pPr marL="104775" indent="-104775" eaLnBrk="0" hangingPunct="0">
              <a:spcAft>
                <a:spcPct val="15000"/>
              </a:spcAft>
              <a:buClr>
                <a:schemeClr val="tx1"/>
              </a:buClr>
              <a:buFont typeface="Wingdings" pitchFamily="2" charset="2"/>
              <a:buNone/>
            </a:pPr>
            <a:endParaRPr lang="en-US" sz="1600" b="1">
              <a:solidFill>
                <a:srgbClr val="000000"/>
              </a:solidFill>
            </a:endParaRPr>
          </a:p>
          <a:p>
            <a:pPr marL="104775" indent="-104775" eaLnBrk="0" hangingPunct="0">
              <a:spcAft>
                <a:spcPct val="15000"/>
              </a:spcAft>
              <a:buClr>
                <a:schemeClr val="tx1"/>
              </a:buClr>
              <a:buFont typeface="Wingdings" pitchFamily="2" charset="2"/>
              <a:buNone/>
            </a:pPr>
            <a:r>
              <a:rPr lang="en-US" sz="2000" b="1">
                <a:solidFill>
                  <a:srgbClr val="000000"/>
                </a:solidFill>
              </a:rPr>
              <a:t>Giá trị</a:t>
            </a:r>
            <a:endParaRPr lang="en-US" sz="3500" b="1">
              <a:solidFill>
                <a:srgbClr val="000000"/>
              </a:solidFill>
            </a:endParaRPr>
          </a:p>
          <a:p>
            <a:pPr marL="554038" lvl="1" indent="-192088" eaLnBrk="0" hangingPunct="0">
              <a:lnSpc>
                <a:spcPct val="80000"/>
              </a:lnSpc>
              <a:spcAft>
                <a:spcPct val="20000"/>
              </a:spcAft>
              <a:buClr>
                <a:srgbClr val="000000"/>
              </a:buClr>
              <a:buSzPct val="100000"/>
              <a:buFontTx/>
              <a:buChar char="•"/>
            </a:pPr>
            <a:r>
              <a:rPr lang="en-US" sz="1600" b="1">
                <a:solidFill>
                  <a:srgbClr val="000000"/>
                </a:solidFill>
              </a:rPr>
              <a:t>Lọc dữ liệu</a:t>
            </a:r>
          </a:p>
          <a:p>
            <a:pPr marL="554038" lvl="1" indent="-192088" eaLnBrk="0" hangingPunct="0">
              <a:lnSpc>
                <a:spcPct val="80000"/>
              </a:lnSpc>
              <a:spcAft>
                <a:spcPct val="20000"/>
              </a:spcAft>
              <a:buClr>
                <a:srgbClr val="000000"/>
              </a:buClr>
              <a:buSzPct val="100000"/>
              <a:buFontTx/>
              <a:buChar char="•"/>
            </a:pPr>
            <a:r>
              <a:rPr lang="en-US" sz="1600" b="1">
                <a:solidFill>
                  <a:srgbClr val="000000"/>
                </a:solidFill>
              </a:rPr>
              <a:t>Quyết định đúng đắn khi có thông tin chính xác</a:t>
            </a:r>
          </a:p>
          <a:p>
            <a:pPr marL="554038" lvl="1" indent="-192088" eaLnBrk="0" hangingPunct="0">
              <a:lnSpc>
                <a:spcPct val="80000"/>
              </a:lnSpc>
              <a:spcAft>
                <a:spcPct val="20000"/>
              </a:spcAft>
              <a:buClr>
                <a:srgbClr val="000000"/>
              </a:buClr>
              <a:buSzPct val="100000"/>
              <a:buFontTx/>
              <a:buChar char="•"/>
            </a:pPr>
            <a:r>
              <a:rPr lang="en-US" sz="1600" b="1">
                <a:solidFill>
                  <a:srgbClr val="000000"/>
                </a:solidFill>
              </a:rPr>
              <a:t>Cung cấp một “Trạm làm việc” với các công cụ ứng với nhu cầu khác nhau của các vị trí trong tổ chức</a:t>
            </a:r>
          </a:p>
          <a:p>
            <a:pPr marL="554038" lvl="1" indent="-192088" eaLnBrk="0" hangingPunct="0">
              <a:lnSpc>
                <a:spcPct val="80000"/>
              </a:lnSpc>
              <a:spcAft>
                <a:spcPct val="20000"/>
              </a:spcAft>
              <a:buClr>
                <a:srgbClr val="000000"/>
              </a:buClr>
              <a:buSzPct val="100000"/>
              <a:buFontTx/>
              <a:buChar char="•"/>
            </a:pPr>
            <a:r>
              <a:rPr lang="en-US" sz="1600" b="1">
                <a:solidFill>
                  <a:srgbClr val="000000"/>
                </a:solidFill>
              </a:rPr>
              <a:t>Trình bày nội dung độc lập với kiến trúc của tổ chức</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52" name="Object 32"/>
          <p:cNvGraphicFramePr>
            <a:graphicFrameLocks noChangeAspect="1"/>
          </p:cNvGraphicFramePr>
          <p:nvPr/>
        </p:nvGraphicFramePr>
        <p:xfrm>
          <a:off x="152400" y="2484438"/>
          <a:ext cx="2209800" cy="1657350"/>
        </p:xfrm>
        <a:graphic>
          <a:graphicData uri="http://schemas.openxmlformats.org/presentationml/2006/ole">
            <p:oleObj spid="_x0000_s5122" r:id="rId4" imgW="4572000" imgH="3429000" progId="PowerPoint.Slide.8">
              <p:embed/>
            </p:oleObj>
          </a:graphicData>
        </a:graphic>
      </p:graphicFrame>
      <p:sp>
        <p:nvSpPr>
          <p:cNvPr id="56349" name="Rectangle 29"/>
          <p:cNvSpPr>
            <a:spLocks noChangeArrowheads="1"/>
          </p:cNvSpPr>
          <p:nvPr/>
        </p:nvSpPr>
        <p:spPr bwMode="auto">
          <a:xfrm>
            <a:off x="2438400" y="1600200"/>
            <a:ext cx="3733800" cy="2362200"/>
          </a:xfrm>
          <a:prstGeom prst="rect">
            <a:avLst/>
          </a:prstGeom>
          <a:solidFill>
            <a:srgbClr val="CCFFFF"/>
          </a:solidFill>
          <a:ln w="9525">
            <a:solidFill>
              <a:srgbClr val="000000"/>
            </a:solidFill>
            <a:miter lim="800000"/>
            <a:headEnd/>
            <a:tailEnd/>
          </a:ln>
          <a:effectLst>
            <a:outerShdw dist="107763" dir="2700000" algn="ctr" rotWithShape="0">
              <a:srgbClr val="808080"/>
            </a:outerShdw>
          </a:effectLst>
        </p:spPr>
        <p:txBody>
          <a:bodyPr wrap="none" anchor="ctr"/>
          <a:lstStyle/>
          <a:p>
            <a:endParaRPr lang="en-US"/>
          </a:p>
        </p:txBody>
      </p:sp>
      <p:sp>
        <p:nvSpPr>
          <p:cNvPr id="56348" name="Rectangle 28"/>
          <p:cNvSpPr>
            <a:spLocks noChangeArrowheads="1"/>
          </p:cNvSpPr>
          <p:nvPr/>
        </p:nvSpPr>
        <p:spPr bwMode="auto">
          <a:xfrm>
            <a:off x="2438400" y="4114800"/>
            <a:ext cx="3733800" cy="2209800"/>
          </a:xfrm>
          <a:prstGeom prst="rect">
            <a:avLst/>
          </a:prstGeom>
          <a:solidFill>
            <a:srgbClr val="CCFFCC"/>
          </a:solidFill>
          <a:ln w="9525">
            <a:solidFill>
              <a:srgbClr val="000000"/>
            </a:solidFill>
            <a:miter lim="800000"/>
            <a:headEnd/>
            <a:tailEnd/>
          </a:ln>
          <a:effectLst>
            <a:outerShdw dist="107763" dir="2700000" algn="ctr" rotWithShape="0">
              <a:srgbClr val="808080"/>
            </a:outerShdw>
          </a:effectLst>
        </p:spPr>
        <p:txBody>
          <a:bodyPr wrap="none" anchor="ctr"/>
          <a:lstStyle/>
          <a:p>
            <a:endParaRPr lang="en-US"/>
          </a:p>
        </p:txBody>
      </p:sp>
      <p:sp>
        <p:nvSpPr>
          <p:cNvPr id="56323" name="Rectangle 3"/>
          <p:cNvSpPr>
            <a:spLocks noGrp="1" noChangeArrowheads="1"/>
          </p:cNvSpPr>
          <p:nvPr>
            <p:ph type="title"/>
          </p:nvPr>
        </p:nvSpPr>
        <p:spPr>
          <a:xfrm>
            <a:off x="2819400" y="0"/>
            <a:ext cx="6324600" cy="914400"/>
          </a:xfrm>
        </p:spPr>
        <p:txBody>
          <a:bodyPr/>
          <a:lstStyle/>
          <a:p>
            <a:r>
              <a:rPr lang="en-US" b="1">
                <a:latin typeface="Verdana" pitchFamily="34" charset="0"/>
                <a:ea typeface="Verdana" pitchFamily="34" charset="0"/>
                <a:cs typeface="Verdana" pitchFamily="34" charset="0"/>
              </a:rPr>
              <a:t>Mô hình chính phủ điện tử</a:t>
            </a:r>
            <a:br>
              <a:rPr lang="en-US" b="1">
                <a:latin typeface="Verdana" pitchFamily="34" charset="0"/>
                <a:ea typeface="Verdana" pitchFamily="34" charset="0"/>
                <a:cs typeface="Verdana" pitchFamily="34" charset="0"/>
              </a:rPr>
            </a:br>
            <a:r>
              <a:rPr lang="en-US" b="1">
                <a:latin typeface="Verdana" pitchFamily="34" charset="0"/>
                <a:ea typeface="Verdana" pitchFamily="34" charset="0"/>
                <a:cs typeface="Verdana" pitchFamily="34" charset="0"/>
              </a:rPr>
              <a:t>Cá Nhân Hóa</a:t>
            </a:r>
          </a:p>
        </p:txBody>
      </p:sp>
      <p:grpSp>
        <p:nvGrpSpPr>
          <p:cNvPr id="2" name="Group 9"/>
          <p:cNvGrpSpPr>
            <a:grpSpLocks/>
          </p:cNvGrpSpPr>
          <p:nvPr/>
        </p:nvGrpSpPr>
        <p:grpSpPr bwMode="auto">
          <a:xfrm>
            <a:off x="990600" y="990600"/>
            <a:ext cx="1765300" cy="927100"/>
            <a:chOff x="1264" y="1109"/>
            <a:chExt cx="450" cy="426"/>
          </a:xfrm>
        </p:grpSpPr>
        <p:sp>
          <p:nvSpPr>
            <p:cNvPr id="56330" name="Freeform 10"/>
            <p:cNvSpPr>
              <a:spLocks/>
            </p:cNvSpPr>
            <p:nvPr/>
          </p:nvSpPr>
          <p:spPr bwMode="auto">
            <a:xfrm>
              <a:off x="1264" y="1109"/>
              <a:ext cx="450" cy="426"/>
            </a:xfrm>
            <a:custGeom>
              <a:avLst/>
              <a:gdLst/>
              <a:ahLst/>
              <a:cxnLst>
                <a:cxn ang="0">
                  <a:pos x="0" y="370"/>
                </a:cxn>
                <a:cxn ang="0">
                  <a:pos x="31" y="320"/>
                </a:cxn>
                <a:cxn ang="0">
                  <a:pos x="64" y="272"/>
                </a:cxn>
                <a:cxn ang="0">
                  <a:pos x="98" y="224"/>
                </a:cxn>
                <a:cxn ang="0">
                  <a:pos x="135" y="176"/>
                </a:cxn>
                <a:cxn ang="0">
                  <a:pos x="171" y="132"/>
                </a:cxn>
                <a:cxn ang="0">
                  <a:pos x="210" y="86"/>
                </a:cxn>
                <a:cxn ang="0">
                  <a:pos x="250" y="42"/>
                </a:cxn>
                <a:cxn ang="0">
                  <a:pos x="290" y="0"/>
                </a:cxn>
                <a:cxn ang="0">
                  <a:pos x="502" y="151"/>
                </a:cxn>
                <a:cxn ang="0">
                  <a:pos x="465" y="190"/>
                </a:cxn>
                <a:cxn ang="0">
                  <a:pos x="431" y="228"/>
                </a:cxn>
                <a:cxn ang="0">
                  <a:pos x="396" y="268"/>
                </a:cxn>
                <a:cxn ang="0">
                  <a:pos x="363" y="309"/>
                </a:cxn>
                <a:cxn ang="0">
                  <a:pos x="333" y="349"/>
                </a:cxn>
                <a:cxn ang="0">
                  <a:pos x="302" y="391"/>
                </a:cxn>
                <a:cxn ang="0">
                  <a:pos x="273" y="433"/>
                </a:cxn>
                <a:cxn ang="0">
                  <a:pos x="246" y="475"/>
                </a:cxn>
                <a:cxn ang="0">
                  <a:pos x="0" y="370"/>
                </a:cxn>
              </a:cxnLst>
              <a:rect l="0" t="0" r="r" b="b"/>
              <a:pathLst>
                <a:path w="502" h="475">
                  <a:moveTo>
                    <a:pt x="0" y="370"/>
                  </a:moveTo>
                  <a:lnTo>
                    <a:pt x="31" y="320"/>
                  </a:lnTo>
                  <a:lnTo>
                    <a:pt x="64" y="272"/>
                  </a:lnTo>
                  <a:lnTo>
                    <a:pt x="98" y="224"/>
                  </a:lnTo>
                  <a:lnTo>
                    <a:pt x="135" y="176"/>
                  </a:lnTo>
                  <a:lnTo>
                    <a:pt x="171" y="132"/>
                  </a:lnTo>
                  <a:lnTo>
                    <a:pt x="210" y="86"/>
                  </a:lnTo>
                  <a:lnTo>
                    <a:pt x="250" y="42"/>
                  </a:lnTo>
                  <a:lnTo>
                    <a:pt x="290" y="0"/>
                  </a:lnTo>
                  <a:lnTo>
                    <a:pt x="502" y="151"/>
                  </a:lnTo>
                  <a:lnTo>
                    <a:pt x="465" y="190"/>
                  </a:lnTo>
                  <a:lnTo>
                    <a:pt x="431" y="228"/>
                  </a:lnTo>
                  <a:lnTo>
                    <a:pt x="396" y="268"/>
                  </a:lnTo>
                  <a:lnTo>
                    <a:pt x="363" y="309"/>
                  </a:lnTo>
                  <a:lnTo>
                    <a:pt x="333" y="349"/>
                  </a:lnTo>
                  <a:lnTo>
                    <a:pt x="302" y="391"/>
                  </a:lnTo>
                  <a:lnTo>
                    <a:pt x="273" y="433"/>
                  </a:lnTo>
                  <a:lnTo>
                    <a:pt x="246" y="475"/>
                  </a:lnTo>
                  <a:lnTo>
                    <a:pt x="0" y="370"/>
                  </a:lnTo>
                  <a:close/>
                </a:path>
              </a:pathLst>
            </a:custGeom>
            <a:gradFill rotWithShape="0">
              <a:gsLst>
                <a:gs pos="0">
                  <a:srgbClr val="FFFFFF"/>
                </a:gs>
                <a:gs pos="100000">
                  <a:srgbClr val="FFE5E5"/>
                </a:gs>
              </a:gsLst>
              <a:path path="rect">
                <a:fillToRect l="50000" t="50000" r="50000" b="50000"/>
              </a:path>
            </a:gradFill>
            <a:ln w="0" cap="flat" cmpd="sng">
              <a:noFill/>
              <a:prstDash val="solid"/>
              <a:round/>
              <a:headEnd type="none" w="med" len="med"/>
              <a:tailEnd type="none" w="med" len="med"/>
            </a:ln>
            <a:effectLst/>
            <a:scene3d>
              <a:camera prst="legacyPerspectiveBottomLeft">
                <a:rot lat="0" lon="300000" rev="0"/>
              </a:camera>
              <a:lightRig rig="legacyFlat3" dir="t"/>
            </a:scene3d>
            <a:sp3d extrusionH="121893000" prstMaterial="legacyMatte">
              <a:bevelT w="13500" h="13500" prst="angle"/>
              <a:bevelB w="13500" h="13500" prst="angle"/>
              <a:extrusionClr>
                <a:srgbClr val="FFE5E5"/>
              </a:extrusionClr>
            </a:sp3d>
          </p:spPr>
          <p:txBody>
            <a:bodyPr>
              <a:flatTx/>
            </a:bodyPr>
            <a:lstStyle/>
            <a:p>
              <a:endParaRPr lang="en-US"/>
            </a:p>
          </p:txBody>
        </p:sp>
        <p:sp>
          <p:nvSpPr>
            <p:cNvPr id="56331" name="Text Box 11"/>
            <p:cNvSpPr txBox="1">
              <a:spLocks noChangeArrowheads="1"/>
            </p:cNvSpPr>
            <p:nvPr/>
          </p:nvSpPr>
          <p:spPr bwMode="auto">
            <a:xfrm>
              <a:off x="1410" y="1240"/>
              <a:ext cx="189" cy="190"/>
            </a:xfrm>
            <a:prstGeom prst="rect">
              <a:avLst/>
            </a:prstGeom>
            <a:noFill/>
            <a:ln w="0">
              <a:noFill/>
              <a:miter lim="800000"/>
              <a:headEnd/>
              <a:tailEnd/>
            </a:ln>
            <a:effectLst/>
          </p:spPr>
          <p:txBody>
            <a:bodyPr wrap="none" lIns="0" tIns="0" rIns="0" bIns="0" anchor="ctr" anchorCtr="1">
              <a:spAutoFit/>
              <a:flatTx/>
            </a:bodyPr>
            <a:lstStyle/>
            <a:p>
              <a:pPr>
                <a:lnSpc>
                  <a:spcPct val="75000"/>
                </a:lnSpc>
              </a:pPr>
              <a:r>
                <a:rPr lang="en-US" sz="1800" b="1">
                  <a:latin typeface="Arial Narrow" pitchFamily="34" charset="0"/>
                </a:rPr>
                <a:t>Cá nhân</a:t>
              </a:r>
            </a:p>
            <a:p>
              <a:pPr>
                <a:lnSpc>
                  <a:spcPct val="75000"/>
                </a:lnSpc>
              </a:pPr>
              <a:r>
                <a:rPr lang="en-US" sz="1800" b="1">
                  <a:latin typeface="Arial Narrow" pitchFamily="34" charset="0"/>
                </a:rPr>
                <a:t>hóa</a:t>
              </a:r>
            </a:p>
          </p:txBody>
        </p:sp>
      </p:grpSp>
      <p:sp>
        <p:nvSpPr>
          <p:cNvPr id="56332" name="Rectangle 12"/>
          <p:cNvSpPr>
            <a:spLocks noChangeArrowheads="1"/>
          </p:cNvSpPr>
          <p:nvPr/>
        </p:nvSpPr>
        <p:spPr bwMode="auto">
          <a:xfrm>
            <a:off x="220663" y="927100"/>
            <a:ext cx="4624387" cy="5924550"/>
          </a:xfrm>
          <a:prstGeom prst="rect">
            <a:avLst/>
          </a:prstGeom>
          <a:noFill/>
          <a:ln w="12700">
            <a:noFill/>
            <a:miter lim="800000"/>
            <a:headEnd/>
            <a:tailEnd/>
          </a:ln>
          <a:effectLst/>
        </p:spPr>
        <p:txBody>
          <a:bodyPr wrap="none"/>
          <a:lstStyle/>
          <a:p>
            <a:endParaRPr lang="en-US"/>
          </a:p>
        </p:txBody>
      </p:sp>
      <p:sp>
        <p:nvSpPr>
          <p:cNvPr id="56334" name="Rectangle 14"/>
          <p:cNvSpPr>
            <a:spLocks noChangeArrowheads="1"/>
          </p:cNvSpPr>
          <p:nvPr/>
        </p:nvSpPr>
        <p:spPr bwMode="auto">
          <a:xfrm>
            <a:off x="7500938" y="2754313"/>
            <a:ext cx="1357312" cy="1254125"/>
          </a:xfrm>
          <a:prstGeom prst="rect">
            <a:avLst/>
          </a:prstGeom>
          <a:noFill/>
          <a:ln w="12700">
            <a:noFill/>
            <a:miter lim="800000"/>
            <a:headEnd/>
            <a:tailEnd/>
          </a:ln>
          <a:effectLst/>
        </p:spPr>
        <p:txBody>
          <a:bodyPr wrap="none"/>
          <a:lstStyle/>
          <a:p>
            <a:endParaRPr lang="en-US"/>
          </a:p>
        </p:txBody>
      </p:sp>
      <p:sp>
        <p:nvSpPr>
          <p:cNvPr id="56338" name="Rectangle 18"/>
          <p:cNvSpPr>
            <a:spLocks noChangeArrowheads="1"/>
          </p:cNvSpPr>
          <p:nvPr/>
        </p:nvSpPr>
        <p:spPr bwMode="auto">
          <a:xfrm flipV="1">
            <a:off x="7572375" y="3225800"/>
            <a:ext cx="1571625" cy="920750"/>
          </a:xfrm>
          <a:prstGeom prst="rect">
            <a:avLst/>
          </a:prstGeom>
          <a:noFill/>
          <a:ln w="12700">
            <a:noFill/>
            <a:miter lim="800000"/>
            <a:headEnd/>
            <a:tailEnd/>
          </a:ln>
          <a:effectLst/>
        </p:spPr>
        <p:txBody>
          <a:bodyPr wrap="none"/>
          <a:lstStyle/>
          <a:p>
            <a:endParaRPr lang="en-US"/>
          </a:p>
        </p:txBody>
      </p:sp>
      <p:sp>
        <p:nvSpPr>
          <p:cNvPr id="56342" name="Rectangle 22"/>
          <p:cNvSpPr>
            <a:spLocks noChangeArrowheads="1"/>
          </p:cNvSpPr>
          <p:nvPr/>
        </p:nvSpPr>
        <p:spPr bwMode="auto">
          <a:xfrm flipV="1">
            <a:off x="7716838" y="5184775"/>
            <a:ext cx="1270000" cy="987425"/>
          </a:xfrm>
          <a:prstGeom prst="rect">
            <a:avLst/>
          </a:prstGeom>
          <a:noFill/>
          <a:ln w="12700">
            <a:noFill/>
            <a:miter lim="800000"/>
            <a:headEnd/>
            <a:tailEnd/>
          </a:ln>
          <a:effectLst/>
        </p:spPr>
        <p:txBody>
          <a:bodyPr wrap="none"/>
          <a:lstStyle/>
          <a:p>
            <a:endParaRPr lang="en-US"/>
          </a:p>
        </p:txBody>
      </p:sp>
      <p:sp>
        <p:nvSpPr>
          <p:cNvPr id="56335" name="Rectangle 15"/>
          <p:cNvSpPr>
            <a:spLocks noChangeArrowheads="1"/>
          </p:cNvSpPr>
          <p:nvPr/>
        </p:nvSpPr>
        <p:spPr bwMode="auto">
          <a:xfrm>
            <a:off x="6324600" y="1598613"/>
            <a:ext cx="1289050" cy="2462212"/>
          </a:xfrm>
          <a:prstGeom prst="rect">
            <a:avLst/>
          </a:prstGeom>
          <a:gradFill rotWithShape="0">
            <a:gsLst>
              <a:gs pos="0">
                <a:srgbClr val="FFED24"/>
              </a:gs>
              <a:gs pos="100000">
                <a:srgbClr val="FFFFFF"/>
              </a:gs>
            </a:gsLst>
            <a:lin ang="5400000" scaled="1"/>
          </a:gradFill>
          <a:ln w="12700">
            <a:solidFill>
              <a:srgbClr val="000000"/>
            </a:solidFill>
            <a:miter lim="800000"/>
            <a:headEnd/>
            <a:tailEnd/>
          </a:ln>
          <a:effectLst/>
        </p:spPr>
        <p:txBody>
          <a:bodyPr wrap="none"/>
          <a:lstStyle/>
          <a:p>
            <a:endParaRPr lang="en-US"/>
          </a:p>
        </p:txBody>
      </p:sp>
      <p:sp>
        <p:nvSpPr>
          <p:cNvPr id="56336" name="Text Box 16"/>
          <p:cNvSpPr txBox="1">
            <a:spLocks noChangeArrowheads="1"/>
          </p:cNvSpPr>
          <p:nvPr/>
        </p:nvSpPr>
        <p:spPr bwMode="auto">
          <a:xfrm>
            <a:off x="6434138" y="1717675"/>
            <a:ext cx="1109662" cy="2222500"/>
          </a:xfrm>
          <a:prstGeom prst="rect">
            <a:avLst/>
          </a:prstGeom>
          <a:noFill/>
          <a:ln w="25400">
            <a:noFill/>
            <a:miter lim="800000"/>
            <a:headEnd/>
            <a:tailEnd/>
          </a:ln>
          <a:effectLst/>
        </p:spPr>
        <p:txBody>
          <a:bodyPr lIns="0" tIns="0" rIns="0" bIns="0" anchor="ctr">
            <a:spAutoFit/>
          </a:bodyPr>
          <a:lstStyle/>
          <a:p>
            <a:pPr marL="444500" indent="-444500" eaLnBrk="0" hangingPunct="0">
              <a:spcAft>
                <a:spcPct val="20000"/>
              </a:spcAft>
              <a:buClr>
                <a:srgbClr val="000000"/>
              </a:buClr>
              <a:buSzPct val="100000"/>
              <a:buFont typeface="Wingdings" pitchFamily="2" charset="2"/>
              <a:buChar char="§"/>
            </a:pPr>
            <a:r>
              <a:rPr lang="en-US" sz="1000" b="1">
                <a:solidFill>
                  <a:srgbClr val="000000"/>
                </a:solidFill>
                <a:latin typeface="Arial" charset="0"/>
              </a:rPr>
              <a:t>XML</a:t>
            </a:r>
          </a:p>
          <a:p>
            <a:pPr marL="444500" indent="-444500" eaLnBrk="0" hangingPunct="0">
              <a:spcAft>
                <a:spcPct val="20000"/>
              </a:spcAft>
              <a:buClr>
                <a:srgbClr val="000000"/>
              </a:buClr>
              <a:buSzPct val="100000"/>
              <a:buFont typeface="Wingdings" pitchFamily="2" charset="2"/>
              <a:buChar char="§"/>
            </a:pPr>
            <a:r>
              <a:rPr lang="en-US" sz="1000" b="1">
                <a:solidFill>
                  <a:srgbClr val="000000"/>
                </a:solidFill>
                <a:latin typeface="Arial" charset="0"/>
              </a:rPr>
              <a:t>Relational data</a:t>
            </a:r>
          </a:p>
          <a:p>
            <a:pPr marL="444500" indent="-444500" eaLnBrk="0" hangingPunct="0">
              <a:spcAft>
                <a:spcPct val="20000"/>
              </a:spcAft>
              <a:buClr>
                <a:srgbClr val="000000"/>
              </a:buClr>
              <a:buSzPct val="100000"/>
              <a:buFont typeface="Wingdings" pitchFamily="2" charset="2"/>
              <a:buChar char="§"/>
            </a:pPr>
            <a:r>
              <a:rPr lang="en-US" sz="1000" b="1">
                <a:solidFill>
                  <a:srgbClr val="000000"/>
                </a:solidFill>
                <a:latin typeface="Arial" charset="0"/>
              </a:rPr>
              <a:t>Mainframe</a:t>
            </a:r>
          </a:p>
          <a:p>
            <a:pPr marL="444500" indent="-444500" eaLnBrk="0" hangingPunct="0">
              <a:spcAft>
                <a:spcPct val="20000"/>
              </a:spcAft>
              <a:buClr>
                <a:srgbClr val="000000"/>
              </a:buClr>
              <a:buSzPct val="100000"/>
              <a:buFont typeface="Wingdings" pitchFamily="2" charset="2"/>
              <a:buChar char="§"/>
            </a:pPr>
            <a:r>
              <a:rPr lang="en-US" sz="1000" b="1">
                <a:solidFill>
                  <a:srgbClr val="000000"/>
                </a:solidFill>
                <a:latin typeface="Arial" charset="0"/>
              </a:rPr>
              <a:t>Content Manager</a:t>
            </a:r>
          </a:p>
          <a:p>
            <a:pPr marL="444500" indent="-444500" eaLnBrk="0" hangingPunct="0">
              <a:spcAft>
                <a:spcPct val="20000"/>
              </a:spcAft>
              <a:buClr>
                <a:srgbClr val="000000"/>
              </a:buClr>
              <a:buSzPct val="100000"/>
              <a:buFont typeface="Wingdings" pitchFamily="2" charset="2"/>
              <a:buChar char="§"/>
            </a:pPr>
            <a:r>
              <a:rPr lang="en-US" sz="1000" b="1">
                <a:solidFill>
                  <a:srgbClr val="000000"/>
                </a:solidFill>
                <a:latin typeface="Arial" charset="0"/>
              </a:rPr>
              <a:t>Lotus Domino</a:t>
            </a:r>
          </a:p>
          <a:p>
            <a:pPr marL="444500" indent="-444500" eaLnBrk="0" hangingPunct="0">
              <a:spcAft>
                <a:spcPct val="20000"/>
              </a:spcAft>
              <a:buClr>
                <a:srgbClr val="000000"/>
              </a:buClr>
              <a:buSzPct val="100000"/>
              <a:buFont typeface="Wingdings" pitchFamily="2" charset="2"/>
              <a:buChar char="§"/>
            </a:pPr>
            <a:r>
              <a:rPr lang="en-US" sz="1000" b="1">
                <a:solidFill>
                  <a:srgbClr val="000000"/>
                </a:solidFill>
                <a:latin typeface="Arial" charset="0"/>
              </a:rPr>
              <a:t>EJB</a:t>
            </a:r>
          </a:p>
          <a:p>
            <a:pPr marL="444500" indent="-444500" eaLnBrk="0" hangingPunct="0">
              <a:spcAft>
                <a:spcPct val="20000"/>
              </a:spcAft>
              <a:buClr>
                <a:srgbClr val="000000"/>
              </a:buClr>
              <a:buSzPct val="100000"/>
              <a:buFont typeface="Wingdings" pitchFamily="2" charset="2"/>
              <a:buChar char="§"/>
            </a:pPr>
            <a:r>
              <a:rPr lang="en-US" sz="1000" b="1">
                <a:solidFill>
                  <a:srgbClr val="000000"/>
                </a:solidFill>
                <a:latin typeface="Arial" charset="0"/>
              </a:rPr>
              <a:t>Binary</a:t>
            </a:r>
          </a:p>
          <a:p>
            <a:pPr marL="444500" indent="-444500" eaLnBrk="0" hangingPunct="0">
              <a:spcAft>
                <a:spcPct val="20000"/>
              </a:spcAft>
              <a:buClr>
                <a:srgbClr val="000000"/>
              </a:buClr>
              <a:buSzPct val="100000"/>
              <a:buFont typeface="Wingdings" pitchFamily="2" charset="2"/>
              <a:buChar char="§"/>
            </a:pPr>
            <a:r>
              <a:rPr lang="en-US" sz="1000" b="1">
                <a:solidFill>
                  <a:srgbClr val="000000"/>
                </a:solidFill>
                <a:latin typeface="Arial" charset="0"/>
              </a:rPr>
              <a:t>File System</a:t>
            </a:r>
          </a:p>
          <a:p>
            <a:pPr marL="444500" indent="-444500" eaLnBrk="0" hangingPunct="0">
              <a:spcAft>
                <a:spcPct val="20000"/>
              </a:spcAft>
              <a:buClr>
                <a:srgbClr val="000000"/>
              </a:buClr>
              <a:buSzPct val="100000"/>
              <a:buFont typeface="Wingdings" pitchFamily="2" charset="2"/>
              <a:buChar char="§"/>
            </a:pPr>
            <a:r>
              <a:rPr lang="en-US" sz="1000" b="1">
                <a:solidFill>
                  <a:srgbClr val="000000"/>
                </a:solidFill>
                <a:latin typeface="Arial" charset="0"/>
              </a:rPr>
              <a:t>Etc.</a:t>
            </a:r>
          </a:p>
        </p:txBody>
      </p:sp>
      <p:sp>
        <p:nvSpPr>
          <p:cNvPr id="56337" name="AutoShape 17"/>
          <p:cNvSpPr>
            <a:spLocks noChangeArrowheads="1"/>
          </p:cNvSpPr>
          <p:nvPr/>
        </p:nvSpPr>
        <p:spPr bwMode="auto">
          <a:xfrm rot="10800000">
            <a:off x="7869238" y="2681288"/>
            <a:ext cx="1073150" cy="30162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rotWithShape="0">
            <a:gsLst>
              <a:gs pos="0">
                <a:srgbClr val="4854E2"/>
              </a:gs>
              <a:gs pos="100000">
                <a:srgbClr val="FFFFFF"/>
              </a:gs>
            </a:gsLst>
            <a:lin ang="5400000" scaled="1"/>
          </a:gradFill>
          <a:ln w="12700">
            <a:solidFill>
              <a:srgbClr val="000000"/>
            </a:solidFill>
            <a:miter lim="800000"/>
            <a:headEnd/>
            <a:tailEnd/>
          </a:ln>
          <a:effectLst/>
        </p:spPr>
        <p:txBody>
          <a:bodyPr wrap="none" anchor="ctr"/>
          <a:lstStyle/>
          <a:p>
            <a:endParaRPr lang="en-US"/>
          </a:p>
        </p:txBody>
      </p:sp>
      <p:sp>
        <p:nvSpPr>
          <p:cNvPr id="56339" name="Text Box 19"/>
          <p:cNvSpPr txBox="1">
            <a:spLocks noChangeArrowheads="1"/>
          </p:cNvSpPr>
          <p:nvPr/>
        </p:nvSpPr>
        <p:spPr bwMode="auto">
          <a:xfrm>
            <a:off x="7858125" y="3016250"/>
            <a:ext cx="1139825" cy="739775"/>
          </a:xfrm>
          <a:prstGeom prst="rect">
            <a:avLst/>
          </a:prstGeom>
          <a:noFill/>
          <a:ln w="12700">
            <a:noFill/>
            <a:miter lim="800000"/>
            <a:headEnd/>
            <a:tailEnd/>
          </a:ln>
          <a:effectLst/>
        </p:spPr>
        <p:txBody>
          <a:bodyPr lIns="0" tIns="0" rIns="0" bIns="0">
            <a:spAutoFit/>
          </a:bodyPr>
          <a:lstStyle/>
          <a:p>
            <a:pPr marL="374650" indent="-374650" algn="ctr" eaLnBrk="0" hangingPunct="0">
              <a:spcAft>
                <a:spcPct val="20000"/>
              </a:spcAft>
            </a:pPr>
            <a:r>
              <a:rPr lang="en-US" sz="1100">
                <a:solidFill>
                  <a:srgbClr val="000000"/>
                </a:solidFill>
                <a:latin typeface="Arial" charset="0"/>
              </a:rPr>
              <a:t>Campaigns</a:t>
            </a:r>
          </a:p>
          <a:p>
            <a:pPr marL="374650" indent="-374650" algn="ctr" eaLnBrk="0" hangingPunct="0">
              <a:spcAft>
                <a:spcPct val="20000"/>
              </a:spcAft>
            </a:pPr>
            <a:r>
              <a:rPr lang="en-US" sz="1100">
                <a:solidFill>
                  <a:srgbClr val="000000"/>
                </a:solidFill>
                <a:latin typeface="Arial" charset="0"/>
              </a:rPr>
              <a:t>Business Rules</a:t>
            </a:r>
          </a:p>
          <a:p>
            <a:pPr marL="374650" indent="-374650" algn="ctr" eaLnBrk="0" hangingPunct="0">
              <a:spcAft>
                <a:spcPct val="20000"/>
              </a:spcAft>
            </a:pPr>
            <a:r>
              <a:rPr lang="en-US" sz="1100">
                <a:solidFill>
                  <a:srgbClr val="000000"/>
                </a:solidFill>
                <a:latin typeface="Arial" charset="0"/>
              </a:rPr>
              <a:t>Recommendation Engine</a:t>
            </a:r>
          </a:p>
        </p:txBody>
      </p:sp>
      <p:sp>
        <p:nvSpPr>
          <p:cNvPr id="56340" name="Freeform 20"/>
          <p:cNvSpPr>
            <a:spLocks/>
          </p:cNvSpPr>
          <p:nvPr/>
        </p:nvSpPr>
        <p:spPr bwMode="auto">
          <a:xfrm>
            <a:off x="6859588" y="1366838"/>
            <a:ext cx="1538287" cy="614362"/>
          </a:xfrm>
          <a:custGeom>
            <a:avLst/>
            <a:gdLst/>
            <a:ahLst/>
            <a:cxnLst>
              <a:cxn ang="0">
                <a:pos x="0" y="158"/>
              </a:cxn>
              <a:cxn ang="0">
                <a:pos x="0" y="0"/>
              </a:cxn>
              <a:cxn ang="0">
                <a:pos x="1354" y="0"/>
              </a:cxn>
              <a:cxn ang="0">
                <a:pos x="1354" y="420"/>
              </a:cxn>
            </a:cxnLst>
            <a:rect l="0" t="0" r="r" b="b"/>
            <a:pathLst>
              <a:path w="1354" h="420">
                <a:moveTo>
                  <a:pt x="0" y="158"/>
                </a:moveTo>
                <a:lnTo>
                  <a:pt x="0" y="0"/>
                </a:lnTo>
                <a:lnTo>
                  <a:pt x="1354" y="0"/>
                </a:lnTo>
                <a:lnTo>
                  <a:pt x="1354" y="420"/>
                </a:lnTo>
              </a:path>
            </a:pathLst>
          </a:custGeom>
          <a:noFill/>
          <a:ln w="12700">
            <a:solidFill>
              <a:srgbClr val="000000"/>
            </a:solidFill>
            <a:round/>
            <a:headEnd type="triangle" w="med" len="med"/>
            <a:tailEnd type="triangle" w="med" len="med"/>
          </a:ln>
          <a:effectLst/>
        </p:spPr>
        <p:txBody>
          <a:bodyPr wrap="none"/>
          <a:lstStyle/>
          <a:p>
            <a:endParaRPr lang="en-US"/>
          </a:p>
        </p:txBody>
      </p:sp>
      <p:sp>
        <p:nvSpPr>
          <p:cNvPr id="56341" name="Rectangle 21"/>
          <p:cNvSpPr>
            <a:spLocks noChangeArrowheads="1"/>
          </p:cNvSpPr>
          <p:nvPr/>
        </p:nvSpPr>
        <p:spPr bwMode="auto">
          <a:xfrm flipV="1">
            <a:off x="7869238" y="4445000"/>
            <a:ext cx="1006475" cy="1539875"/>
          </a:xfrm>
          <a:prstGeom prst="rect">
            <a:avLst/>
          </a:prstGeom>
          <a:gradFill rotWithShape="0">
            <a:gsLst>
              <a:gs pos="0">
                <a:srgbClr val="C0C0C0"/>
              </a:gs>
              <a:gs pos="100000">
                <a:srgbClr val="FFFFFF"/>
              </a:gs>
            </a:gsLst>
            <a:lin ang="5400000" scaled="1"/>
          </a:gradFill>
          <a:ln w="12700">
            <a:solidFill>
              <a:srgbClr val="000000"/>
            </a:solidFill>
            <a:miter lim="800000"/>
            <a:headEnd/>
            <a:tailEnd/>
          </a:ln>
          <a:effectLst/>
        </p:spPr>
        <p:txBody>
          <a:bodyPr wrap="none"/>
          <a:lstStyle/>
          <a:p>
            <a:endParaRPr lang="en-US"/>
          </a:p>
        </p:txBody>
      </p:sp>
      <p:sp>
        <p:nvSpPr>
          <p:cNvPr id="56343" name="Text Box 23"/>
          <p:cNvSpPr txBox="1">
            <a:spLocks noChangeArrowheads="1"/>
          </p:cNvSpPr>
          <p:nvPr/>
        </p:nvSpPr>
        <p:spPr bwMode="auto">
          <a:xfrm>
            <a:off x="7964488" y="4786313"/>
            <a:ext cx="831850" cy="608012"/>
          </a:xfrm>
          <a:prstGeom prst="rect">
            <a:avLst/>
          </a:prstGeom>
          <a:noFill/>
          <a:ln w="12700">
            <a:noFill/>
            <a:miter lim="800000"/>
            <a:headEnd/>
            <a:tailEnd/>
          </a:ln>
          <a:effectLst/>
        </p:spPr>
        <p:txBody>
          <a:bodyPr lIns="0" tIns="0" rIns="0" bIns="0">
            <a:spAutoFit/>
          </a:bodyPr>
          <a:lstStyle/>
          <a:p>
            <a:pPr marL="374650" indent="-374650" algn="ctr" eaLnBrk="0" hangingPunct="0">
              <a:spcAft>
                <a:spcPct val="20000"/>
              </a:spcAft>
            </a:pPr>
            <a:r>
              <a:rPr lang="en-US" sz="1100">
                <a:solidFill>
                  <a:srgbClr val="000000"/>
                </a:solidFill>
                <a:latin typeface="Arial" charset="0"/>
              </a:rPr>
              <a:t>Personalized</a:t>
            </a:r>
          </a:p>
          <a:p>
            <a:pPr marL="374650" indent="-374650" algn="ctr" eaLnBrk="0" hangingPunct="0">
              <a:spcAft>
                <a:spcPct val="20000"/>
              </a:spcAft>
            </a:pPr>
            <a:r>
              <a:rPr lang="en-US" sz="1300" b="1">
                <a:solidFill>
                  <a:srgbClr val="000000"/>
                </a:solidFill>
                <a:latin typeface="Arial" charset="0"/>
              </a:rPr>
              <a:t>HTML</a:t>
            </a:r>
          </a:p>
          <a:p>
            <a:pPr marL="374650" indent="-374650" algn="ctr" eaLnBrk="0" hangingPunct="0">
              <a:spcAft>
                <a:spcPct val="20000"/>
              </a:spcAft>
            </a:pPr>
            <a:r>
              <a:rPr lang="en-US" sz="1100">
                <a:solidFill>
                  <a:srgbClr val="000000"/>
                </a:solidFill>
                <a:latin typeface="Arial" charset="0"/>
              </a:rPr>
              <a:t>Portlets</a:t>
            </a:r>
          </a:p>
        </p:txBody>
      </p:sp>
      <p:sp>
        <p:nvSpPr>
          <p:cNvPr id="56344" name="Line 24"/>
          <p:cNvSpPr>
            <a:spLocks noChangeShapeType="1"/>
          </p:cNvSpPr>
          <p:nvPr/>
        </p:nvSpPr>
        <p:spPr bwMode="auto">
          <a:xfrm>
            <a:off x="8397875" y="3752850"/>
            <a:ext cx="1588" cy="692150"/>
          </a:xfrm>
          <a:prstGeom prst="line">
            <a:avLst/>
          </a:prstGeom>
          <a:noFill/>
          <a:ln w="12700">
            <a:solidFill>
              <a:srgbClr val="000000"/>
            </a:solidFill>
            <a:round/>
            <a:headEnd/>
            <a:tailEnd type="triangle" w="med" len="med"/>
          </a:ln>
          <a:effectLst/>
        </p:spPr>
        <p:txBody>
          <a:bodyPr wrap="none"/>
          <a:lstStyle/>
          <a:p>
            <a:endParaRPr lang="en-US"/>
          </a:p>
        </p:txBody>
      </p:sp>
      <p:sp>
        <p:nvSpPr>
          <p:cNvPr id="56351" name="Text Box 31"/>
          <p:cNvSpPr txBox="1">
            <a:spLocks noChangeArrowheads="1"/>
          </p:cNvSpPr>
          <p:nvPr/>
        </p:nvSpPr>
        <p:spPr bwMode="auto">
          <a:xfrm>
            <a:off x="2514600" y="1614488"/>
            <a:ext cx="3581400" cy="4560887"/>
          </a:xfrm>
          <a:prstGeom prst="rect">
            <a:avLst/>
          </a:prstGeom>
          <a:noFill/>
          <a:ln w="12700">
            <a:noFill/>
            <a:miter lim="800000"/>
            <a:headEnd/>
            <a:tailEnd/>
          </a:ln>
          <a:effectLst/>
        </p:spPr>
        <p:txBody>
          <a:bodyPr lIns="0" tIns="0" rIns="0" bIns="0">
            <a:spAutoFit/>
          </a:bodyPr>
          <a:lstStyle/>
          <a:p>
            <a:pPr marL="104775" indent="-104775" eaLnBrk="0" hangingPunct="0">
              <a:spcAft>
                <a:spcPct val="15000"/>
              </a:spcAft>
              <a:buClr>
                <a:srgbClr val="808080"/>
              </a:buClr>
              <a:buSzPct val="100000"/>
              <a:buFont typeface="Wingdings" pitchFamily="2" charset="2"/>
              <a:buNone/>
            </a:pPr>
            <a:r>
              <a:rPr lang="en-US" sz="2000" b="1">
                <a:solidFill>
                  <a:srgbClr val="000000"/>
                </a:solidFill>
              </a:rPr>
              <a:t>Chức năng</a:t>
            </a:r>
            <a:endParaRPr lang="en-US" sz="3500" b="1">
              <a:solidFill>
                <a:srgbClr val="000000"/>
              </a:solidFill>
            </a:endParaRPr>
          </a:p>
          <a:p>
            <a:pPr marL="554038" lvl="1" indent="-192088" eaLnBrk="0" hangingPunct="0">
              <a:lnSpc>
                <a:spcPct val="80000"/>
              </a:lnSpc>
              <a:spcAft>
                <a:spcPct val="20000"/>
              </a:spcAft>
              <a:buClr>
                <a:srgbClr val="000000"/>
              </a:buClr>
              <a:buSzPct val="100000"/>
              <a:buFontTx/>
              <a:buChar char="•"/>
            </a:pPr>
            <a:r>
              <a:rPr lang="en-US" sz="1600" b="1" u="sng">
                <a:solidFill>
                  <a:srgbClr val="000000"/>
                </a:solidFill>
              </a:rPr>
              <a:t>Personalization Engine</a:t>
            </a:r>
            <a:r>
              <a:rPr lang="en-US" sz="1600" b="1">
                <a:solidFill>
                  <a:srgbClr val="000000"/>
                </a:solidFill>
              </a:rPr>
              <a:t> Có khả năng tạo các quy tắc, các bẫy để cá nhân hóa nội dung</a:t>
            </a:r>
          </a:p>
          <a:p>
            <a:pPr marL="554038" lvl="1" indent="-192088" eaLnBrk="0" hangingPunct="0">
              <a:lnSpc>
                <a:spcPct val="80000"/>
              </a:lnSpc>
              <a:spcAft>
                <a:spcPct val="20000"/>
              </a:spcAft>
              <a:buClr>
                <a:srgbClr val="000000"/>
              </a:buClr>
              <a:buSzPct val="100000"/>
              <a:buFontTx/>
              <a:buChar char="•"/>
            </a:pPr>
            <a:r>
              <a:rPr lang="en-US" sz="1600" b="1" u="sng">
                <a:solidFill>
                  <a:srgbClr val="000000"/>
                </a:solidFill>
              </a:rPr>
              <a:t>Tools</a:t>
            </a:r>
            <a:r>
              <a:rPr lang="en-US" sz="1600" b="1">
                <a:solidFill>
                  <a:srgbClr val="000000"/>
                </a:solidFill>
              </a:rPr>
              <a:t> – Cơ chế gợi ý, mở cuộc vận động (campaigns)</a:t>
            </a:r>
          </a:p>
          <a:p>
            <a:pPr marL="554038" lvl="1" indent="-192088" eaLnBrk="0" hangingPunct="0">
              <a:lnSpc>
                <a:spcPct val="80000"/>
              </a:lnSpc>
              <a:spcAft>
                <a:spcPct val="20000"/>
              </a:spcAft>
              <a:buClr>
                <a:srgbClr val="000000"/>
              </a:buClr>
              <a:buSzPct val="100000"/>
              <a:buFontTx/>
              <a:buChar char="•"/>
            </a:pPr>
            <a:r>
              <a:rPr lang="en-US" sz="1600" b="1" u="sng">
                <a:solidFill>
                  <a:srgbClr val="000000"/>
                </a:solidFill>
              </a:rPr>
              <a:t>Translated</a:t>
            </a:r>
            <a:r>
              <a:rPr lang="en-US" sz="1600" b="1">
                <a:solidFill>
                  <a:srgbClr val="000000"/>
                </a:solidFill>
              </a:rPr>
              <a:t> – Chuyển dữ liệu sang định dạng HTML và yêu cầu cá nhân sang HTML hoặc portlets</a:t>
            </a:r>
          </a:p>
          <a:p>
            <a:pPr marL="554038" lvl="1" indent="-192088" eaLnBrk="0" hangingPunct="0">
              <a:lnSpc>
                <a:spcPct val="80000"/>
              </a:lnSpc>
              <a:spcAft>
                <a:spcPct val="20000"/>
              </a:spcAft>
              <a:buClr>
                <a:srgbClr val="000000"/>
              </a:buClr>
              <a:buSzPct val="100000"/>
            </a:pPr>
            <a:endParaRPr lang="en-US" sz="1600" b="1">
              <a:solidFill>
                <a:srgbClr val="000000"/>
              </a:solidFill>
            </a:endParaRPr>
          </a:p>
          <a:p>
            <a:pPr marL="554038" lvl="1" indent="-192088" eaLnBrk="0" hangingPunct="0">
              <a:lnSpc>
                <a:spcPct val="80000"/>
              </a:lnSpc>
              <a:spcAft>
                <a:spcPct val="20000"/>
              </a:spcAft>
              <a:buClr>
                <a:srgbClr val="000000"/>
              </a:buClr>
              <a:buSzPct val="100000"/>
            </a:pPr>
            <a:endParaRPr lang="en-US" sz="1600" b="1">
              <a:solidFill>
                <a:srgbClr val="000000"/>
              </a:solidFill>
            </a:endParaRPr>
          </a:p>
          <a:p>
            <a:pPr marL="104775" indent="-104775" eaLnBrk="0" hangingPunct="0">
              <a:spcAft>
                <a:spcPct val="15000"/>
              </a:spcAft>
              <a:buClr>
                <a:schemeClr val="tx1"/>
              </a:buClr>
              <a:buFont typeface="Wingdings" pitchFamily="2" charset="2"/>
              <a:buNone/>
            </a:pPr>
            <a:r>
              <a:rPr lang="en-US" sz="2000" b="1">
                <a:solidFill>
                  <a:srgbClr val="000000"/>
                </a:solidFill>
              </a:rPr>
              <a:t>Giá trị</a:t>
            </a:r>
            <a:endParaRPr lang="en-US" sz="3500" b="1">
              <a:solidFill>
                <a:srgbClr val="000000"/>
              </a:solidFill>
            </a:endParaRPr>
          </a:p>
          <a:p>
            <a:pPr marL="554038" lvl="1" indent="-192088" eaLnBrk="0" hangingPunct="0">
              <a:lnSpc>
                <a:spcPct val="80000"/>
              </a:lnSpc>
              <a:spcAft>
                <a:spcPct val="20000"/>
              </a:spcAft>
              <a:buClr>
                <a:srgbClr val="000000"/>
              </a:buClr>
              <a:buSzPct val="100000"/>
              <a:buFontTx/>
              <a:buChar char="•"/>
            </a:pPr>
            <a:r>
              <a:rPr lang="en-US" sz="1600" b="1">
                <a:solidFill>
                  <a:srgbClr val="000000"/>
                </a:solidFill>
              </a:rPr>
              <a:t>Cung cấp nội dung dựa trên nhóm chức năng, công việc, địa điểm, quy tắc kinh doanh…</a:t>
            </a:r>
          </a:p>
          <a:p>
            <a:pPr marL="554038" lvl="1" indent="-192088" eaLnBrk="0" hangingPunct="0">
              <a:lnSpc>
                <a:spcPct val="80000"/>
              </a:lnSpc>
              <a:spcAft>
                <a:spcPct val="20000"/>
              </a:spcAft>
              <a:buClr>
                <a:srgbClr val="000000"/>
              </a:buClr>
              <a:buSzPct val="100000"/>
              <a:buFontTx/>
              <a:buChar char="•"/>
            </a:pPr>
            <a:r>
              <a:rPr lang="en-US" sz="1600" b="1">
                <a:solidFill>
                  <a:srgbClr val="000000"/>
                </a:solidFill>
              </a:rPr>
              <a:t>Lọc và cá nhân hóa nội dung cho công dân, doanh nghiệp và công chức</a:t>
            </a:r>
          </a:p>
          <a:p>
            <a:pPr marL="554038" lvl="1" indent="-192088" eaLnBrk="0" hangingPunct="0">
              <a:lnSpc>
                <a:spcPct val="80000"/>
              </a:lnSpc>
              <a:spcAft>
                <a:spcPct val="20000"/>
              </a:spcAft>
              <a:buClr>
                <a:srgbClr val="000000"/>
              </a:buClr>
              <a:buSzPct val="100000"/>
              <a:buFontTx/>
              <a:buChar char="•"/>
            </a:pPr>
            <a:r>
              <a:rPr lang="en-US" sz="1600" b="1">
                <a:solidFill>
                  <a:srgbClr val="000000"/>
                </a:solidFill>
              </a:rPr>
              <a:t>Tăng mức độ sử dụng trang Web/ Cổng điện tử</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79" name="Object 35"/>
          <p:cNvGraphicFramePr>
            <a:graphicFrameLocks noChangeAspect="1"/>
          </p:cNvGraphicFramePr>
          <p:nvPr/>
        </p:nvGraphicFramePr>
        <p:xfrm>
          <a:off x="152400" y="2484438"/>
          <a:ext cx="2209800" cy="1657350"/>
        </p:xfrm>
        <a:graphic>
          <a:graphicData uri="http://schemas.openxmlformats.org/presentationml/2006/ole">
            <p:oleObj spid="_x0000_s6146" r:id="rId4" imgW="4572000" imgH="3429000" progId="PowerPoint.Slide.8">
              <p:embed/>
            </p:oleObj>
          </a:graphicData>
        </a:graphic>
      </p:graphicFrame>
      <p:sp>
        <p:nvSpPr>
          <p:cNvPr id="57378" name="Rectangle 34"/>
          <p:cNvSpPr>
            <a:spLocks noChangeArrowheads="1"/>
          </p:cNvSpPr>
          <p:nvPr/>
        </p:nvSpPr>
        <p:spPr bwMode="auto">
          <a:xfrm>
            <a:off x="2286000" y="4191000"/>
            <a:ext cx="3352800" cy="2057400"/>
          </a:xfrm>
          <a:prstGeom prst="rect">
            <a:avLst/>
          </a:prstGeom>
          <a:solidFill>
            <a:srgbClr val="CCFFCC"/>
          </a:solidFill>
          <a:ln w="9525">
            <a:solidFill>
              <a:srgbClr val="000000"/>
            </a:solidFill>
            <a:miter lim="800000"/>
            <a:headEnd/>
            <a:tailEnd/>
          </a:ln>
          <a:effectLst>
            <a:outerShdw dist="107763" dir="2700000" algn="ctr" rotWithShape="0">
              <a:srgbClr val="808080"/>
            </a:outerShdw>
          </a:effectLst>
        </p:spPr>
        <p:txBody>
          <a:bodyPr wrap="none" anchor="ctr"/>
          <a:lstStyle/>
          <a:p>
            <a:endParaRPr lang="en-US"/>
          </a:p>
        </p:txBody>
      </p:sp>
      <p:sp>
        <p:nvSpPr>
          <p:cNvPr id="57377" name="Rectangle 33"/>
          <p:cNvSpPr>
            <a:spLocks noChangeArrowheads="1"/>
          </p:cNvSpPr>
          <p:nvPr/>
        </p:nvSpPr>
        <p:spPr bwMode="auto">
          <a:xfrm>
            <a:off x="2286000" y="1981200"/>
            <a:ext cx="3352800" cy="2057400"/>
          </a:xfrm>
          <a:prstGeom prst="rect">
            <a:avLst/>
          </a:prstGeom>
          <a:solidFill>
            <a:srgbClr val="CCFFFF"/>
          </a:solidFill>
          <a:ln w="9525">
            <a:solidFill>
              <a:srgbClr val="000000"/>
            </a:solidFill>
            <a:miter lim="800000"/>
            <a:headEnd/>
            <a:tailEnd/>
          </a:ln>
          <a:effectLst>
            <a:outerShdw dist="107763" dir="2700000" algn="ctr" rotWithShape="0">
              <a:srgbClr val="808080"/>
            </a:outerShdw>
          </a:effectLst>
        </p:spPr>
        <p:txBody>
          <a:bodyPr wrap="none" anchor="ctr"/>
          <a:lstStyle/>
          <a:p>
            <a:endParaRPr lang="en-US"/>
          </a:p>
        </p:txBody>
      </p:sp>
      <p:sp>
        <p:nvSpPr>
          <p:cNvPr id="57347" name="Rectangle 3"/>
          <p:cNvSpPr>
            <a:spLocks noGrp="1" noChangeArrowheads="1"/>
          </p:cNvSpPr>
          <p:nvPr>
            <p:ph type="title"/>
          </p:nvPr>
        </p:nvSpPr>
        <p:spPr>
          <a:xfrm>
            <a:off x="2743200" y="0"/>
            <a:ext cx="6400800" cy="914400"/>
          </a:xfrm>
        </p:spPr>
        <p:txBody>
          <a:bodyPr/>
          <a:lstStyle/>
          <a:p>
            <a:r>
              <a:rPr lang="en-US" b="1">
                <a:latin typeface="Verdana" pitchFamily="34" charset="0"/>
                <a:ea typeface="Verdana" pitchFamily="34" charset="0"/>
                <a:cs typeface="Verdana" pitchFamily="34" charset="0"/>
              </a:rPr>
              <a:t>Mô hình Chính phủ điện tử</a:t>
            </a:r>
            <a:br>
              <a:rPr lang="en-US" b="1">
                <a:latin typeface="Verdana" pitchFamily="34" charset="0"/>
                <a:ea typeface="Verdana" pitchFamily="34" charset="0"/>
                <a:cs typeface="Verdana" pitchFamily="34" charset="0"/>
              </a:rPr>
            </a:br>
            <a:r>
              <a:rPr lang="en-US" b="1">
                <a:latin typeface="Verdana" pitchFamily="34" charset="0"/>
                <a:ea typeface="Verdana" pitchFamily="34" charset="0"/>
                <a:cs typeface="Verdana" pitchFamily="34" charset="0"/>
              </a:rPr>
              <a:t>Tùy Biến</a:t>
            </a:r>
          </a:p>
        </p:txBody>
      </p:sp>
      <p:grpSp>
        <p:nvGrpSpPr>
          <p:cNvPr id="2" name="Group 5"/>
          <p:cNvGrpSpPr>
            <a:grpSpLocks/>
          </p:cNvGrpSpPr>
          <p:nvPr/>
        </p:nvGrpSpPr>
        <p:grpSpPr bwMode="auto">
          <a:xfrm>
            <a:off x="990600" y="1066800"/>
            <a:ext cx="1676400" cy="981075"/>
            <a:chOff x="1264" y="1109"/>
            <a:chExt cx="450" cy="426"/>
          </a:xfrm>
        </p:grpSpPr>
        <p:sp>
          <p:nvSpPr>
            <p:cNvPr id="57350" name="Freeform 6"/>
            <p:cNvSpPr>
              <a:spLocks/>
            </p:cNvSpPr>
            <p:nvPr/>
          </p:nvSpPr>
          <p:spPr bwMode="auto">
            <a:xfrm>
              <a:off x="1264" y="1109"/>
              <a:ext cx="450" cy="426"/>
            </a:xfrm>
            <a:custGeom>
              <a:avLst/>
              <a:gdLst/>
              <a:ahLst/>
              <a:cxnLst>
                <a:cxn ang="0">
                  <a:pos x="0" y="370"/>
                </a:cxn>
                <a:cxn ang="0">
                  <a:pos x="31" y="320"/>
                </a:cxn>
                <a:cxn ang="0">
                  <a:pos x="64" y="272"/>
                </a:cxn>
                <a:cxn ang="0">
                  <a:pos x="98" y="224"/>
                </a:cxn>
                <a:cxn ang="0">
                  <a:pos x="135" y="176"/>
                </a:cxn>
                <a:cxn ang="0">
                  <a:pos x="171" y="132"/>
                </a:cxn>
                <a:cxn ang="0">
                  <a:pos x="210" y="86"/>
                </a:cxn>
                <a:cxn ang="0">
                  <a:pos x="250" y="42"/>
                </a:cxn>
                <a:cxn ang="0">
                  <a:pos x="290" y="0"/>
                </a:cxn>
                <a:cxn ang="0">
                  <a:pos x="502" y="151"/>
                </a:cxn>
                <a:cxn ang="0">
                  <a:pos x="465" y="190"/>
                </a:cxn>
                <a:cxn ang="0">
                  <a:pos x="431" y="228"/>
                </a:cxn>
                <a:cxn ang="0">
                  <a:pos x="396" y="268"/>
                </a:cxn>
                <a:cxn ang="0">
                  <a:pos x="363" y="309"/>
                </a:cxn>
                <a:cxn ang="0">
                  <a:pos x="333" y="349"/>
                </a:cxn>
                <a:cxn ang="0">
                  <a:pos x="302" y="391"/>
                </a:cxn>
                <a:cxn ang="0">
                  <a:pos x="273" y="433"/>
                </a:cxn>
                <a:cxn ang="0">
                  <a:pos x="246" y="475"/>
                </a:cxn>
                <a:cxn ang="0">
                  <a:pos x="0" y="370"/>
                </a:cxn>
              </a:cxnLst>
              <a:rect l="0" t="0" r="r" b="b"/>
              <a:pathLst>
                <a:path w="502" h="475">
                  <a:moveTo>
                    <a:pt x="0" y="370"/>
                  </a:moveTo>
                  <a:lnTo>
                    <a:pt x="31" y="320"/>
                  </a:lnTo>
                  <a:lnTo>
                    <a:pt x="64" y="272"/>
                  </a:lnTo>
                  <a:lnTo>
                    <a:pt x="98" y="224"/>
                  </a:lnTo>
                  <a:lnTo>
                    <a:pt x="135" y="176"/>
                  </a:lnTo>
                  <a:lnTo>
                    <a:pt x="171" y="132"/>
                  </a:lnTo>
                  <a:lnTo>
                    <a:pt x="210" y="86"/>
                  </a:lnTo>
                  <a:lnTo>
                    <a:pt x="250" y="42"/>
                  </a:lnTo>
                  <a:lnTo>
                    <a:pt x="290" y="0"/>
                  </a:lnTo>
                  <a:lnTo>
                    <a:pt x="502" y="151"/>
                  </a:lnTo>
                  <a:lnTo>
                    <a:pt x="465" y="190"/>
                  </a:lnTo>
                  <a:lnTo>
                    <a:pt x="431" y="228"/>
                  </a:lnTo>
                  <a:lnTo>
                    <a:pt x="396" y="268"/>
                  </a:lnTo>
                  <a:lnTo>
                    <a:pt x="363" y="309"/>
                  </a:lnTo>
                  <a:lnTo>
                    <a:pt x="333" y="349"/>
                  </a:lnTo>
                  <a:lnTo>
                    <a:pt x="302" y="391"/>
                  </a:lnTo>
                  <a:lnTo>
                    <a:pt x="273" y="433"/>
                  </a:lnTo>
                  <a:lnTo>
                    <a:pt x="246" y="475"/>
                  </a:lnTo>
                  <a:lnTo>
                    <a:pt x="0" y="370"/>
                  </a:lnTo>
                  <a:close/>
                </a:path>
              </a:pathLst>
            </a:custGeom>
            <a:gradFill rotWithShape="0">
              <a:gsLst>
                <a:gs pos="0">
                  <a:srgbClr val="FFFFFF"/>
                </a:gs>
                <a:gs pos="100000">
                  <a:srgbClr val="FFE5E5"/>
                </a:gs>
              </a:gsLst>
              <a:path path="rect">
                <a:fillToRect l="50000" t="50000" r="50000" b="50000"/>
              </a:path>
            </a:gradFill>
            <a:ln w="0" cap="flat" cmpd="sng">
              <a:noFill/>
              <a:prstDash val="solid"/>
              <a:round/>
              <a:headEnd type="none" w="med" len="med"/>
              <a:tailEnd type="none" w="med" len="med"/>
            </a:ln>
            <a:effectLst/>
            <a:scene3d>
              <a:camera prst="legacyPerspectiveBottomLeft">
                <a:rot lat="0" lon="300000" rev="0"/>
              </a:camera>
              <a:lightRig rig="legacyFlat3" dir="t"/>
            </a:scene3d>
            <a:sp3d extrusionH="121893000" prstMaterial="legacyMatte">
              <a:bevelT w="13500" h="13500" prst="angle"/>
              <a:bevelB w="13500" h="13500" prst="angle"/>
              <a:extrusionClr>
                <a:srgbClr val="FFE5E5"/>
              </a:extrusionClr>
            </a:sp3d>
          </p:spPr>
          <p:txBody>
            <a:bodyPr>
              <a:flatTx/>
            </a:bodyPr>
            <a:lstStyle/>
            <a:p>
              <a:endParaRPr lang="en-US"/>
            </a:p>
          </p:txBody>
        </p:sp>
        <p:sp>
          <p:nvSpPr>
            <p:cNvPr id="57351" name="Text Box 7"/>
            <p:cNvSpPr txBox="1">
              <a:spLocks noChangeArrowheads="1"/>
            </p:cNvSpPr>
            <p:nvPr/>
          </p:nvSpPr>
          <p:spPr bwMode="auto">
            <a:xfrm>
              <a:off x="1398" y="1290"/>
              <a:ext cx="213" cy="89"/>
            </a:xfrm>
            <a:prstGeom prst="rect">
              <a:avLst/>
            </a:prstGeom>
            <a:noFill/>
            <a:ln w="0">
              <a:noFill/>
              <a:miter lim="800000"/>
              <a:headEnd/>
              <a:tailEnd/>
            </a:ln>
            <a:effectLst/>
          </p:spPr>
          <p:txBody>
            <a:bodyPr wrap="none" lIns="0" tIns="0" rIns="0" bIns="0" anchor="ctr" anchorCtr="1">
              <a:spAutoFit/>
              <a:flatTx/>
            </a:bodyPr>
            <a:lstStyle/>
            <a:p>
              <a:pPr>
                <a:lnSpc>
                  <a:spcPct val="75000"/>
                </a:lnSpc>
              </a:pPr>
              <a:r>
                <a:rPr lang="en-US" sz="1800" b="1">
                  <a:latin typeface="Arial Narrow" pitchFamily="34" charset="0"/>
                </a:rPr>
                <a:t>Tùy biến</a:t>
              </a:r>
            </a:p>
          </p:txBody>
        </p:sp>
      </p:grpSp>
      <p:sp>
        <p:nvSpPr>
          <p:cNvPr id="57352" name="Rectangle 8"/>
          <p:cNvSpPr>
            <a:spLocks noChangeArrowheads="1"/>
          </p:cNvSpPr>
          <p:nvPr/>
        </p:nvSpPr>
        <p:spPr bwMode="auto">
          <a:xfrm>
            <a:off x="220663" y="927100"/>
            <a:ext cx="4624387" cy="5924550"/>
          </a:xfrm>
          <a:prstGeom prst="rect">
            <a:avLst/>
          </a:prstGeom>
          <a:noFill/>
          <a:ln w="12700">
            <a:noFill/>
            <a:miter lim="800000"/>
            <a:headEnd/>
            <a:tailEnd/>
          </a:ln>
          <a:effectLst/>
        </p:spPr>
        <p:txBody>
          <a:bodyPr wrap="none"/>
          <a:lstStyle/>
          <a:p>
            <a:endParaRPr lang="en-US"/>
          </a:p>
        </p:txBody>
      </p:sp>
      <p:sp>
        <p:nvSpPr>
          <p:cNvPr id="57365" name="Text Box 21"/>
          <p:cNvSpPr txBox="1">
            <a:spLocks noChangeArrowheads="1"/>
          </p:cNvSpPr>
          <p:nvPr/>
        </p:nvSpPr>
        <p:spPr bwMode="auto">
          <a:xfrm>
            <a:off x="2362200" y="2057400"/>
            <a:ext cx="3200400" cy="3470275"/>
          </a:xfrm>
          <a:prstGeom prst="rect">
            <a:avLst/>
          </a:prstGeom>
          <a:noFill/>
          <a:ln w="12700">
            <a:noFill/>
            <a:miter lim="800000"/>
            <a:headEnd/>
            <a:tailEnd/>
          </a:ln>
          <a:effectLst/>
        </p:spPr>
        <p:txBody>
          <a:bodyPr lIns="0" tIns="0" rIns="0" bIns="0">
            <a:spAutoFit/>
          </a:bodyPr>
          <a:lstStyle/>
          <a:p>
            <a:pPr marL="104775" indent="-104775" eaLnBrk="0" hangingPunct="0">
              <a:spcAft>
                <a:spcPct val="15000"/>
              </a:spcAft>
              <a:buClr>
                <a:srgbClr val="808080"/>
              </a:buClr>
              <a:buSzPct val="100000"/>
              <a:buFont typeface="Wingdings" pitchFamily="2" charset="2"/>
              <a:buNone/>
            </a:pPr>
            <a:r>
              <a:rPr lang="en-US" sz="2000" b="1">
                <a:solidFill>
                  <a:srgbClr val="000000"/>
                </a:solidFill>
              </a:rPr>
              <a:t>Chức năng</a:t>
            </a:r>
            <a:endParaRPr lang="en-US" sz="3500" b="1">
              <a:solidFill>
                <a:srgbClr val="000000"/>
              </a:solidFill>
            </a:endParaRPr>
          </a:p>
          <a:p>
            <a:pPr marL="554038" lvl="1" indent="-192088" eaLnBrk="0" hangingPunct="0">
              <a:spcAft>
                <a:spcPct val="15000"/>
              </a:spcAft>
              <a:buClr>
                <a:schemeClr val="tx1"/>
              </a:buClr>
              <a:buFontTx/>
              <a:buChar char="•"/>
            </a:pPr>
            <a:r>
              <a:rPr lang="en-US" sz="1600" b="1" u="sng">
                <a:solidFill>
                  <a:srgbClr val="000000"/>
                </a:solidFill>
              </a:rPr>
              <a:t>Themes</a:t>
            </a:r>
            <a:r>
              <a:rPr lang="en-US" sz="1600" b="1">
                <a:solidFill>
                  <a:srgbClr val="000000"/>
                </a:solidFill>
              </a:rPr>
              <a:t> – Áp dụng cho hình thức tổng thể của trang Web</a:t>
            </a:r>
          </a:p>
          <a:p>
            <a:pPr marL="554038" lvl="1" indent="-192088" eaLnBrk="0" hangingPunct="0">
              <a:spcAft>
                <a:spcPct val="15000"/>
              </a:spcAft>
              <a:buClr>
                <a:schemeClr val="tx1"/>
              </a:buClr>
              <a:buFontTx/>
              <a:buChar char="•"/>
            </a:pPr>
            <a:r>
              <a:rPr lang="en-US" sz="1600" b="1" u="sng">
                <a:solidFill>
                  <a:srgbClr val="000000"/>
                </a:solidFill>
              </a:rPr>
              <a:t>Skins</a:t>
            </a:r>
            <a:r>
              <a:rPr lang="en-US" sz="1600" b="1">
                <a:solidFill>
                  <a:srgbClr val="000000"/>
                </a:solidFill>
              </a:rPr>
              <a:t> – Áp dụng cho hình thức của các portlets</a:t>
            </a:r>
            <a:endParaRPr lang="en-US" sz="2800" b="1">
              <a:solidFill>
                <a:srgbClr val="000000"/>
              </a:solidFill>
            </a:endParaRPr>
          </a:p>
          <a:p>
            <a:pPr marL="104775" indent="-104775" eaLnBrk="0" hangingPunct="0">
              <a:spcAft>
                <a:spcPct val="15000"/>
              </a:spcAft>
              <a:buClr>
                <a:schemeClr val="tx1"/>
              </a:buClr>
              <a:buFont typeface="Wingdings" pitchFamily="2" charset="2"/>
              <a:buChar char="§"/>
            </a:pPr>
            <a:endParaRPr lang="en-US" sz="1800" b="1">
              <a:solidFill>
                <a:srgbClr val="000000"/>
              </a:solidFill>
            </a:endParaRPr>
          </a:p>
          <a:p>
            <a:pPr marL="104775" indent="-104775" eaLnBrk="0" hangingPunct="0">
              <a:spcAft>
                <a:spcPct val="15000"/>
              </a:spcAft>
              <a:buClr>
                <a:schemeClr val="tx1"/>
              </a:buClr>
              <a:buFont typeface="Wingdings" pitchFamily="2" charset="2"/>
              <a:buChar char="§"/>
            </a:pPr>
            <a:endParaRPr lang="en-US" sz="1800" b="1">
              <a:solidFill>
                <a:srgbClr val="000000"/>
              </a:solidFill>
            </a:endParaRPr>
          </a:p>
          <a:p>
            <a:pPr marL="104775" indent="-104775" eaLnBrk="0" hangingPunct="0">
              <a:spcAft>
                <a:spcPct val="15000"/>
              </a:spcAft>
              <a:buClr>
                <a:schemeClr val="tx1"/>
              </a:buClr>
              <a:buFont typeface="Wingdings" pitchFamily="2" charset="2"/>
              <a:buChar char="§"/>
            </a:pPr>
            <a:endParaRPr lang="en-US" sz="1800" b="1">
              <a:solidFill>
                <a:srgbClr val="000000"/>
              </a:solidFill>
            </a:endParaRPr>
          </a:p>
          <a:p>
            <a:pPr marL="104775" indent="-104775" eaLnBrk="0" hangingPunct="0">
              <a:spcAft>
                <a:spcPct val="15000"/>
              </a:spcAft>
              <a:buClr>
                <a:schemeClr val="tx1"/>
              </a:buClr>
              <a:buFont typeface="Wingdings" pitchFamily="2" charset="2"/>
              <a:buNone/>
            </a:pPr>
            <a:r>
              <a:rPr lang="en-US" sz="2000" b="1">
                <a:solidFill>
                  <a:srgbClr val="000000"/>
                </a:solidFill>
              </a:rPr>
              <a:t>Giá trị</a:t>
            </a:r>
            <a:endParaRPr lang="en-US" sz="3500" b="1">
              <a:solidFill>
                <a:srgbClr val="000000"/>
              </a:solidFill>
            </a:endParaRPr>
          </a:p>
          <a:p>
            <a:pPr marL="554038" lvl="1" indent="-192088" eaLnBrk="0" hangingPunct="0">
              <a:spcAft>
                <a:spcPct val="15000"/>
              </a:spcAft>
              <a:buClr>
                <a:schemeClr val="tx1"/>
              </a:buClr>
              <a:buFontTx/>
              <a:buChar char="•"/>
            </a:pPr>
            <a:r>
              <a:rPr lang="en-US" sz="1600" b="1">
                <a:solidFill>
                  <a:srgbClr val="000000"/>
                </a:solidFill>
              </a:rPr>
              <a:t>Tạo thương hiệu</a:t>
            </a:r>
          </a:p>
          <a:p>
            <a:pPr marL="554038" lvl="1" indent="-192088" eaLnBrk="0" hangingPunct="0">
              <a:spcAft>
                <a:spcPct val="15000"/>
              </a:spcAft>
              <a:buClr>
                <a:schemeClr val="tx1"/>
              </a:buClr>
              <a:buFontTx/>
              <a:buChar char="•"/>
            </a:pPr>
            <a:r>
              <a:rPr lang="en-US" sz="1600" b="1">
                <a:solidFill>
                  <a:srgbClr val="000000"/>
                </a:solidFill>
              </a:rPr>
              <a:t>Tạo các cổng ảo nằm trong một hạ tầng của cổng</a:t>
            </a:r>
          </a:p>
        </p:txBody>
      </p:sp>
      <p:grpSp>
        <p:nvGrpSpPr>
          <p:cNvPr id="3" name="Group 32"/>
          <p:cNvGrpSpPr>
            <a:grpSpLocks/>
          </p:cNvGrpSpPr>
          <p:nvPr/>
        </p:nvGrpSpPr>
        <p:grpSpPr bwMode="auto">
          <a:xfrm>
            <a:off x="5792788" y="2286000"/>
            <a:ext cx="3275012" cy="3879850"/>
            <a:chOff x="2497" y="546"/>
            <a:chExt cx="3078" cy="3770"/>
          </a:xfrm>
        </p:grpSpPr>
        <p:pic>
          <p:nvPicPr>
            <p:cNvPr id="57366" name="Picture 22"/>
            <p:cNvPicPr>
              <a:picLocks noChangeAspect="1" noChangeArrowheads="1"/>
            </p:cNvPicPr>
            <p:nvPr/>
          </p:nvPicPr>
          <p:blipFill>
            <a:blip r:embed="rId5" cstate="print"/>
            <a:srcRect/>
            <a:stretch>
              <a:fillRect/>
            </a:stretch>
          </p:blipFill>
          <p:spPr bwMode="auto">
            <a:xfrm>
              <a:off x="3007" y="546"/>
              <a:ext cx="2152" cy="1661"/>
            </a:xfrm>
            <a:prstGeom prst="rect">
              <a:avLst/>
            </a:prstGeom>
            <a:noFill/>
          </p:spPr>
        </p:pic>
        <p:pic>
          <p:nvPicPr>
            <p:cNvPr id="57368" name="Picture 24"/>
            <p:cNvPicPr>
              <a:picLocks noChangeAspect="1" noChangeArrowheads="1"/>
            </p:cNvPicPr>
            <p:nvPr/>
          </p:nvPicPr>
          <p:blipFill>
            <a:blip r:embed="rId6" cstate="print"/>
            <a:srcRect/>
            <a:stretch>
              <a:fillRect/>
            </a:stretch>
          </p:blipFill>
          <p:spPr bwMode="auto">
            <a:xfrm>
              <a:off x="2497" y="1063"/>
              <a:ext cx="2209" cy="1706"/>
            </a:xfrm>
            <a:prstGeom prst="rect">
              <a:avLst/>
            </a:prstGeom>
            <a:noFill/>
          </p:spPr>
        </p:pic>
        <p:pic>
          <p:nvPicPr>
            <p:cNvPr id="57370" name="Picture 26"/>
            <p:cNvPicPr>
              <a:picLocks noChangeAspect="1" noChangeArrowheads="1"/>
            </p:cNvPicPr>
            <p:nvPr/>
          </p:nvPicPr>
          <p:blipFill>
            <a:blip r:embed="rId7" cstate="print"/>
            <a:srcRect/>
            <a:stretch>
              <a:fillRect/>
            </a:stretch>
          </p:blipFill>
          <p:spPr bwMode="auto">
            <a:xfrm>
              <a:off x="3595" y="1278"/>
              <a:ext cx="1980" cy="1528"/>
            </a:xfrm>
            <a:prstGeom prst="rect">
              <a:avLst/>
            </a:prstGeom>
            <a:noFill/>
          </p:spPr>
        </p:pic>
        <p:pic>
          <p:nvPicPr>
            <p:cNvPr id="57372" name="Picture 28"/>
            <p:cNvPicPr>
              <a:picLocks noChangeAspect="1" noChangeArrowheads="1"/>
            </p:cNvPicPr>
            <p:nvPr/>
          </p:nvPicPr>
          <p:blipFill>
            <a:blip r:embed="rId8" cstate="print"/>
            <a:srcRect/>
            <a:stretch>
              <a:fillRect/>
            </a:stretch>
          </p:blipFill>
          <p:spPr bwMode="auto">
            <a:xfrm>
              <a:off x="2602" y="2174"/>
              <a:ext cx="2036" cy="1572"/>
            </a:xfrm>
            <a:prstGeom prst="rect">
              <a:avLst/>
            </a:prstGeom>
            <a:noFill/>
          </p:spPr>
        </p:pic>
        <p:pic>
          <p:nvPicPr>
            <p:cNvPr id="57374" name="Picture 30"/>
            <p:cNvPicPr>
              <a:picLocks noChangeAspect="1" noChangeArrowheads="1"/>
            </p:cNvPicPr>
            <p:nvPr/>
          </p:nvPicPr>
          <p:blipFill>
            <a:blip r:embed="rId9" cstate="print"/>
            <a:srcRect/>
            <a:stretch>
              <a:fillRect/>
            </a:stretch>
          </p:blipFill>
          <p:spPr bwMode="auto">
            <a:xfrm>
              <a:off x="3251" y="2577"/>
              <a:ext cx="2253" cy="1739"/>
            </a:xfrm>
            <a:prstGeom prst="rect">
              <a:avLst/>
            </a:prstGeom>
            <a:noFill/>
          </p:spPr>
        </p:pic>
      </p:grpSp>
      <p:sp>
        <p:nvSpPr>
          <p:cNvPr id="57375" name="Rectangle 31"/>
          <p:cNvSpPr>
            <a:spLocks noChangeArrowheads="1"/>
          </p:cNvSpPr>
          <p:nvPr/>
        </p:nvSpPr>
        <p:spPr bwMode="auto">
          <a:xfrm>
            <a:off x="5160963" y="4090988"/>
            <a:ext cx="3576637" cy="2760662"/>
          </a:xfrm>
          <a:prstGeom prst="rect">
            <a:avLst/>
          </a:prstGeom>
          <a:noFill/>
          <a:ln w="12700">
            <a:noFill/>
            <a:miter lim="800000"/>
            <a:headEnd/>
            <a:tailEnd/>
          </a:ln>
          <a:effectLst/>
        </p:spPr>
        <p:txBody>
          <a:bodyPr wrap="none"/>
          <a:lstStyle/>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63" name="Object 63"/>
          <p:cNvGraphicFramePr>
            <a:graphicFrameLocks noChangeAspect="1"/>
          </p:cNvGraphicFramePr>
          <p:nvPr/>
        </p:nvGraphicFramePr>
        <p:xfrm>
          <a:off x="152400" y="2484438"/>
          <a:ext cx="2209800" cy="1657350"/>
        </p:xfrm>
        <a:graphic>
          <a:graphicData uri="http://schemas.openxmlformats.org/presentationml/2006/ole">
            <p:oleObj spid="_x0000_s7170" r:id="rId4" imgW="4572000" imgH="3429000" progId="PowerPoint.Slide.8">
              <p:embed/>
            </p:oleObj>
          </a:graphicData>
        </a:graphic>
      </p:graphicFrame>
      <p:sp>
        <p:nvSpPr>
          <p:cNvPr id="102460" name="Rectangle 60"/>
          <p:cNvSpPr>
            <a:spLocks noChangeArrowheads="1"/>
          </p:cNvSpPr>
          <p:nvPr/>
        </p:nvSpPr>
        <p:spPr bwMode="auto">
          <a:xfrm>
            <a:off x="3048000" y="1295400"/>
            <a:ext cx="5867400" cy="1371600"/>
          </a:xfrm>
          <a:prstGeom prst="rect">
            <a:avLst/>
          </a:prstGeom>
          <a:solidFill>
            <a:srgbClr val="CCFFFF"/>
          </a:solidFill>
          <a:ln w="9525">
            <a:solidFill>
              <a:srgbClr val="000000"/>
            </a:solidFill>
            <a:miter lim="800000"/>
            <a:headEnd/>
            <a:tailEnd/>
          </a:ln>
          <a:effectLst>
            <a:outerShdw dist="107763" dir="2700000" algn="ctr" rotWithShape="0">
              <a:srgbClr val="808080"/>
            </a:outerShdw>
          </a:effectLst>
        </p:spPr>
        <p:txBody>
          <a:bodyPr wrap="none" anchor="ctr"/>
          <a:lstStyle/>
          <a:p>
            <a:endParaRPr lang="en-US"/>
          </a:p>
        </p:txBody>
      </p:sp>
      <p:sp>
        <p:nvSpPr>
          <p:cNvPr id="102415" name="Rectangle 15"/>
          <p:cNvSpPr>
            <a:spLocks noChangeArrowheads="1"/>
          </p:cNvSpPr>
          <p:nvPr/>
        </p:nvSpPr>
        <p:spPr bwMode="auto">
          <a:xfrm>
            <a:off x="1828800" y="4191000"/>
            <a:ext cx="7162800" cy="2438400"/>
          </a:xfrm>
          <a:prstGeom prst="rect">
            <a:avLst/>
          </a:prstGeom>
          <a:solidFill>
            <a:srgbClr val="CCFFCC"/>
          </a:solidFill>
          <a:ln w="9525">
            <a:solidFill>
              <a:srgbClr val="000000"/>
            </a:solidFill>
            <a:miter lim="800000"/>
            <a:headEnd/>
            <a:tailEnd/>
          </a:ln>
          <a:effectLst>
            <a:outerShdw dist="107763" dir="2700000" algn="ctr" rotWithShape="0">
              <a:srgbClr val="808080"/>
            </a:outerShdw>
          </a:effectLst>
        </p:spPr>
        <p:txBody>
          <a:bodyPr wrap="none" anchor="ctr"/>
          <a:lstStyle/>
          <a:p>
            <a:endParaRPr lang="en-US"/>
          </a:p>
        </p:txBody>
      </p:sp>
      <p:sp>
        <p:nvSpPr>
          <p:cNvPr id="102403" name="Rectangle 3"/>
          <p:cNvSpPr>
            <a:spLocks noGrp="1" noChangeArrowheads="1"/>
          </p:cNvSpPr>
          <p:nvPr>
            <p:ph type="title"/>
          </p:nvPr>
        </p:nvSpPr>
        <p:spPr>
          <a:xfrm>
            <a:off x="2819400" y="0"/>
            <a:ext cx="6324600" cy="914400"/>
          </a:xfrm>
        </p:spPr>
        <p:txBody>
          <a:bodyPr/>
          <a:lstStyle/>
          <a:p>
            <a:r>
              <a:rPr lang="en-US" b="1">
                <a:latin typeface="Verdana" pitchFamily="34" charset="0"/>
                <a:ea typeface="Verdana" pitchFamily="34" charset="0"/>
                <a:cs typeface="Verdana" pitchFamily="34" charset="0"/>
              </a:rPr>
              <a:t>Mô hình Chính phủ điện tử</a:t>
            </a:r>
            <a:br>
              <a:rPr lang="en-US" b="1">
                <a:latin typeface="Verdana" pitchFamily="34" charset="0"/>
                <a:ea typeface="Verdana" pitchFamily="34" charset="0"/>
                <a:cs typeface="Verdana" pitchFamily="34" charset="0"/>
              </a:rPr>
            </a:br>
            <a:r>
              <a:rPr lang="en-US" b="1">
                <a:latin typeface="Verdana" pitchFamily="34" charset="0"/>
                <a:ea typeface="Verdana" pitchFamily="34" charset="0"/>
                <a:cs typeface="Verdana" pitchFamily="34" charset="0"/>
              </a:rPr>
              <a:t>Định Danh Người dùng</a:t>
            </a:r>
          </a:p>
        </p:txBody>
      </p:sp>
      <p:sp>
        <p:nvSpPr>
          <p:cNvPr id="102404" name="Rectangle 4"/>
          <p:cNvSpPr>
            <a:spLocks noChangeArrowheads="1"/>
          </p:cNvSpPr>
          <p:nvPr/>
        </p:nvSpPr>
        <p:spPr bwMode="auto">
          <a:xfrm>
            <a:off x="220663" y="927100"/>
            <a:ext cx="4624387" cy="5924550"/>
          </a:xfrm>
          <a:prstGeom prst="rect">
            <a:avLst/>
          </a:prstGeom>
          <a:noFill/>
          <a:ln w="12700">
            <a:noFill/>
            <a:miter lim="800000"/>
            <a:headEnd/>
            <a:tailEnd/>
          </a:ln>
          <a:effectLst/>
        </p:spPr>
        <p:txBody>
          <a:bodyPr wrap="none"/>
          <a:lstStyle/>
          <a:p>
            <a:endParaRPr lang="en-US"/>
          </a:p>
        </p:txBody>
      </p:sp>
      <p:sp>
        <p:nvSpPr>
          <p:cNvPr id="102405" name="Rectangle 5"/>
          <p:cNvSpPr>
            <a:spLocks noChangeArrowheads="1"/>
          </p:cNvSpPr>
          <p:nvPr/>
        </p:nvSpPr>
        <p:spPr bwMode="auto">
          <a:xfrm>
            <a:off x="5160963" y="4090988"/>
            <a:ext cx="3576637" cy="2760662"/>
          </a:xfrm>
          <a:prstGeom prst="rect">
            <a:avLst/>
          </a:prstGeom>
          <a:noFill/>
          <a:ln w="12700">
            <a:noFill/>
            <a:miter lim="800000"/>
            <a:headEnd/>
            <a:tailEnd/>
          </a:ln>
          <a:effectLst/>
        </p:spPr>
        <p:txBody>
          <a:bodyPr wrap="none"/>
          <a:lstStyle/>
          <a:p>
            <a:endParaRPr lang="en-US"/>
          </a:p>
        </p:txBody>
      </p:sp>
      <p:grpSp>
        <p:nvGrpSpPr>
          <p:cNvPr id="2" name="Group 6"/>
          <p:cNvGrpSpPr>
            <a:grpSpLocks/>
          </p:cNvGrpSpPr>
          <p:nvPr/>
        </p:nvGrpSpPr>
        <p:grpSpPr bwMode="auto">
          <a:xfrm>
            <a:off x="1219200" y="806450"/>
            <a:ext cx="1676400" cy="1098550"/>
            <a:chOff x="1693" y="1425"/>
            <a:chExt cx="395" cy="356"/>
          </a:xfrm>
        </p:grpSpPr>
        <p:sp>
          <p:nvSpPr>
            <p:cNvPr id="102407" name="Freeform 7"/>
            <p:cNvSpPr>
              <a:spLocks/>
            </p:cNvSpPr>
            <p:nvPr/>
          </p:nvSpPr>
          <p:spPr bwMode="auto">
            <a:xfrm>
              <a:off x="1693" y="1425"/>
              <a:ext cx="395" cy="356"/>
            </a:xfrm>
            <a:custGeom>
              <a:avLst/>
              <a:gdLst/>
              <a:ahLst/>
              <a:cxnLst>
                <a:cxn ang="0">
                  <a:pos x="47" y="73"/>
                </a:cxn>
                <a:cxn ang="0">
                  <a:pos x="81" y="29"/>
                </a:cxn>
                <a:cxn ang="0">
                  <a:pos x="41" y="0"/>
                </a:cxn>
                <a:cxn ang="0">
                  <a:pos x="0" y="52"/>
                </a:cxn>
                <a:cxn ang="0">
                  <a:pos x="47" y="73"/>
                </a:cxn>
              </a:cxnLst>
              <a:rect l="0" t="0" r="r" b="b"/>
              <a:pathLst>
                <a:path w="81" h="73">
                  <a:moveTo>
                    <a:pt x="47" y="73"/>
                  </a:moveTo>
                  <a:cubicBezTo>
                    <a:pt x="57" y="57"/>
                    <a:pt x="68" y="43"/>
                    <a:pt x="81" y="29"/>
                  </a:cubicBezTo>
                  <a:lnTo>
                    <a:pt x="41" y="0"/>
                  </a:lnTo>
                  <a:cubicBezTo>
                    <a:pt x="25" y="16"/>
                    <a:pt x="12" y="34"/>
                    <a:pt x="0" y="52"/>
                  </a:cubicBezTo>
                  <a:lnTo>
                    <a:pt x="47" y="73"/>
                  </a:lnTo>
                </a:path>
              </a:pathLst>
            </a:custGeom>
            <a:gradFill rotWithShape="0">
              <a:gsLst>
                <a:gs pos="0">
                  <a:srgbClr val="FFFFFF"/>
                </a:gs>
                <a:gs pos="100000">
                  <a:srgbClr val="FFE5E5"/>
                </a:gs>
              </a:gsLst>
              <a:path path="rect">
                <a:fillToRect l="50000" t="50000" r="50000" b="50000"/>
              </a:path>
            </a:gradFill>
            <a:ln w="0">
              <a:noFill/>
              <a:prstDash val="solid"/>
              <a:round/>
              <a:headEnd/>
              <a:tailEnd/>
            </a:ln>
            <a:effectLst/>
            <a:scene3d>
              <a:camera prst="legacyPerspectiveBottomLeft">
                <a:rot lat="0" lon="300000" rev="0"/>
              </a:camera>
              <a:lightRig rig="legacyFlat3" dir="t"/>
            </a:scene3d>
            <a:sp3d extrusionH="63473000" prstMaterial="legacyPlastic">
              <a:bevelT w="13500" h="13500" prst="angle"/>
              <a:bevelB w="13500" h="13500" prst="angle"/>
              <a:extrusionClr>
                <a:srgbClr val="FFE5E5"/>
              </a:extrusionClr>
            </a:sp3d>
          </p:spPr>
          <p:txBody>
            <a:bodyPr>
              <a:flatTx/>
            </a:bodyPr>
            <a:lstStyle/>
            <a:p>
              <a:endParaRPr lang="en-US"/>
            </a:p>
          </p:txBody>
        </p:sp>
        <p:sp>
          <p:nvSpPr>
            <p:cNvPr id="102408" name="Text Box 8"/>
            <p:cNvSpPr txBox="1">
              <a:spLocks noChangeArrowheads="1"/>
            </p:cNvSpPr>
            <p:nvPr/>
          </p:nvSpPr>
          <p:spPr bwMode="auto">
            <a:xfrm>
              <a:off x="1772" y="1549"/>
              <a:ext cx="268" cy="134"/>
            </a:xfrm>
            <a:prstGeom prst="rect">
              <a:avLst/>
            </a:prstGeom>
            <a:noFill/>
            <a:ln w="0">
              <a:noFill/>
              <a:miter lim="800000"/>
              <a:headEnd/>
              <a:tailEnd/>
            </a:ln>
            <a:effectLst/>
          </p:spPr>
          <p:txBody>
            <a:bodyPr wrap="none" lIns="0" tIns="0" rIns="0" bIns="0" anchor="ctr" anchorCtr="1">
              <a:spAutoFit/>
              <a:flatTx/>
            </a:bodyPr>
            <a:lstStyle/>
            <a:p>
              <a:pPr algn="ctr">
                <a:lnSpc>
                  <a:spcPct val="75000"/>
                </a:lnSpc>
              </a:pPr>
              <a:r>
                <a:rPr lang="en-US" sz="1800" b="1">
                  <a:latin typeface="Arial Narrow" pitchFamily="34" charset="0"/>
                </a:rPr>
                <a:t>Định danh</a:t>
              </a:r>
            </a:p>
            <a:p>
              <a:pPr algn="ctr">
                <a:lnSpc>
                  <a:spcPct val="75000"/>
                </a:lnSpc>
              </a:pPr>
              <a:r>
                <a:rPr lang="en-US" sz="1800" b="1">
                  <a:latin typeface="Arial Narrow" pitchFamily="34" charset="0"/>
                </a:rPr>
                <a:t>Người dùng</a:t>
              </a:r>
            </a:p>
          </p:txBody>
        </p:sp>
      </p:grpSp>
      <p:pic>
        <p:nvPicPr>
          <p:cNvPr id="102412" name="Picture 12"/>
          <p:cNvPicPr>
            <a:picLocks noChangeAspect="1" noChangeArrowheads="1"/>
          </p:cNvPicPr>
          <p:nvPr/>
        </p:nvPicPr>
        <p:blipFill>
          <a:blip r:embed="rId5" cstate="print"/>
          <a:srcRect/>
          <a:stretch>
            <a:fillRect/>
          </a:stretch>
        </p:blipFill>
        <p:spPr bwMode="auto">
          <a:xfrm>
            <a:off x="6858000" y="3276600"/>
            <a:ext cx="1600200" cy="1093788"/>
          </a:xfrm>
          <a:prstGeom prst="rect">
            <a:avLst/>
          </a:prstGeom>
          <a:noFill/>
          <a:ln w="9525">
            <a:noFill/>
            <a:miter lim="800000"/>
            <a:headEnd/>
            <a:tailEnd/>
          </a:ln>
          <a:effectLst/>
        </p:spPr>
      </p:pic>
      <p:pic>
        <p:nvPicPr>
          <p:cNvPr id="102413" name="Picture 13"/>
          <p:cNvPicPr>
            <a:picLocks noChangeAspect="1" noChangeArrowheads="1"/>
          </p:cNvPicPr>
          <p:nvPr/>
        </p:nvPicPr>
        <p:blipFill>
          <a:blip r:embed="rId6" cstate="print"/>
          <a:srcRect/>
          <a:stretch>
            <a:fillRect/>
          </a:stretch>
        </p:blipFill>
        <p:spPr bwMode="auto">
          <a:xfrm>
            <a:off x="2286000" y="2514600"/>
            <a:ext cx="685800" cy="1030288"/>
          </a:xfrm>
          <a:prstGeom prst="rect">
            <a:avLst/>
          </a:prstGeom>
          <a:noFill/>
          <a:ln w="9525">
            <a:noFill/>
            <a:miter lim="800000"/>
            <a:headEnd/>
            <a:tailEnd/>
          </a:ln>
          <a:effectLst/>
        </p:spPr>
      </p:pic>
      <p:grpSp>
        <p:nvGrpSpPr>
          <p:cNvPr id="3" name="Group 59"/>
          <p:cNvGrpSpPr>
            <a:grpSpLocks/>
          </p:cNvGrpSpPr>
          <p:nvPr/>
        </p:nvGrpSpPr>
        <p:grpSpPr bwMode="auto">
          <a:xfrm>
            <a:off x="3886200" y="2971800"/>
            <a:ext cx="1341438" cy="1008063"/>
            <a:chOff x="2649" y="2410"/>
            <a:chExt cx="845" cy="635"/>
          </a:xfrm>
        </p:grpSpPr>
        <p:sp>
          <p:nvSpPr>
            <p:cNvPr id="102416" name="Freeform 16"/>
            <p:cNvSpPr>
              <a:spLocks/>
            </p:cNvSpPr>
            <p:nvPr/>
          </p:nvSpPr>
          <p:spPr bwMode="auto">
            <a:xfrm>
              <a:off x="3041" y="2429"/>
              <a:ext cx="94" cy="69"/>
            </a:xfrm>
            <a:custGeom>
              <a:avLst/>
              <a:gdLst/>
              <a:ahLst/>
              <a:cxnLst>
                <a:cxn ang="0">
                  <a:pos x="165" y="207"/>
                </a:cxn>
                <a:cxn ang="0">
                  <a:pos x="162" y="201"/>
                </a:cxn>
                <a:cxn ang="0">
                  <a:pos x="159" y="196"/>
                </a:cxn>
                <a:cxn ang="0">
                  <a:pos x="156" y="191"/>
                </a:cxn>
                <a:cxn ang="0">
                  <a:pos x="152" y="188"/>
                </a:cxn>
                <a:cxn ang="0">
                  <a:pos x="143" y="181"/>
                </a:cxn>
                <a:cxn ang="0">
                  <a:pos x="135" y="175"/>
                </a:cxn>
                <a:cxn ang="0">
                  <a:pos x="129" y="172"/>
                </a:cxn>
                <a:cxn ang="0">
                  <a:pos x="123" y="170"/>
                </a:cxn>
                <a:cxn ang="0">
                  <a:pos x="117" y="167"/>
                </a:cxn>
                <a:cxn ang="0">
                  <a:pos x="112" y="165"/>
                </a:cxn>
                <a:cxn ang="0">
                  <a:pos x="104" y="162"/>
                </a:cxn>
                <a:cxn ang="0">
                  <a:pos x="99" y="162"/>
                </a:cxn>
                <a:cxn ang="0">
                  <a:pos x="91" y="161"/>
                </a:cxn>
                <a:cxn ang="0">
                  <a:pos x="85" y="161"/>
                </a:cxn>
                <a:cxn ang="0">
                  <a:pos x="0" y="81"/>
                </a:cxn>
                <a:cxn ang="0">
                  <a:pos x="104" y="0"/>
                </a:cxn>
                <a:cxn ang="0">
                  <a:pos x="109" y="0"/>
                </a:cxn>
                <a:cxn ang="0">
                  <a:pos x="114" y="2"/>
                </a:cxn>
                <a:cxn ang="0">
                  <a:pos x="120" y="3"/>
                </a:cxn>
                <a:cxn ang="0">
                  <a:pos x="125" y="5"/>
                </a:cxn>
                <a:cxn ang="0">
                  <a:pos x="129" y="5"/>
                </a:cxn>
                <a:cxn ang="0">
                  <a:pos x="135" y="8"/>
                </a:cxn>
                <a:cxn ang="0">
                  <a:pos x="139" y="8"/>
                </a:cxn>
                <a:cxn ang="0">
                  <a:pos x="145" y="10"/>
                </a:cxn>
                <a:cxn ang="0">
                  <a:pos x="154" y="12"/>
                </a:cxn>
                <a:cxn ang="0">
                  <a:pos x="162" y="15"/>
                </a:cxn>
                <a:cxn ang="0">
                  <a:pos x="167" y="16"/>
                </a:cxn>
                <a:cxn ang="0">
                  <a:pos x="172" y="18"/>
                </a:cxn>
                <a:cxn ang="0">
                  <a:pos x="177" y="19"/>
                </a:cxn>
                <a:cxn ang="0">
                  <a:pos x="182" y="21"/>
                </a:cxn>
                <a:cxn ang="0">
                  <a:pos x="190" y="22"/>
                </a:cxn>
                <a:cxn ang="0">
                  <a:pos x="198" y="25"/>
                </a:cxn>
                <a:cxn ang="0">
                  <a:pos x="206" y="26"/>
                </a:cxn>
                <a:cxn ang="0">
                  <a:pos x="214" y="29"/>
                </a:cxn>
                <a:cxn ang="0">
                  <a:pos x="222" y="31"/>
                </a:cxn>
                <a:cxn ang="0">
                  <a:pos x="230" y="32"/>
                </a:cxn>
                <a:cxn ang="0">
                  <a:pos x="237" y="34"/>
                </a:cxn>
                <a:cxn ang="0">
                  <a:pos x="246" y="36"/>
                </a:cxn>
                <a:cxn ang="0">
                  <a:pos x="282" y="194"/>
                </a:cxn>
                <a:cxn ang="0">
                  <a:pos x="165" y="207"/>
                </a:cxn>
                <a:cxn ang="0">
                  <a:pos x="165" y="207"/>
                </a:cxn>
              </a:cxnLst>
              <a:rect l="0" t="0" r="r" b="b"/>
              <a:pathLst>
                <a:path w="282" h="207">
                  <a:moveTo>
                    <a:pt x="165" y="207"/>
                  </a:moveTo>
                  <a:lnTo>
                    <a:pt x="162" y="201"/>
                  </a:lnTo>
                  <a:lnTo>
                    <a:pt x="159" y="196"/>
                  </a:lnTo>
                  <a:lnTo>
                    <a:pt x="156" y="191"/>
                  </a:lnTo>
                  <a:lnTo>
                    <a:pt x="152" y="188"/>
                  </a:lnTo>
                  <a:lnTo>
                    <a:pt x="143" y="181"/>
                  </a:lnTo>
                  <a:lnTo>
                    <a:pt x="135" y="175"/>
                  </a:lnTo>
                  <a:lnTo>
                    <a:pt x="129" y="172"/>
                  </a:lnTo>
                  <a:lnTo>
                    <a:pt x="123" y="170"/>
                  </a:lnTo>
                  <a:lnTo>
                    <a:pt x="117" y="167"/>
                  </a:lnTo>
                  <a:lnTo>
                    <a:pt x="112" y="165"/>
                  </a:lnTo>
                  <a:lnTo>
                    <a:pt x="104" y="162"/>
                  </a:lnTo>
                  <a:lnTo>
                    <a:pt x="99" y="162"/>
                  </a:lnTo>
                  <a:lnTo>
                    <a:pt x="91" y="161"/>
                  </a:lnTo>
                  <a:lnTo>
                    <a:pt x="85" y="161"/>
                  </a:lnTo>
                  <a:lnTo>
                    <a:pt x="0" y="81"/>
                  </a:lnTo>
                  <a:lnTo>
                    <a:pt x="104" y="0"/>
                  </a:lnTo>
                  <a:lnTo>
                    <a:pt x="109" y="0"/>
                  </a:lnTo>
                  <a:lnTo>
                    <a:pt x="114" y="2"/>
                  </a:lnTo>
                  <a:lnTo>
                    <a:pt x="120" y="3"/>
                  </a:lnTo>
                  <a:lnTo>
                    <a:pt x="125" y="5"/>
                  </a:lnTo>
                  <a:lnTo>
                    <a:pt x="129" y="5"/>
                  </a:lnTo>
                  <a:lnTo>
                    <a:pt x="135" y="8"/>
                  </a:lnTo>
                  <a:lnTo>
                    <a:pt x="139" y="8"/>
                  </a:lnTo>
                  <a:lnTo>
                    <a:pt x="145" y="10"/>
                  </a:lnTo>
                  <a:lnTo>
                    <a:pt x="154" y="12"/>
                  </a:lnTo>
                  <a:lnTo>
                    <a:pt x="162" y="15"/>
                  </a:lnTo>
                  <a:lnTo>
                    <a:pt x="167" y="16"/>
                  </a:lnTo>
                  <a:lnTo>
                    <a:pt x="172" y="18"/>
                  </a:lnTo>
                  <a:lnTo>
                    <a:pt x="177" y="19"/>
                  </a:lnTo>
                  <a:lnTo>
                    <a:pt x="182" y="21"/>
                  </a:lnTo>
                  <a:lnTo>
                    <a:pt x="190" y="22"/>
                  </a:lnTo>
                  <a:lnTo>
                    <a:pt x="198" y="25"/>
                  </a:lnTo>
                  <a:lnTo>
                    <a:pt x="206" y="26"/>
                  </a:lnTo>
                  <a:lnTo>
                    <a:pt x="214" y="29"/>
                  </a:lnTo>
                  <a:lnTo>
                    <a:pt x="222" y="31"/>
                  </a:lnTo>
                  <a:lnTo>
                    <a:pt x="230" y="32"/>
                  </a:lnTo>
                  <a:lnTo>
                    <a:pt x="237" y="34"/>
                  </a:lnTo>
                  <a:lnTo>
                    <a:pt x="246" y="36"/>
                  </a:lnTo>
                  <a:lnTo>
                    <a:pt x="282" y="194"/>
                  </a:lnTo>
                  <a:lnTo>
                    <a:pt x="165" y="207"/>
                  </a:lnTo>
                  <a:lnTo>
                    <a:pt x="165" y="207"/>
                  </a:lnTo>
                  <a:close/>
                </a:path>
              </a:pathLst>
            </a:custGeom>
            <a:solidFill>
              <a:srgbClr val="EDE8BA"/>
            </a:solidFill>
            <a:ln w="9525">
              <a:noFill/>
              <a:round/>
              <a:headEnd/>
              <a:tailEnd/>
            </a:ln>
          </p:spPr>
          <p:txBody>
            <a:bodyPr/>
            <a:lstStyle/>
            <a:p>
              <a:endParaRPr lang="en-US"/>
            </a:p>
          </p:txBody>
        </p:sp>
        <p:sp>
          <p:nvSpPr>
            <p:cNvPr id="102417" name="Freeform 17"/>
            <p:cNvSpPr>
              <a:spLocks/>
            </p:cNvSpPr>
            <p:nvPr/>
          </p:nvSpPr>
          <p:spPr bwMode="auto">
            <a:xfrm>
              <a:off x="2649" y="2410"/>
              <a:ext cx="845" cy="635"/>
            </a:xfrm>
            <a:custGeom>
              <a:avLst/>
              <a:gdLst/>
              <a:ahLst/>
              <a:cxnLst>
                <a:cxn ang="0">
                  <a:pos x="1364" y="407"/>
                </a:cxn>
                <a:cxn ang="0">
                  <a:pos x="1271" y="485"/>
                </a:cxn>
                <a:cxn ang="0">
                  <a:pos x="1151" y="477"/>
                </a:cxn>
                <a:cxn ang="0">
                  <a:pos x="1148" y="349"/>
                </a:cxn>
                <a:cxn ang="0">
                  <a:pos x="1125" y="239"/>
                </a:cxn>
                <a:cxn ang="0">
                  <a:pos x="1247" y="217"/>
                </a:cxn>
                <a:cxn ang="0">
                  <a:pos x="1163" y="49"/>
                </a:cxn>
                <a:cxn ang="0">
                  <a:pos x="1034" y="97"/>
                </a:cxn>
                <a:cxn ang="0">
                  <a:pos x="909" y="98"/>
                </a:cxn>
                <a:cxn ang="0">
                  <a:pos x="753" y="113"/>
                </a:cxn>
                <a:cxn ang="0">
                  <a:pos x="649" y="162"/>
                </a:cxn>
                <a:cxn ang="0">
                  <a:pos x="543" y="275"/>
                </a:cxn>
                <a:cxn ang="0">
                  <a:pos x="519" y="396"/>
                </a:cxn>
                <a:cxn ang="0">
                  <a:pos x="416" y="477"/>
                </a:cxn>
                <a:cxn ang="0">
                  <a:pos x="304" y="532"/>
                </a:cxn>
                <a:cxn ang="0">
                  <a:pos x="199" y="615"/>
                </a:cxn>
                <a:cxn ang="0">
                  <a:pos x="84" y="674"/>
                </a:cxn>
                <a:cxn ang="0">
                  <a:pos x="21" y="807"/>
                </a:cxn>
                <a:cxn ang="0">
                  <a:pos x="3" y="940"/>
                </a:cxn>
                <a:cxn ang="0">
                  <a:pos x="116" y="975"/>
                </a:cxn>
                <a:cxn ang="0">
                  <a:pos x="317" y="896"/>
                </a:cxn>
                <a:cxn ang="0">
                  <a:pos x="481" y="812"/>
                </a:cxn>
                <a:cxn ang="0">
                  <a:pos x="527" y="861"/>
                </a:cxn>
                <a:cxn ang="0">
                  <a:pos x="422" y="978"/>
                </a:cxn>
                <a:cxn ang="0">
                  <a:pos x="306" y="1023"/>
                </a:cxn>
                <a:cxn ang="0">
                  <a:pos x="251" y="1123"/>
                </a:cxn>
                <a:cxn ang="0">
                  <a:pos x="254" y="1249"/>
                </a:cxn>
                <a:cxn ang="0">
                  <a:pos x="255" y="1372"/>
                </a:cxn>
                <a:cxn ang="0">
                  <a:pos x="342" y="1414"/>
                </a:cxn>
                <a:cxn ang="0">
                  <a:pos x="536" y="1265"/>
                </a:cxn>
                <a:cxn ang="0">
                  <a:pos x="747" y="1079"/>
                </a:cxn>
                <a:cxn ang="0">
                  <a:pos x="864" y="994"/>
                </a:cxn>
                <a:cxn ang="0">
                  <a:pos x="878" y="1082"/>
                </a:cxn>
                <a:cxn ang="0">
                  <a:pos x="838" y="1231"/>
                </a:cxn>
                <a:cxn ang="0">
                  <a:pos x="794" y="1351"/>
                </a:cxn>
                <a:cxn ang="0">
                  <a:pos x="681" y="1324"/>
                </a:cxn>
                <a:cxn ang="0">
                  <a:pos x="607" y="1424"/>
                </a:cxn>
                <a:cxn ang="0">
                  <a:pos x="559" y="1568"/>
                </a:cxn>
                <a:cxn ang="0">
                  <a:pos x="535" y="1691"/>
                </a:cxn>
                <a:cxn ang="0">
                  <a:pos x="640" y="1712"/>
                </a:cxn>
                <a:cxn ang="0">
                  <a:pos x="713" y="1775"/>
                </a:cxn>
                <a:cxn ang="0">
                  <a:pos x="805" y="1897"/>
                </a:cxn>
                <a:cxn ang="0">
                  <a:pos x="914" y="1810"/>
                </a:cxn>
                <a:cxn ang="0">
                  <a:pos x="1032" y="1448"/>
                </a:cxn>
                <a:cxn ang="0">
                  <a:pos x="1135" y="1104"/>
                </a:cxn>
                <a:cxn ang="0">
                  <a:pos x="1226" y="1035"/>
                </a:cxn>
                <a:cxn ang="0">
                  <a:pos x="1348" y="971"/>
                </a:cxn>
                <a:cxn ang="0">
                  <a:pos x="1380" y="855"/>
                </a:cxn>
                <a:cxn ang="0">
                  <a:pos x="1426" y="744"/>
                </a:cxn>
                <a:cxn ang="0">
                  <a:pos x="1519" y="692"/>
                </a:cxn>
                <a:cxn ang="0">
                  <a:pos x="1587" y="794"/>
                </a:cxn>
                <a:cxn ang="0">
                  <a:pos x="1714" y="832"/>
                </a:cxn>
                <a:cxn ang="0">
                  <a:pos x="1893" y="846"/>
                </a:cxn>
                <a:cxn ang="0">
                  <a:pos x="2125" y="854"/>
                </a:cxn>
                <a:cxn ang="0">
                  <a:pos x="2345" y="828"/>
                </a:cxn>
                <a:cxn ang="0">
                  <a:pos x="2487" y="744"/>
                </a:cxn>
                <a:cxn ang="0">
                  <a:pos x="2535" y="498"/>
                </a:cxn>
                <a:cxn ang="0">
                  <a:pos x="2493" y="205"/>
                </a:cxn>
                <a:cxn ang="0">
                  <a:pos x="2355" y="29"/>
                </a:cxn>
                <a:cxn ang="0">
                  <a:pos x="2111" y="1"/>
                </a:cxn>
                <a:cxn ang="0">
                  <a:pos x="1840" y="46"/>
                </a:cxn>
                <a:cxn ang="0">
                  <a:pos x="1642" y="97"/>
                </a:cxn>
                <a:cxn ang="0">
                  <a:pos x="1509" y="110"/>
                </a:cxn>
              </a:cxnLst>
              <a:rect l="0" t="0" r="r" b="b"/>
              <a:pathLst>
                <a:path w="2536" h="1907">
                  <a:moveTo>
                    <a:pt x="1342" y="266"/>
                  </a:moveTo>
                  <a:lnTo>
                    <a:pt x="1345" y="271"/>
                  </a:lnTo>
                  <a:lnTo>
                    <a:pt x="1348" y="276"/>
                  </a:lnTo>
                  <a:lnTo>
                    <a:pt x="1351" y="282"/>
                  </a:lnTo>
                  <a:lnTo>
                    <a:pt x="1352" y="289"/>
                  </a:lnTo>
                  <a:lnTo>
                    <a:pt x="1355" y="295"/>
                  </a:lnTo>
                  <a:lnTo>
                    <a:pt x="1357" y="302"/>
                  </a:lnTo>
                  <a:lnTo>
                    <a:pt x="1358" y="311"/>
                  </a:lnTo>
                  <a:lnTo>
                    <a:pt x="1359" y="318"/>
                  </a:lnTo>
                  <a:lnTo>
                    <a:pt x="1361" y="327"/>
                  </a:lnTo>
                  <a:lnTo>
                    <a:pt x="1362" y="334"/>
                  </a:lnTo>
                  <a:lnTo>
                    <a:pt x="1362" y="341"/>
                  </a:lnTo>
                  <a:lnTo>
                    <a:pt x="1364" y="350"/>
                  </a:lnTo>
                  <a:lnTo>
                    <a:pt x="1364" y="357"/>
                  </a:lnTo>
                  <a:lnTo>
                    <a:pt x="1364" y="366"/>
                  </a:lnTo>
                  <a:lnTo>
                    <a:pt x="1364" y="375"/>
                  </a:lnTo>
                  <a:lnTo>
                    <a:pt x="1364" y="385"/>
                  </a:lnTo>
                  <a:lnTo>
                    <a:pt x="1364" y="392"/>
                  </a:lnTo>
                  <a:lnTo>
                    <a:pt x="1364" y="399"/>
                  </a:lnTo>
                  <a:lnTo>
                    <a:pt x="1364" y="407"/>
                  </a:lnTo>
                  <a:lnTo>
                    <a:pt x="1364" y="412"/>
                  </a:lnTo>
                  <a:lnTo>
                    <a:pt x="1362" y="418"/>
                  </a:lnTo>
                  <a:lnTo>
                    <a:pt x="1362" y="424"/>
                  </a:lnTo>
                  <a:lnTo>
                    <a:pt x="1361" y="430"/>
                  </a:lnTo>
                  <a:lnTo>
                    <a:pt x="1359" y="435"/>
                  </a:lnTo>
                  <a:lnTo>
                    <a:pt x="1357" y="443"/>
                  </a:lnTo>
                  <a:lnTo>
                    <a:pt x="1354" y="451"/>
                  </a:lnTo>
                  <a:lnTo>
                    <a:pt x="1348" y="457"/>
                  </a:lnTo>
                  <a:lnTo>
                    <a:pt x="1344" y="464"/>
                  </a:lnTo>
                  <a:lnTo>
                    <a:pt x="1336" y="467"/>
                  </a:lnTo>
                  <a:lnTo>
                    <a:pt x="1328" y="472"/>
                  </a:lnTo>
                  <a:lnTo>
                    <a:pt x="1323" y="473"/>
                  </a:lnTo>
                  <a:lnTo>
                    <a:pt x="1317" y="475"/>
                  </a:lnTo>
                  <a:lnTo>
                    <a:pt x="1313" y="476"/>
                  </a:lnTo>
                  <a:lnTo>
                    <a:pt x="1307" y="477"/>
                  </a:lnTo>
                  <a:lnTo>
                    <a:pt x="1300" y="479"/>
                  </a:lnTo>
                  <a:lnTo>
                    <a:pt x="1294" y="480"/>
                  </a:lnTo>
                  <a:lnTo>
                    <a:pt x="1286" y="482"/>
                  </a:lnTo>
                  <a:lnTo>
                    <a:pt x="1280" y="485"/>
                  </a:lnTo>
                  <a:lnTo>
                    <a:pt x="1271" y="485"/>
                  </a:lnTo>
                  <a:lnTo>
                    <a:pt x="1262" y="486"/>
                  </a:lnTo>
                  <a:lnTo>
                    <a:pt x="1252" y="488"/>
                  </a:lnTo>
                  <a:lnTo>
                    <a:pt x="1244" y="490"/>
                  </a:lnTo>
                  <a:lnTo>
                    <a:pt x="1238" y="490"/>
                  </a:lnTo>
                  <a:lnTo>
                    <a:pt x="1234" y="490"/>
                  </a:lnTo>
                  <a:lnTo>
                    <a:pt x="1228" y="490"/>
                  </a:lnTo>
                  <a:lnTo>
                    <a:pt x="1225" y="492"/>
                  </a:lnTo>
                  <a:lnTo>
                    <a:pt x="1215" y="493"/>
                  </a:lnTo>
                  <a:lnTo>
                    <a:pt x="1207" y="493"/>
                  </a:lnTo>
                  <a:lnTo>
                    <a:pt x="1200" y="493"/>
                  </a:lnTo>
                  <a:lnTo>
                    <a:pt x="1193" y="493"/>
                  </a:lnTo>
                  <a:lnTo>
                    <a:pt x="1187" y="493"/>
                  </a:lnTo>
                  <a:lnTo>
                    <a:pt x="1183" y="495"/>
                  </a:lnTo>
                  <a:lnTo>
                    <a:pt x="1177" y="493"/>
                  </a:lnTo>
                  <a:lnTo>
                    <a:pt x="1171" y="493"/>
                  </a:lnTo>
                  <a:lnTo>
                    <a:pt x="1167" y="490"/>
                  </a:lnTo>
                  <a:lnTo>
                    <a:pt x="1164" y="490"/>
                  </a:lnTo>
                  <a:lnTo>
                    <a:pt x="1158" y="486"/>
                  </a:lnTo>
                  <a:lnTo>
                    <a:pt x="1155" y="483"/>
                  </a:lnTo>
                  <a:lnTo>
                    <a:pt x="1151" y="477"/>
                  </a:lnTo>
                  <a:lnTo>
                    <a:pt x="1150" y="470"/>
                  </a:lnTo>
                  <a:lnTo>
                    <a:pt x="1150" y="462"/>
                  </a:lnTo>
                  <a:lnTo>
                    <a:pt x="1150" y="454"/>
                  </a:lnTo>
                  <a:lnTo>
                    <a:pt x="1150" y="449"/>
                  </a:lnTo>
                  <a:lnTo>
                    <a:pt x="1150" y="444"/>
                  </a:lnTo>
                  <a:lnTo>
                    <a:pt x="1150" y="438"/>
                  </a:lnTo>
                  <a:lnTo>
                    <a:pt x="1150" y="433"/>
                  </a:lnTo>
                  <a:lnTo>
                    <a:pt x="1150" y="427"/>
                  </a:lnTo>
                  <a:lnTo>
                    <a:pt x="1151" y="422"/>
                  </a:lnTo>
                  <a:lnTo>
                    <a:pt x="1151" y="415"/>
                  </a:lnTo>
                  <a:lnTo>
                    <a:pt x="1152" y="409"/>
                  </a:lnTo>
                  <a:lnTo>
                    <a:pt x="1152" y="402"/>
                  </a:lnTo>
                  <a:lnTo>
                    <a:pt x="1152" y="395"/>
                  </a:lnTo>
                  <a:lnTo>
                    <a:pt x="1152" y="389"/>
                  </a:lnTo>
                  <a:lnTo>
                    <a:pt x="1152" y="382"/>
                  </a:lnTo>
                  <a:lnTo>
                    <a:pt x="1151" y="375"/>
                  </a:lnTo>
                  <a:lnTo>
                    <a:pt x="1151" y="369"/>
                  </a:lnTo>
                  <a:lnTo>
                    <a:pt x="1150" y="362"/>
                  </a:lnTo>
                  <a:lnTo>
                    <a:pt x="1150" y="356"/>
                  </a:lnTo>
                  <a:lnTo>
                    <a:pt x="1148" y="349"/>
                  </a:lnTo>
                  <a:lnTo>
                    <a:pt x="1147" y="343"/>
                  </a:lnTo>
                  <a:lnTo>
                    <a:pt x="1145" y="337"/>
                  </a:lnTo>
                  <a:lnTo>
                    <a:pt x="1144" y="331"/>
                  </a:lnTo>
                  <a:lnTo>
                    <a:pt x="1142" y="326"/>
                  </a:lnTo>
                  <a:lnTo>
                    <a:pt x="1142" y="320"/>
                  </a:lnTo>
                  <a:lnTo>
                    <a:pt x="1141" y="315"/>
                  </a:lnTo>
                  <a:lnTo>
                    <a:pt x="1139" y="310"/>
                  </a:lnTo>
                  <a:lnTo>
                    <a:pt x="1138" y="304"/>
                  </a:lnTo>
                  <a:lnTo>
                    <a:pt x="1137" y="299"/>
                  </a:lnTo>
                  <a:lnTo>
                    <a:pt x="1135" y="294"/>
                  </a:lnTo>
                  <a:lnTo>
                    <a:pt x="1134" y="291"/>
                  </a:lnTo>
                  <a:lnTo>
                    <a:pt x="1131" y="282"/>
                  </a:lnTo>
                  <a:lnTo>
                    <a:pt x="1129" y="276"/>
                  </a:lnTo>
                  <a:lnTo>
                    <a:pt x="1126" y="271"/>
                  </a:lnTo>
                  <a:lnTo>
                    <a:pt x="1126" y="266"/>
                  </a:lnTo>
                  <a:lnTo>
                    <a:pt x="1125" y="265"/>
                  </a:lnTo>
                  <a:lnTo>
                    <a:pt x="1121" y="256"/>
                  </a:lnTo>
                  <a:lnTo>
                    <a:pt x="1121" y="250"/>
                  </a:lnTo>
                  <a:lnTo>
                    <a:pt x="1121" y="244"/>
                  </a:lnTo>
                  <a:lnTo>
                    <a:pt x="1125" y="239"/>
                  </a:lnTo>
                  <a:lnTo>
                    <a:pt x="1129" y="233"/>
                  </a:lnTo>
                  <a:lnTo>
                    <a:pt x="1135" y="229"/>
                  </a:lnTo>
                  <a:lnTo>
                    <a:pt x="1138" y="226"/>
                  </a:lnTo>
                  <a:lnTo>
                    <a:pt x="1142" y="226"/>
                  </a:lnTo>
                  <a:lnTo>
                    <a:pt x="1147" y="224"/>
                  </a:lnTo>
                  <a:lnTo>
                    <a:pt x="1152" y="223"/>
                  </a:lnTo>
                  <a:lnTo>
                    <a:pt x="1157" y="220"/>
                  </a:lnTo>
                  <a:lnTo>
                    <a:pt x="1163" y="220"/>
                  </a:lnTo>
                  <a:lnTo>
                    <a:pt x="1168" y="217"/>
                  </a:lnTo>
                  <a:lnTo>
                    <a:pt x="1174" y="217"/>
                  </a:lnTo>
                  <a:lnTo>
                    <a:pt x="1180" y="216"/>
                  </a:lnTo>
                  <a:lnTo>
                    <a:pt x="1186" y="216"/>
                  </a:lnTo>
                  <a:lnTo>
                    <a:pt x="1193" y="216"/>
                  </a:lnTo>
                  <a:lnTo>
                    <a:pt x="1200" y="216"/>
                  </a:lnTo>
                  <a:lnTo>
                    <a:pt x="1207" y="216"/>
                  </a:lnTo>
                  <a:lnTo>
                    <a:pt x="1215" y="216"/>
                  </a:lnTo>
                  <a:lnTo>
                    <a:pt x="1222" y="216"/>
                  </a:lnTo>
                  <a:lnTo>
                    <a:pt x="1231" y="216"/>
                  </a:lnTo>
                  <a:lnTo>
                    <a:pt x="1238" y="216"/>
                  </a:lnTo>
                  <a:lnTo>
                    <a:pt x="1247" y="217"/>
                  </a:lnTo>
                  <a:lnTo>
                    <a:pt x="1254" y="217"/>
                  </a:lnTo>
                  <a:lnTo>
                    <a:pt x="1262" y="220"/>
                  </a:lnTo>
                  <a:lnTo>
                    <a:pt x="1281" y="59"/>
                  </a:lnTo>
                  <a:lnTo>
                    <a:pt x="1273" y="56"/>
                  </a:lnTo>
                  <a:lnTo>
                    <a:pt x="1265" y="55"/>
                  </a:lnTo>
                  <a:lnTo>
                    <a:pt x="1257" y="53"/>
                  </a:lnTo>
                  <a:lnTo>
                    <a:pt x="1251" y="52"/>
                  </a:lnTo>
                  <a:lnTo>
                    <a:pt x="1242" y="51"/>
                  </a:lnTo>
                  <a:lnTo>
                    <a:pt x="1235" y="49"/>
                  </a:lnTo>
                  <a:lnTo>
                    <a:pt x="1228" y="48"/>
                  </a:lnTo>
                  <a:lnTo>
                    <a:pt x="1222" y="48"/>
                  </a:lnTo>
                  <a:lnTo>
                    <a:pt x="1213" y="48"/>
                  </a:lnTo>
                  <a:lnTo>
                    <a:pt x="1206" y="48"/>
                  </a:lnTo>
                  <a:lnTo>
                    <a:pt x="1200" y="48"/>
                  </a:lnTo>
                  <a:lnTo>
                    <a:pt x="1193" y="48"/>
                  </a:lnTo>
                  <a:lnTo>
                    <a:pt x="1186" y="48"/>
                  </a:lnTo>
                  <a:lnTo>
                    <a:pt x="1180" y="48"/>
                  </a:lnTo>
                  <a:lnTo>
                    <a:pt x="1174" y="48"/>
                  </a:lnTo>
                  <a:lnTo>
                    <a:pt x="1168" y="49"/>
                  </a:lnTo>
                  <a:lnTo>
                    <a:pt x="1163" y="49"/>
                  </a:lnTo>
                  <a:lnTo>
                    <a:pt x="1155" y="51"/>
                  </a:lnTo>
                  <a:lnTo>
                    <a:pt x="1150" y="51"/>
                  </a:lnTo>
                  <a:lnTo>
                    <a:pt x="1144" y="52"/>
                  </a:lnTo>
                  <a:lnTo>
                    <a:pt x="1139" y="53"/>
                  </a:lnTo>
                  <a:lnTo>
                    <a:pt x="1134" y="55"/>
                  </a:lnTo>
                  <a:lnTo>
                    <a:pt x="1129" y="55"/>
                  </a:lnTo>
                  <a:lnTo>
                    <a:pt x="1124" y="58"/>
                  </a:lnTo>
                  <a:lnTo>
                    <a:pt x="1118" y="58"/>
                  </a:lnTo>
                  <a:lnTo>
                    <a:pt x="1113" y="59"/>
                  </a:lnTo>
                  <a:lnTo>
                    <a:pt x="1108" y="62"/>
                  </a:lnTo>
                  <a:lnTo>
                    <a:pt x="1103" y="64"/>
                  </a:lnTo>
                  <a:lnTo>
                    <a:pt x="1093" y="67"/>
                  </a:lnTo>
                  <a:lnTo>
                    <a:pt x="1086" y="71"/>
                  </a:lnTo>
                  <a:lnTo>
                    <a:pt x="1076" y="74"/>
                  </a:lnTo>
                  <a:lnTo>
                    <a:pt x="1069" y="78"/>
                  </a:lnTo>
                  <a:lnTo>
                    <a:pt x="1060" y="82"/>
                  </a:lnTo>
                  <a:lnTo>
                    <a:pt x="1054" y="87"/>
                  </a:lnTo>
                  <a:lnTo>
                    <a:pt x="1047" y="88"/>
                  </a:lnTo>
                  <a:lnTo>
                    <a:pt x="1041" y="93"/>
                  </a:lnTo>
                  <a:lnTo>
                    <a:pt x="1034" y="97"/>
                  </a:lnTo>
                  <a:lnTo>
                    <a:pt x="1029" y="101"/>
                  </a:lnTo>
                  <a:lnTo>
                    <a:pt x="1022" y="104"/>
                  </a:lnTo>
                  <a:lnTo>
                    <a:pt x="1018" y="107"/>
                  </a:lnTo>
                  <a:lnTo>
                    <a:pt x="1014" y="108"/>
                  </a:lnTo>
                  <a:lnTo>
                    <a:pt x="1009" y="111"/>
                  </a:lnTo>
                  <a:lnTo>
                    <a:pt x="1001" y="116"/>
                  </a:lnTo>
                  <a:lnTo>
                    <a:pt x="996" y="117"/>
                  </a:lnTo>
                  <a:lnTo>
                    <a:pt x="989" y="117"/>
                  </a:lnTo>
                  <a:lnTo>
                    <a:pt x="980" y="116"/>
                  </a:lnTo>
                  <a:lnTo>
                    <a:pt x="972" y="114"/>
                  </a:lnTo>
                  <a:lnTo>
                    <a:pt x="963" y="113"/>
                  </a:lnTo>
                  <a:lnTo>
                    <a:pt x="957" y="111"/>
                  </a:lnTo>
                  <a:lnTo>
                    <a:pt x="951" y="108"/>
                  </a:lnTo>
                  <a:lnTo>
                    <a:pt x="946" y="107"/>
                  </a:lnTo>
                  <a:lnTo>
                    <a:pt x="941" y="107"/>
                  </a:lnTo>
                  <a:lnTo>
                    <a:pt x="934" y="104"/>
                  </a:lnTo>
                  <a:lnTo>
                    <a:pt x="928" y="104"/>
                  </a:lnTo>
                  <a:lnTo>
                    <a:pt x="922" y="101"/>
                  </a:lnTo>
                  <a:lnTo>
                    <a:pt x="917" y="101"/>
                  </a:lnTo>
                  <a:lnTo>
                    <a:pt x="909" y="98"/>
                  </a:lnTo>
                  <a:lnTo>
                    <a:pt x="902" y="97"/>
                  </a:lnTo>
                  <a:lnTo>
                    <a:pt x="895" y="95"/>
                  </a:lnTo>
                  <a:lnTo>
                    <a:pt x="888" y="95"/>
                  </a:lnTo>
                  <a:lnTo>
                    <a:pt x="880" y="93"/>
                  </a:lnTo>
                  <a:lnTo>
                    <a:pt x="873" y="93"/>
                  </a:lnTo>
                  <a:lnTo>
                    <a:pt x="864" y="93"/>
                  </a:lnTo>
                  <a:lnTo>
                    <a:pt x="859" y="93"/>
                  </a:lnTo>
                  <a:lnTo>
                    <a:pt x="850" y="93"/>
                  </a:lnTo>
                  <a:lnTo>
                    <a:pt x="843" y="93"/>
                  </a:lnTo>
                  <a:lnTo>
                    <a:pt x="834" y="93"/>
                  </a:lnTo>
                  <a:lnTo>
                    <a:pt x="827" y="93"/>
                  </a:lnTo>
                  <a:lnTo>
                    <a:pt x="818" y="94"/>
                  </a:lnTo>
                  <a:lnTo>
                    <a:pt x="810" y="95"/>
                  </a:lnTo>
                  <a:lnTo>
                    <a:pt x="802" y="97"/>
                  </a:lnTo>
                  <a:lnTo>
                    <a:pt x="794" y="100"/>
                  </a:lnTo>
                  <a:lnTo>
                    <a:pt x="785" y="101"/>
                  </a:lnTo>
                  <a:lnTo>
                    <a:pt x="776" y="104"/>
                  </a:lnTo>
                  <a:lnTo>
                    <a:pt x="769" y="107"/>
                  </a:lnTo>
                  <a:lnTo>
                    <a:pt x="760" y="110"/>
                  </a:lnTo>
                  <a:lnTo>
                    <a:pt x="753" y="113"/>
                  </a:lnTo>
                  <a:lnTo>
                    <a:pt x="746" y="116"/>
                  </a:lnTo>
                  <a:lnTo>
                    <a:pt x="739" y="117"/>
                  </a:lnTo>
                  <a:lnTo>
                    <a:pt x="733" y="120"/>
                  </a:lnTo>
                  <a:lnTo>
                    <a:pt x="726" y="121"/>
                  </a:lnTo>
                  <a:lnTo>
                    <a:pt x="720" y="124"/>
                  </a:lnTo>
                  <a:lnTo>
                    <a:pt x="714" y="127"/>
                  </a:lnTo>
                  <a:lnTo>
                    <a:pt x="708" y="130"/>
                  </a:lnTo>
                  <a:lnTo>
                    <a:pt x="702" y="133"/>
                  </a:lnTo>
                  <a:lnTo>
                    <a:pt x="697" y="135"/>
                  </a:lnTo>
                  <a:lnTo>
                    <a:pt x="692" y="137"/>
                  </a:lnTo>
                  <a:lnTo>
                    <a:pt x="688" y="140"/>
                  </a:lnTo>
                  <a:lnTo>
                    <a:pt x="679" y="145"/>
                  </a:lnTo>
                  <a:lnTo>
                    <a:pt x="672" y="149"/>
                  </a:lnTo>
                  <a:lnTo>
                    <a:pt x="665" y="152"/>
                  </a:lnTo>
                  <a:lnTo>
                    <a:pt x="660" y="155"/>
                  </a:lnTo>
                  <a:lnTo>
                    <a:pt x="655" y="158"/>
                  </a:lnTo>
                  <a:lnTo>
                    <a:pt x="652" y="159"/>
                  </a:lnTo>
                  <a:lnTo>
                    <a:pt x="650" y="162"/>
                  </a:lnTo>
                  <a:lnTo>
                    <a:pt x="650" y="162"/>
                  </a:lnTo>
                  <a:lnTo>
                    <a:pt x="649" y="162"/>
                  </a:lnTo>
                  <a:lnTo>
                    <a:pt x="643" y="166"/>
                  </a:lnTo>
                  <a:lnTo>
                    <a:pt x="639" y="168"/>
                  </a:lnTo>
                  <a:lnTo>
                    <a:pt x="636" y="171"/>
                  </a:lnTo>
                  <a:lnTo>
                    <a:pt x="631" y="174"/>
                  </a:lnTo>
                  <a:lnTo>
                    <a:pt x="627" y="178"/>
                  </a:lnTo>
                  <a:lnTo>
                    <a:pt x="621" y="182"/>
                  </a:lnTo>
                  <a:lnTo>
                    <a:pt x="614" y="187"/>
                  </a:lnTo>
                  <a:lnTo>
                    <a:pt x="608" y="191"/>
                  </a:lnTo>
                  <a:lnTo>
                    <a:pt x="604" y="198"/>
                  </a:lnTo>
                  <a:lnTo>
                    <a:pt x="597" y="204"/>
                  </a:lnTo>
                  <a:lnTo>
                    <a:pt x="591" y="211"/>
                  </a:lnTo>
                  <a:lnTo>
                    <a:pt x="584" y="218"/>
                  </a:lnTo>
                  <a:lnTo>
                    <a:pt x="578" y="226"/>
                  </a:lnTo>
                  <a:lnTo>
                    <a:pt x="571" y="233"/>
                  </a:lnTo>
                  <a:lnTo>
                    <a:pt x="563" y="242"/>
                  </a:lnTo>
                  <a:lnTo>
                    <a:pt x="558" y="250"/>
                  </a:lnTo>
                  <a:lnTo>
                    <a:pt x="552" y="259"/>
                  </a:lnTo>
                  <a:lnTo>
                    <a:pt x="549" y="265"/>
                  </a:lnTo>
                  <a:lnTo>
                    <a:pt x="546" y="269"/>
                  </a:lnTo>
                  <a:lnTo>
                    <a:pt x="543" y="275"/>
                  </a:lnTo>
                  <a:lnTo>
                    <a:pt x="540" y="279"/>
                  </a:lnTo>
                  <a:lnTo>
                    <a:pt x="537" y="285"/>
                  </a:lnTo>
                  <a:lnTo>
                    <a:pt x="535" y="291"/>
                  </a:lnTo>
                  <a:lnTo>
                    <a:pt x="533" y="295"/>
                  </a:lnTo>
                  <a:lnTo>
                    <a:pt x="532" y="302"/>
                  </a:lnTo>
                  <a:lnTo>
                    <a:pt x="529" y="307"/>
                  </a:lnTo>
                  <a:lnTo>
                    <a:pt x="526" y="312"/>
                  </a:lnTo>
                  <a:lnTo>
                    <a:pt x="524" y="318"/>
                  </a:lnTo>
                  <a:lnTo>
                    <a:pt x="524" y="324"/>
                  </a:lnTo>
                  <a:lnTo>
                    <a:pt x="522" y="330"/>
                  </a:lnTo>
                  <a:lnTo>
                    <a:pt x="520" y="336"/>
                  </a:lnTo>
                  <a:lnTo>
                    <a:pt x="520" y="341"/>
                  </a:lnTo>
                  <a:lnTo>
                    <a:pt x="520" y="349"/>
                  </a:lnTo>
                  <a:lnTo>
                    <a:pt x="519" y="354"/>
                  </a:lnTo>
                  <a:lnTo>
                    <a:pt x="517" y="362"/>
                  </a:lnTo>
                  <a:lnTo>
                    <a:pt x="517" y="369"/>
                  </a:lnTo>
                  <a:lnTo>
                    <a:pt x="517" y="375"/>
                  </a:lnTo>
                  <a:lnTo>
                    <a:pt x="517" y="382"/>
                  </a:lnTo>
                  <a:lnTo>
                    <a:pt x="517" y="389"/>
                  </a:lnTo>
                  <a:lnTo>
                    <a:pt x="519" y="396"/>
                  </a:lnTo>
                  <a:lnTo>
                    <a:pt x="520" y="404"/>
                  </a:lnTo>
                  <a:lnTo>
                    <a:pt x="519" y="404"/>
                  </a:lnTo>
                  <a:lnTo>
                    <a:pt x="516" y="404"/>
                  </a:lnTo>
                  <a:lnTo>
                    <a:pt x="511" y="405"/>
                  </a:lnTo>
                  <a:lnTo>
                    <a:pt x="507" y="407"/>
                  </a:lnTo>
                  <a:lnTo>
                    <a:pt x="500" y="408"/>
                  </a:lnTo>
                  <a:lnTo>
                    <a:pt x="494" y="411"/>
                  </a:lnTo>
                  <a:lnTo>
                    <a:pt x="487" y="414"/>
                  </a:lnTo>
                  <a:lnTo>
                    <a:pt x="480" y="418"/>
                  </a:lnTo>
                  <a:lnTo>
                    <a:pt x="471" y="420"/>
                  </a:lnTo>
                  <a:lnTo>
                    <a:pt x="462" y="425"/>
                  </a:lnTo>
                  <a:lnTo>
                    <a:pt x="455" y="430"/>
                  </a:lnTo>
                  <a:lnTo>
                    <a:pt x="448" y="435"/>
                  </a:lnTo>
                  <a:lnTo>
                    <a:pt x="440" y="441"/>
                  </a:lnTo>
                  <a:lnTo>
                    <a:pt x="436" y="449"/>
                  </a:lnTo>
                  <a:lnTo>
                    <a:pt x="432" y="456"/>
                  </a:lnTo>
                  <a:lnTo>
                    <a:pt x="430" y="463"/>
                  </a:lnTo>
                  <a:lnTo>
                    <a:pt x="426" y="469"/>
                  </a:lnTo>
                  <a:lnTo>
                    <a:pt x="422" y="475"/>
                  </a:lnTo>
                  <a:lnTo>
                    <a:pt x="416" y="477"/>
                  </a:lnTo>
                  <a:lnTo>
                    <a:pt x="409" y="482"/>
                  </a:lnTo>
                  <a:lnTo>
                    <a:pt x="400" y="482"/>
                  </a:lnTo>
                  <a:lnTo>
                    <a:pt x="391" y="485"/>
                  </a:lnTo>
                  <a:lnTo>
                    <a:pt x="381" y="485"/>
                  </a:lnTo>
                  <a:lnTo>
                    <a:pt x="372" y="486"/>
                  </a:lnTo>
                  <a:lnTo>
                    <a:pt x="367" y="486"/>
                  </a:lnTo>
                  <a:lnTo>
                    <a:pt x="362" y="486"/>
                  </a:lnTo>
                  <a:lnTo>
                    <a:pt x="357" y="488"/>
                  </a:lnTo>
                  <a:lnTo>
                    <a:pt x="352" y="489"/>
                  </a:lnTo>
                  <a:lnTo>
                    <a:pt x="343" y="489"/>
                  </a:lnTo>
                  <a:lnTo>
                    <a:pt x="336" y="493"/>
                  </a:lnTo>
                  <a:lnTo>
                    <a:pt x="328" y="496"/>
                  </a:lnTo>
                  <a:lnTo>
                    <a:pt x="322" y="502"/>
                  </a:lnTo>
                  <a:lnTo>
                    <a:pt x="317" y="505"/>
                  </a:lnTo>
                  <a:lnTo>
                    <a:pt x="316" y="508"/>
                  </a:lnTo>
                  <a:lnTo>
                    <a:pt x="313" y="514"/>
                  </a:lnTo>
                  <a:lnTo>
                    <a:pt x="313" y="518"/>
                  </a:lnTo>
                  <a:lnTo>
                    <a:pt x="310" y="522"/>
                  </a:lnTo>
                  <a:lnTo>
                    <a:pt x="307" y="528"/>
                  </a:lnTo>
                  <a:lnTo>
                    <a:pt x="304" y="532"/>
                  </a:lnTo>
                  <a:lnTo>
                    <a:pt x="303" y="538"/>
                  </a:lnTo>
                  <a:lnTo>
                    <a:pt x="297" y="543"/>
                  </a:lnTo>
                  <a:lnTo>
                    <a:pt x="294" y="547"/>
                  </a:lnTo>
                  <a:lnTo>
                    <a:pt x="290" y="553"/>
                  </a:lnTo>
                  <a:lnTo>
                    <a:pt x="287" y="557"/>
                  </a:lnTo>
                  <a:lnTo>
                    <a:pt x="281" y="561"/>
                  </a:lnTo>
                  <a:lnTo>
                    <a:pt x="275" y="566"/>
                  </a:lnTo>
                  <a:lnTo>
                    <a:pt x="271" y="571"/>
                  </a:lnTo>
                  <a:lnTo>
                    <a:pt x="267" y="576"/>
                  </a:lnTo>
                  <a:lnTo>
                    <a:pt x="260" y="580"/>
                  </a:lnTo>
                  <a:lnTo>
                    <a:pt x="255" y="585"/>
                  </a:lnTo>
                  <a:lnTo>
                    <a:pt x="249" y="589"/>
                  </a:lnTo>
                  <a:lnTo>
                    <a:pt x="244" y="593"/>
                  </a:lnTo>
                  <a:lnTo>
                    <a:pt x="236" y="598"/>
                  </a:lnTo>
                  <a:lnTo>
                    <a:pt x="231" y="600"/>
                  </a:lnTo>
                  <a:lnTo>
                    <a:pt x="223" y="603"/>
                  </a:lnTo>
                  <a:lnTo>
                    <a:pt x="218" y="606"/>
                  </a:lnTo>
                  <a:lnTo>
                    <a:pt x="212" y="609"/>
                  </a:lnTo>
                  <a:lnTo>
                    <a:pt x="205" y="612"/>
                  </a:lnTo>
                  <a:lnTo>
                    <a:pt x="199" y="615"/>
                  </a:lnTo>
                  <a:lnTo>
                    <a:pt x="193" y="618"/>
                  </a:lnTo>
                  <a:lnTo>
                    <a:pt x="186" y="618"/>
                  </a:lnTo>
                  <a:lnTo>
                    <a:pt x="180" y="619"/>
                  </a:lnTo>
                  <a:lnTo>
                    <a:pt x="174" y="621"/>
                  </a:lnTo>
                  <a:lnTo>
                    <a:pt x="168" y="622"/>
                  </a:lnTo>
                  <a:lnTo>
                    <a:pt x="163" y="622"/>
                  </a:lnTo>
                  <a:lnTo>
                    <a:pt x="157" y="624"/>
                  </a:lnTo>
                  <a:lnTo>
                    <a:pt x="151" y="624"/>
                  </a:lnTo>
                  <a:lnTo>
                    <a:pt x="147" y="624"/>
                  </a:lnTo>
                  <a:lnTo>
                    <a:pt x="141" y="622"/>
                  </a:lnTo>
                  <a:lnTo>
                    <a:pt x="135" y="624"/>
                  </a:lnTo>
                  <a:lnTo>
                    <a:pt x="129" y="626"/>
                  </a:lnTo>
                  <a:lnTo>
                    <a:pt x="124" y="631"/>
                  </a:lnTo>
                  <a:lnTo>
                    <a:pt x="116" y="635"/>
                  </a:lnTo>
                  <a:lnTo>
                    <a:pt x="109" y="642"/>
                  </a:lnTo>
                  <a:lnTo>
                    <a:pt x="102" y="651"/>
                  </a:lnTo>
                  <a:lnTo>
                    <a:pt x="96" y="660"/>
                  </a:lnTo>
                  <a:lnTo>
                    <a:pt x="92" y="664"/>
                  </a:lnTo>
                  <a:lnTo>
                    <a:pt x="87" y="668"/>
                  </a:lnTo>
                  <a:lnTo>
                    <a:pt x="84" y="674"/>
                  </a:lnTo>
                  <a:lnTo>
                    <a:pt x="80" y="680"/>
                  </a:lnTo>
                  <a:lnTo>
                    <a:pt x="76" y="686"/>
                  </a:lnTo>
                  <a:lnTo>
                    <a:pt x="74" y="692"/>
                  </a:lnTo>
                  <a:lnTo>
                    <a:pt x="70" y="697"/>
                  </a:lnTo>
                  <a:lnTo>
                    <a:pt x="67" y="705"/>
                  </a:lnTo>
                  <a:lnTo>
                    <a:pt x="63" y="709"/>
                  </a:lnTo>
                  <a:lnTo>
                    <a:pt x="58" y="716"/>
                  </a:lnTo>
                  <a:lnTo>
                    <a:pt x="55" y="722"/>
                  </a:lnTo>
                  <a:lnTo>
                    <a:pt x="53" y="729"/>
                  </a:lnTo>
                  <a:lnTo>
                    <a:pt x="50" y="736"/>
                  </a:lnTo>
                  <a:lnTo>
                    <a:pt x="45" y="744"/>
                  </a:lnTo>
                  <a:lnTo>
                    <a:pt x="42" y="751"/>
                  </a:lnTo>
                  <a:lnTo>
                    <a:pt x="41" y="758"/>
                  </a:lnTo>
                  <a:lnTo>
                    <a:pt x="37" y="764"/>
                  </a:lnTo>
                  <a:lnTo>
                    <a:pt x="34" y="771"/>
                  </a:lnTo>
                  <a:lnTo>
                    <a:pt x="31" y="778"/>
                  </a:lnTo>
                  <a:lnTo>
                    <a:pt x="28" y="787"/>
                  </a:lnTo>
                  <a:lnTo>
                    <a:pt x="25" y="793"/>
                  </a:lnTo>
                  <a:lnTo>
                    <a:pt x="24" y="800"/>
                  </a:lnTo>
                  <a:lnTo>
                    <a:pt x="21" y="807"/>
                  </a:lnTo>
                  <a:lnTo>
                    <a:pt x="19" y="815"/>
                  </a:lnTo>
                  <a:lnTo>
                    <a:pt x="16" y="822"/>
                  </a:lnTo>
                  <a:lnTo>
                    <a:pt x="14" y="829"/>
                  </a:lnTo>
                  <a:lnTo>
                    <a:pt x="12" y="836"/>
                  </a:lnTo>
                  <a:lnTo>
                    <a:pt x="11" y="845"/>
                  </a:lnTo>
                  <a:lnTo>
                    <a:pt x="8" y="851"/>
                  </a:lnTo>
                  <a:lnTo>
                    <a:pt x="8" y="858"/>
                  </a:lnTo>
                  <a:lnTo>
                    <a:pt x="5" y="865"/>
                  </a:lnTo>
                  <a:lnTo>
                    <a:pt x="5" y="872"/>
                  </a:lnTo>
                  <a:lnTo>
                    <a:pt x="3" y="880"/>
                  </a:lnTo>
                  <a:lnTo>
                    <a:pt x="3" y="887"/>
                  </a:lnTo>
                  <a:lnTo>
                    <a:pt x="2" y="893"/>
                  </a:lnTo>
                  <a:lnTo>
                    <a:pt x="2" y="900"/>
                  </a:lnTo>
                  <a:lnTo>
                    <a:pt x="0" y="906"/>
                  </a:lnTo>
                  <a:lnTo>
                    <a:pt x="0" y="912"/>
                  </a:lnTo>
                  <a:lnTo>
                    <a:pt x="0" y="917"/>
                  </a:lnTo>
                  <a:lnTo>
                    <a:pt x="2" y="925"/>
                  </a:lnTo>
                  <a:lnTo>
                    <a:pt x="2" y="929"/>
                  </a:lnTo>
                  <a:lnTo>
                    <a:pt x="3" y="935"/>
                  </a:lnTo>
                  <a:lnTo>
                    <a:pt x="3" y="940"/>
                  </a:lnTo>
                  <a:lnTo>
                    <a:pt x="6" y="946"/>
                  </a:lnTo>
                  <a:lnTo>
                    <a:pt x="8" y="951"/>
                  </a:lnTo>
                  <a:lnTo>
                    <a:pt x="9" y="955"/>
                  </a:lnTo>
                  <a:lnTo>
                    <a:pt x="12" y="959"/>
                  </a:lnTo>
                  <a:lnTo>
                    <a:pt x="15" y="965"/>
                  </a:lnTo>
                  <a:lnTo>
                    <a:pt x="21" y="971"/>
                  </a:lnTo>
                  <a:lnTo>
                    <a:pt x="28" y="977"/>
                  </a:lnTo>
                  <a:lnTo>
                    <a:pt x="32" y="978"/>
                  </a:lnTo>
                  <a:lnTo>
                    <a:pt x="38" y="980"/>
                  </a:lnTo>
                  <a:lnTo>
                    <a:pt x="42" y="981"/>
                  </a:lnTo>
                  <a:lnTo>
                    <a:pt x="50" y="982"/>
                  </a:lnTo>
                  <a:lnTo>
                    <a:pt x="54" y="982"/>
                  </a:lnTo>
                  <a:lnTo>
                    <a:pt x="61" y="982"/>
                  </a:lnTo>
                  <a:lnTo>
                    <a:pt x="69" y="982"/>
                  </a:lnTo>
                  <a:lnTo>
                    <a:pt x="76" y="982"/>
                  </a:lnTo>
                  <a:lnTo>
                    <a:pt x="83" y="981"/>
                  </a:lnTo>
                  <a:lnTo>
                    <a:pt x="92" y="980"/>
                  </a:lnTo>
                  <a:lnTo>
                    <a:pt x="100" y="978"/>
                  </a:lnTo>
                  <a:lnTo>
                    <a:pt x="109" y="978"/>
                  </a:lnTo>
                  <a:lnTo>
                    <a:pt x="116" y="975"/>
                  </a:lnTo>
                  <a:lnTo>
                    <a:pt x="125" y="972"/>
                  </a:lnTo>
                  <a:lnTo>
                    <a:pt x="134" y="969"/>
                  </a:lnTo>
                  <a:lnTo>
                    <a:pt x="145" y="967"/>
                  </a:lnTo>
                  <a:lnTo>
                    <a:pt x="154" y="964"/>
                  </a:lnTo>
                  <a:lnTo>
                    <a:pt x="163" y="959"/>
                  </a:lnTo>
                  <a:lnTo>
                    <a:pt x="173" y="956"/>
                  </a:lnTo>
                  <a:lnTo>
                    <a:pt x="183" y="954"/>
                  </a:lnTo>
                  <a:lnTo>
                    <a:pt x="193" y="949"/>
                  </a:lnTo>
                  <a:lnTo>
                    <a:pt x="203" y="946"/>
                  </a:lnTo>
                  <a:lnTo>
                    <a:pt x="213" y="942"/>
                  </a:lnTo>
                  <a:lnTo>
                    <a:pt x="225" y="938"/>
                  </a:lnTo>
                  <a:lnTo>
                    <a:pt x="235" y="933"/>
                  </a:lnTo>
                  <a:lnTo>
                    <a:pt x="245" y="929"/>
                  </a:lnTo>
                  <a:lnTo>
                    <a:pt x="255" y="925"/>
                  </a:lnTo>
                  <a:lnTo>
                    <a:pt x="267" y="920"/>
                  </a:lnTo>
                  <a:lnTo>
                    <a:pt x="275" y="916"/>
                  </a:lnTo>
                  <a:lnTo>
                    <a:pt x="287" y="910"/>
                  </a:lnTo>
                  <a:lnTo>
                    <a:pt x="297" y="904"/>
                  </a:lnTo>
                  <a:lnTo>
                    <a:pt x="307" y="900"/>
                  </a:lnTo>
                  <a:lnTo>
                    <a:pt x="317" y="896"/>
                  </a:lnTo>
                  <a:lnTo>
                    <a:pt x="328" y="891"/>
                  </a:lnTo>
                  <a:lnTo>
                    <a:pt x="338" y="885"/>
                  </a:lnTo>
                  <a:lnTo>
                    <a:pt x="348" y="881"/>
                  </a:lnTo>
                  <a:lnTo>
                    <a:pt x="357" y="875"/>
                  </a:lnTo>
                  <a:lnTo>
                    <a:pt x="367" y="871"/>
                  </a:lnTo>
                  <a:lnTo>
                    <a:pt x="375" y="867"/>
                  </a:lnTo>
                  <a:lnTo>
                    <a:pt x="385" y="862"/>
                  </a:lnTo>
                  <a:lnTo>
                    <a:pt x="394" y="857"/>
                  </a:lnTo>
                  <a:lnTo>
                    <a:pt x="404" y="852"/>
                  </a:lnTo>
                  <a:lnTo>
                    <a:pt x="413" y="848"/>
                  </a:lnTo>
                  <a:lnTo>
                    <a:pt x="422" y="845"/>
                  </a:lnTo>
                  <a:lnTo>
                    <a:pt x="429" y="839"/>
                  </a:lnTo>
                  <a:lnTo>
                    <a:pt x="436" y="835"/>
                  </a:lnTo>
                  <a:lnTo>
                    <a:pt x="443" y="831"/>
                  </a:lnTo>
                  <a:lnTo>
                    <a:pt x="451" y="826"/>
                  </a:lnTo>
                  <a:lnTo>
                    <a:pt x="458" y="822"/>
                  </a:lnTo>
                  <a:lnTo>
                    <a:pt x="464" y="819"/>
                  </a:lnTo>
                  <a:lnTo>
                    <a:pt x="471" y="816"/>
                  </a:lnTo>
                  <a:lnTo>
                    <a:pt x="477" y="813"/>
                  </a:lnTo>
                  <a:lnTo>
                    <a:pt x="481" y="812"/>
                  </a:lnTo>
                  <a:lnTo>
                    <a:pt x="487" y="809"/>
                  </a:lnTo>
                  <a:lnTo>
                    <a:pt x="490" y="806"/>
                  </a:lnTo>
                  <a:lnTo>
                    <a:pt x="494" y="804"/>
                  </a:lnTo>
                  <a:lnTo>
                    <a:pt x="501" y="802"/>
                  </a:lnTo>
                  <a:lnTo>
                    <a:pt x="507" y="800"/>
                  </a:lnTo>
                  <a:lnTo>
                    <a:pt x="511" y="796"/>
                  </a:lnTo>
                  <a:lnTo>
                    <a:pt x="517" y="796"/>
                  </a:lnTo>
                  <a:lnTo>
                    <a:pt x="523" y="796"/>
                  </a:lnTo>
                  <a:lnTo>
                    <a:pt x="529" y="799"/>
                  </a:lnTo>
                  <a:lnTo>
                    <a:pt x="532" y="800"/>
                  </a:lnTo>
                  <a:lnTo>
                    <a:pt x="536" y="804"/>
                  </a:lnTo>
                  <a:lnTo>
                    <a:pt x="539" y="810"/>
                  </a:lnTo>
                  <a:lnTo>
                    <a:pt x="542" y="816"/>
                  </a:lnTo>
                  <a:lnTo>
                    <a:pt x="542" y="822"/>
                  </a:lnTo>
                  <a:lnTo>
                    <a:pt x="542" y="829"/>
                  </a:lnTo>
                  <a:lnTo>
                    <a:pt x="542" y="835"/>
                  </a:lnTo>
                  <a:lnTo>
                    <a:pt x="539" y="842"/>
                  </a:lnTo>
                  <a:lnTo>
                    <a:pt x="536" y="848"/>
                  </a:lnTo>
                  <a:lnTo>
                    <a:pt x="533" y="855"/>
                  </a:lnTo>
                  <a:lnTo>
                    <a:pt x="527" y="861"/>
                  </a:lnTo>
                  <a:lnTo>
                    <a:pt x="522" y="867"/>
                  </a:lnTo>
                  <a:lnTo>
                    <a:pt x="514" y="872"/>
                  </a:lnTo>
                  <a:lnTo>
                    <a:pt x="507" y="880"/>
                  </a:lnTo>
                  <a:lnTo>
                    <a:pt x="501" y="884"/>
                  </a:lnTo>
                  <a:lnTo>
                    <a:pt x="497" y="888"/>
                  </a:lnTo>
                  <a:lnTo>
                    <a:pt x="493" y="894"/>
                  </a:lnTo>
                  <a:lnTo>
                    <a:pt x="488" y="900"/>
                  </a:lnTo>
                  <a:lnTo>
                    <a:pt x="482" y="906"/>
                  </a:lnTo>
                  <a:lnTo>
                    <a:pt x="478" y="912"/>
                  </a:lnTo>
                  <a:lnTo>
                    <a:pt x="472" y="917"/>
                  </a:lnTo>
                  <a:lnTo>
                    <a:pt x="468" y="925"/>
                  </a:lnTo>
                  <a:lnTo>
                    <a:pt x="462" y="929"/>
                  </a:lnTo>
                  <a:lnTo>
                    <a:pt x="458" y="936"/>
                  </a:lnTo>
                  <a:lnTo>
                    <a:pt x="452" y="942"/>
                  </a:lnTo>
                  <a:lnTo>
                    <a:pt x="448" y="949"/>
                  </a:lnTo>
                  <a:lnTo>
                    <a:pt x="442" y="955"/>
                  </a:lnTo>
                  <a:lnTo>
                    <a:pt x="438" y="961"/>
                  </a:lnTo>
                  <a:lnTo>
                    <a:pt x="432" y="967"/>
                  </a:lnTo>
                  <a:lnTo>
                    <a:pt x="426" y="974"/>
                  </a:lnTo>
                  <a:lnTo>
                    <a:pt x="422" y="978"/>
                  </a:lnTo>
                  <a:lnTo>
                    <a:pt x="416" y="982"/>
                  </a:lnTo>
                  <a:lnTo>
                    <a:pt x="412" y="988"/>
                  </a:lnTo>
                  <a:lnTo>
                    <a:pt x="407" y="993"/>
                  </a:lnTo>
                  <a:lnTo>
                    <a:pt x="401" y="997"/>
                  </a:lnTo>
                  <a:lnTo>
                    <a:pt x="396" y="1001"/>
                  </a:lnTo>
                  <a:lnTo>
                    <a:pt x="391" y="1004"/>
                  </a:lnTo>
                  <a:lnTo>
                    <a:pt x="387" y="1007"/>
                  </a:lnTo>
                  <a:lnTo>
                    <a:pt x="378" y="1011"/>
                  </a:lnTo>
                  <a:lnTo>
                    <a:pt x="371" y="1013"/>
                  </a:lnTo>
                  <a:lnTo>
                    <a:pt x="362" y="1013"/>
                  </a:lnTo>
                  <a:lnTo>
                    <a:pt x="354" y="1013"/>
                  </a:lnTo>
                  <a:lnTo>
                    <a:pt x="348" y="1013"/>
                  </a:lnTo>
                  <a:lnTo>
                    <a:pt x="342" y="1013"/>
                  </a:lnTo>
                  <a:lnTo>
                    <a:pt x="338" y="1014"/>
                  </a:lnTo>
                  <a:lnTo>
                    <a:pt x="333" y="1016"/>
                  </a:lnTo>
                  <a:lnTo>
                    <a:pt x="326" y="1016"/>
                  </a:lnTo>
                  <a:lnTo>
                    <a:pt x="322" y="1017"/>
                  </a:lnTo>
                  <a:lnTo>
                    <a:pt x="316" y="1019"/>
                  </a:lnTo>
                  <a:lnTo>
                    <a:pt x="312" y="1022"/>
                  </a:lnTo>
                  <a:lnTo>
                    <a:pt x="306" y="1023"/>
                  </a:lnTo>
                  <a:lnTo>
                    <a:pt x="300" y="1026"/>
                  </a:lnTo>
                  <a:lnTo>
                    <a:pt x="296" y="1029"/>
                  </a:lnTo>
                  <a:lnTo>
                    <a:pt x="291" y="1032"/>
                  </a:lnTo>
                  <a:lnTo>
                    <a:pt x="287" y="1035"/>
                  </a:lnTo>
                  <a:lnTo>
                    <a:pt x="281" y="1039"/>
                  </a:lnTo>
                  <a:lnTo>
                    <a:pt x="277" y="1043"/>
                  </a:lnTo>
                  <a:lnTo>
                    <a:pt x="274" y="1049"/>
                  </a:lnTo>
                  <a:lnTo>
                    <a:pt x="270" y="1053"/>
                  </a:lnTo>
                  <a:lnTo>
                    <a:pt x="265" y="1061"/>
                  </a:lnTo>
                  <a:lnTo>
                    <a:pt x="262" y="1066"/>
                  </a:lnTo>
                  <a:lnTo>
                    <a:pt x="260" y="1074"/>
                  </a:lnTo>
                  <a:lnTo>
                    <a:pt x="258" y="1081"/>
                  </a:lnTo>
                  <a:lnTo>
                    <a:pt x="255" y="1090"/>
                  </a:lnTo>
                  <a:lnTo>
                    <a:pt x="254" y="1094"/>
                  </a:lnTo>
                  <a:lnTo>
                    <a:pt x="254" y="1098"/>
                  </a:lnTo>
                  <a:lnTo>
                    <a:pt x="252" y="1103"/>
                  </a:lnTo>
                  <a:lnTo>
                    <a:pt x="252" y="1108"/>
                  </a:lnTo>
                  <a:lnTo>
                    <a:pt x="251" y="1113"/>
                  </a:lnTo>
                  <a:lnTo>
                    <a:pt x="251" y="1118"/>
                  </a:lnTo>
                  <a:lnTo>
                    <a:pt x="251" y="1123"/>
                  </a:lnTo>
                  <a:lnTo>
                    <a:pt x="251" y="1129"/>
                  </a:lnTo>
                  <a:lnTo>
                    <a:pt x="251" y="1134"/>
                  </a:lnTo>
                  <a:lnTo>
                    <a:pt x="251" y="1142"/>
                  </a:lnTo>
                  <a:lnTo>
                    <a:pt x="251" y="1147"/>
                  </a:lnTo>
                  <a:lnTo>
                    <a:pt x="252" y="1155"/>
                  </a:lnTo>
                  <a:lnTo>
                    <a:pt x="252" y="1160"/>
                  </a:lnTo>
                  <a:lnTo>
                    <a:pt x="252" y="1166"/>
                  </a:lnTo>
                  <a:lnTo>
                    <a:pt x="252" y="1173"/>
                  </a:lnTo>
                  <a:lnTo>
                    <a:pt x="254" y="1179"/>
                  </a:lnTo>
                  <a:lnTo>
                    <a:pt x="254" y="1186"/>
                  </a:lnTo>
                  <a:lnTo>
                    <a:pt x="254" y="1194"/>
                  </a:lnTo>
                  <a:lnTo>
                    <a:pt x="254" y="1199"/>
                  </a:lnTo>
                  <a:lnTo>
                    <a:pt x="254" y="1207"/>
                  </a:lnTo>
                  <a:lnTo>
                    <a:pt x="254" y="1211"/>
                  </a:lnTo>
                  <a:lnTo>
                    <a:pt x="254" y="1218"/>
                  </a:lnTo>
                  <a:lnTo>
                    <a:pt x="254" y="1224"/>
                  </a:lnTo>
                  <a:lnTo>
                    <a:pt x="254" y="1231"/>
                  </a:lnTo>
                  <a:lnTo>
                    <a:pt x="254" y="1237"/>
                  </a:lnTo>
                  <a:lnTo>
                    <a:pt x="254" y="1243"/>
                  </a:lnTo>
                  <a:lnTo>
                    <a:pt x="254" y="1249"/>
                  </a:lnTo>
                  <a:lnTo>
                    <a:pt x="254" y="1256"/>
                  </a:lnTo>
                  <a:lnTo>
                    <a:pt x="254" y="1262"/>
                  </a:lnTo>
                  <a:lnTo>
                    <a:pt x="254" y="1267"/>
                  </a:lnTo>
                  <a:lnTo>
                    <a:pt x="254" y="1273"/>
                  </a:lnTo>
                  <a:lnTo>
                    <a:pt x="254" y="1281"/>
                  </a:lnTo>
                  <a:lnTo>
                    <a:pt x="252" y="1285"/>
                  </a:lnTo>
                  <a:lnTo>
                    <a:pt x="252" y="1291"/>
                  </a:lnTo>
                  <a:lnTo>
                    <a:pt x="252" y="1298"/>
                  </a:lnTo>
                  <a:lnTo>
                    <a:pt x="252" y="1304"/>
                  </a:lnTo>
                  <a:lnTo>
                    <a:pt x="252" y="1308"/>
                  </a:lnTo>
                  <a:lnTo>
                    <a:pt x="252" y="1314"/>
                  </a:lnTo>
                  <a:lnTo>
                    <a:pt x="252" y="1320"/>
                  </a:lnTo>
                  <a:lnTo>
                    <a:pt x="252" y="1324"/>
                  </a:lnTo>
                  <a:lnTo>
                    <a:pt x="252" y="1330"/>
                  </a:lnTo>
                  <a:lnTo>
                    <a:pt x="254" y="1336"/>
                  </a:lnTo>
                  <a:lnTo>
                    <a:pt x="254" y="1340"/>
                  </a:lnTo>
                  <a:lnTo>
                    <a:pt x="254" y="1346"/>
                  </a:lnTo>
                  <a:lnTo>
                    <a:pt x="254" y="1354"/>
                  </a:lnTo>
                  <a:lnTo>
                    <a:pt x="254" y="1363"/>
                  </a:lnTo>
                  <a:lnTo>
                    <a:pt x="255" y="1372"/>
                  </a:lnTo>
                  <a:lnTo>
                    <a:pt x="257" y="1380"/>
                  </a:lnTo>
                  <a:lnTo>
                    <a:pt x="258" y="1386"/>
                  </a:lnTo>
                  <a:lnTo>
                    <a:pt x="260" y="1393"/>
                  </a:lnTo>
                  <a:lnTo>
                    <a:pt x="262" y="1401"/>
                  </a:lnTo>
                  <a:lnTo>
                    <a:pt x="265" y="1406"/>
                  </a:lnTo>
                  <a:lnTo>
                    <a:pt x="268" y="1411"/>
                  </a:lnTo>
                  <a:lnTo>
                    <a:pt x="271" y="1415"/>
                  </a:lnTo>
                  <a:lnTo>
                    <a:pt x="275" y="1419"/>
                  </a:lnTo>
                  <a:lnTo>
                    <a:pt x="280" y="1422"/>
                  </a:lnTo>
                  <a:lnTo>
                    <a:pt x="286" y="1425"/>
                  </a:lnTo>
                  <a:lnTo>
                    <a:pt x="291" y="1427"/>
                  </a:lnTo>
                  <a:lnTo>
                    <a:pt x="297" y="1428"/>
                  </a:lnTo>
                  <a:lnTo>
                    <a:pt x="306" y="1428"/>
                  </a:lnTo>
                  <a:lnTo>
                    <a:pt x="309" y="1427"/>
                  </a:lnTo>
                  <a:lnTo>
                    <a:pt x="313" y="1427"/>
                  </a:lnTo>
                  <a:lnTo>
                    <a:pt x="317" y="1425"/>
                  </a:lnTo>
                  <a:lnTo>
                    <a:pt x="323" y="1422"/>
                  </a:lnTo>
                  <a:lnTo>
                    <a:pt x="329" y="1419"/>
                  </a:lnTo>
                  <a:lnTo>
                    <a:pt x="336" y="1417"/>
                  </a:lnTo>
                  <a:lnTo>
                    <a:pt x="342" y="1414"/>
                  </a:lnTo>
                  <a:lnTo>
                    <a:pt x="349" y="1409"/>
                  </a:lnTo>
                  <a:lnTo>
                    <a:pt x="357" y="1405"/>
                  </a:lnTo>
                  <a:lnTo>
                    <a:pt x="365" y="1399"/>
                  </a:lnTo>
                  <a:lnTo>
                    <a:pt x="372" y="1393"/>
                  </a:lnTo>
                  <a:lnTo>
                    <a:pt x="381" y="1388"/>
                  </a:lnTo>
                  <a:lnTo>
                    <a:pt x="388" y="1380"/>
                  </a:lnTo>
                  <a:lnTo>
                    <a:pt x="398" y="1375"/>
                  </a:lnTo>
                  <a:lnTo>
                    <a:pt x="409" y="1367"/>
                  </a:lnTo>
                  <a:lnTo>
                    <a:pt x="419" y="1362"/>
                  </a:lnTo>
                  <a:lnTo>
                    <a:pt x="427" y="1353"/>
                  </a:lnTo>
                  <a:lnTo>
                    <a:pt x="438" y="1344"/>
                  </a:lnTo>
                  <a:lnTo>
                    <a:pt x="449" y="1337"/>
                  </a:lnTo>
                  <a:lnTo>
                    <a:pt x="459" y="1328"/>
                  </a:lnTo>
                  <a:lnTo>
                    <a:pt x="469" y="1320"/>
                  </a:lnTo>
                  <a:lnTo>
                    <a:pt x="480" y="1311"/>
                  </a:lnTo>
                  <a:lnTo>
                    <a:pt x="491" y="1302"/>
                  </a:lnTo>
                  <a:lnTo>
                    <a:pt x="503" y="1294"/>
                  </a:lnTo>
                  <a:lnTo>
                    <a:pt x="513" y="1285"/>
                  </a:lnTo>
                  <a:lnTo>
                    <a:pt x="524" y="1275"/>
                  </a:lnTo>
                  <a:lnTo>
                    <a:pt x="536" y="1265"/>
                  </a:lnTo>
                  <a:lnTo>
                    <a:pt x="548" y="1256"/>
                  </a:lnTo>
                  <a:lnTo>
                    <a:pt x="559" y="1246"/>
                  </a:lnTo>
                  <a:lnTo>
                    <a:pt x="571" y="1236"/>
                  </a:lnTo>
                  <a:lnTo>
                    <a:pt x="581" y="1227"/>
                  </a:lnTo>
                  <a:lnTo>
                    <a:pt x="594" y="1217"/>
                  </a:lnTo>
                  <a:lnTo>
                    <a:pt x="604" y="1207"/>
                  </a:lnTo>
                  <a:lnTo>
                    <a:pt x="616" y="1197"/>
                  </a:lnTo>
                  <a:lnTo>
                    <a:pt x="626" y="1186"/>
                  </a:lnTo>
                  <a:lnTo>
                    <a:pt x="637" y="1178"/>
                  </a:lnTo>
                  <a:lnTo>
                    <a:pt x="649" y="1166"/>
                  </a:lnTo>
                  <a:lnTo>
                    <a:pt x="659" y="1158"/>
                  </a:lnTo>
                  <a:lnTo>
                    <a:pt x="671" y="1147"/>
                  </a:lnTo>
                  <a:lnTo>
                    <a:pt x="681" y="1139"/>
                  </a:lnTo>
                  <a:lnTo>
                    <a:pt x="691" y="1129"/>
                  </a:lnTo>
                  <a:lnTo>
                    <a:pt x="701" y="1120"/>
                  </a:lnTo>
                  <a:lnTo>
                    <a:pt x="711" y="1111"/>
                  </a:lnTo>
                  <a:lnTo>
                    <a:pt x="721" y="1103"/>
                  </a:lnTo>
                  <a:lnTo>
                    <a:pt x="730" y="1095"/>
                  </a:lnTo>
                  <a:lnTo>
                    <a:pt x="739" y="1087"/>
                  </a:lnTo>
                  <a:lnTo>
                    <a:pt x="747" y="1079"/>
                  </a:lnTo>
                  <a:lnTo>
                    <a:pt x="757" y="1072"/>
                  </a:lnTo>
                  <a:lnTo>
                    <a:pt x="765" y="1065"/>
                  </a:lnTo>
                  <a:lnTo>
                    <a:pt x="772" y="1058"/>
                  </a:lnTo>
                  <a:lnTo>
                    <a:pt x="779" y="1050"/>
                  </a:lnTo>
                  <a:lnTo>
                    <a:pt x="788" y="1045"/>
                  </a:lnTo>
                  <a:lnTo>
                    <a:pt x="794" y="1037"/>
                  </a:lnTo>
                  <a:lnTo>
                    <a:pt x="801" y="1033"/>
                  </a:lnTo>
                  <a:lnTo>
                    <a:pt x="805" y="1027"/>
                  </a:lnTo>
                  <a:lnTo>
                    <a:pt x="812" y="1024"/>
                  </a:lnTo>
                  <a:lnTo>
                    <a:pt x="817" y="1019"/>
                  </a:lnTo>
                  <a:lnTo>
                    <a:pt x="821" y="1016"/>
                  </a:lnTo>
                  <a:lnTo>
                    <a:pt x="824" y="1011"/>
                  </a:lnTo>
                  <a:lnTo>
                    <a:pt x="828" y="1008"/>
                  </a:lnTo>
                  <a:lnTo>
                    <a:pt x="834" y="1006"/>
                  </a:lnTo>
                  <a:lnTo>
                    <a:pt x="837" y="1004"/>
                  </a:lnTo>
                  <a:lnTo>
                    <a:pt x="843" y="1001"/>
                  </a:lnTo>
                  <a:lnTo>
                    <a:pt x="851" y="998"/>
                  </a:lnTo>
                  <a:lnTo>
                    <a:pt x="856" y="995"/>
                  </a:lnTo>
                  <a:lnTo>
                    <a:pt x="862" y="995"/>
                  </a:lnTo>
                  <a:lnTo>
                    <a:pt x="864" y="994"/>
                  </a:lnTo>
                  <a:lnTo>
                    <a:pt x="870" y="994"/>
                  </a:lnTo>
                  <a:lnTo>
                    <a:pt x="878" y="994"/>
                  </a:lnTo>
                  <a:lnTo>
                    <a:pt x="885" y="997"/>
                  </a:lnTo>
                  <a:lnTo>
                    <a:pt x="888" y="1000"/>
                  </a:lnTo>
                  <a:lnTo>
                    <a:pt x="889" y="1003"/>
                  </a:lnTo>
                  <a:lnTo>
                    <a:pt x="892" y="1007"/>
                  </a:lnTo>
                  <a:lnTo>
                    <a:pt x="892" y="1013"/>
                  </a:lnTo>
                  <a:lnTo>
                    <a:pt x="892" y="1016"/>
                  </a:lnTo>
                  <a:lnTo>
                    <a:pt x="891" y="1022"/>
                  </a:lnTo>
                  <a:lnTo>
                    <a:pt x="889" y="1027"/>
                  </a:lnTo>
                  <a:lnTo>
                    <a:pt x="889" y="1036"/>
                  </a:lnTo>
                  <a:lnTo>
                    <a:pt x="888" y="1039"/>
                  </a:lnTo>
                  <a:lnTo>
                    <a:pt x="886" y="1043"/>
                  </a:lnTo>
                  <a:lnTo>
                    <a:pt x="885" y="1049"/>
                  </a:lnTo>
                  <a:lnTo>
                    <a:pt x="885" y="1053"/>
                  </a:lnTo>
                  <a:lnTo>
                    <a:pt x="883" y="1059"/>
                  </a:lnTo>
                  <a:lnTo>
                    <a:pt x="882" y="1065"/>
                  </a:lnTo>
                  <a:lnTo>
                    <a:pt x="880" y="1071"/>
                  </a:lnTo>
                  <a:lnTo>
                    <a:pt x="880" y="1078"/>
                  </a:lnTo>
                  <a:lnTo>
                    <a:pt x="878" y="1082"/>
                  </a:lnTo>
                  <a:lnTo>
                    <a:pt x="876" y="1090"/>
                  </a:lnTo>
                  <a:lnTo>
                    <a:pt x="875" y="1095"/>
                  </a:lnTo>
                  <a:lnTo>
                    <a:pt x="873" y="1104"/>
                  </a:lnTo>
                  <a:lnTo>
                    <a:pt x="872" y="1110"/>
                  </a:lnTo>
                  <a:lnTo>
                    <a:pt x="870" y="1117"/>
                  </a:lnTo>
                  <a:lnTo>
                    <a:pt x="867" y="1124"/>
                  </a:lnTo>
                  <a:lnTo>
                    <a:pt x="867" y="1133"/>
                  </a:lnTo>
                  <a:lnTo>
                    <a:pt x="864" y="1140"/>
                  </a:lnTo>
                  <a:lnTo>
                    <a:pt x="863" y="1146"/>
                  </a:lnTo>
                  <a:lnTo>
                    <a:pt x="862" y="1155"/>
                  </a:lnTo>
                  <a:lnTo>
                    <a:pt x="859" y="1162"/>
                  </a:lnTo>
                  <a:lnTo>
                    <a:pt x="856" y="1171"/>
                  </a:lnTo>
                  <a:lnTo>
                    <a:pt x="854" y="1178"/>
                  </a:lnTo>
                  <a:lnTo>
                    <a:pt x="853" y="1186"/>
                  </a:lnTo>
                  <a:lnTo>
                    <a:pt x="851" y="1194"/>
                  </a:lnTo>
                  <a:lnTo>
                    <a:pt x="849" y="1201"/>
                  </a:lnTo>
                  <a:lnTo>
                    <a:pt x="846" y="1208"/>
                  </a:lnTo>
                  <a:lnTo>
                    <a:pt x="843" y="1215"/>
                  </a:lnTo>
                  <a:lnTo>
                    <a:pt x="841" y="1224"/>
                  </a:lnTo>
                  <a:lnTo>
                    <a:pt x="838" y="1231"/>
                  </a:lnTo>
                  <a:lnTo>
                    <a:pt x="837" y="1239"/>
                  </a:lnTo>
                  <a:lnTo>
                    <a:pt x="834" y="1246"/>
                  </a:lnTo>
                  <a:lnTo>
                    <a:pt x="833" y="1253"/>
                  </a:lnTo>
                  <a:lnTo>
                    <a:pt x="830" y="1260"/>
                  </a:lnTo>
                  <a:lnTo>
                    <a:pt x="828" y="1267"/>
                  </a:lnTo>
                  <a:lnTo>
                    <a:pt x="825" y="1273"/>
                  </a:lnTo>
                  <a:lnTo>
                    <a:pt x="823" y="1282"/>
                  </a:lnTo>
                  <a:lnTo>
                    <a:pt x="821" y="1288"/>
                  </a:lnTo>
                  <a:lnTo>
                    <a:pt x="818" y="1294"/>
                  </a:lnTo>
                  <a:lnTo>
                    <a:pt x="817" y="1299"/>
                  </a:lnTo>
                  <a:lnTo>
                    <a:pt x="815" y="1307"/>
                  </a:lnTo>
                  <a:lnTo>
                    <a:pt x="812" y="1312"/>
                  </a:lnTo>
                  <a:lnTo>
                    <a:pt x="810" y="1318"/>
                  </a:lnTo>
                  <a:lnTo>
                    <a:pt x="808" y="1322"/>
                  </a:lnTo>
                  <a:lnTo>
                    <a:pt x="805" y="1328"/>
                  </a:lnTo>
                  <a:lnTo>
                    <a:pt x="804" y="1333"/>
                  </a:lnTo>
                  <a:lnTo>
                    <a:pt x="801" y="1337"/>
                  </a:lnTo>
                  <a:lnTo>
                    <a:pt x="799" y="1341"/>
                  </a:lnTo>
                  <a:lnTo>
                    <a:pt x="798" y="1346"/>
                  </a:lnTo>
                  <a:lnTo>
                    <a:pt x="794" y="1351"/>
                  </a:lnTo>
                  <a:lnTo>
                    <a:pt x="791" y="1357"/>
                  </a:lnTo>
                  <a:lnTo>
                    <a:pt x="786" y="1362"/>
                  </a:lnTo>
                  <a:lnTo>
                    <a:pt x="783" y="1364"/>
                  </a:lnTo>
                  <a:lnTo>
                    <a:pt x="776" y="1364"/>
                  </a:lnTo>
                  <a:lnTo>
                    <a:pt x="768" y="1363"/>
                  </a:lnTo>
                  <a:lnTo>
                    <a:pt x="759" y="1360"/>
                  </a:lnTo>
                  <a:lnTo>
                    <a:pt x="750" y="1357"/>
                  </a:lnTo>
                  <a:lnTo>
                    <a:pt x="746" y="1354"/>
                  </a:lnTo>
                  <a:lnTo>
                    <a:pt x="741" y="1351"/>
                  </a:lnTo>
                  <a:lnTo>
                    <a:pt x="736" y="1349"/>
                  </a:lnTo>
                  <a:lnTo>
                    <a:pt x="731" y="1347"/>
                  </a:lnTo>
                  <a:lnTo>
                    <a:pt x="726" y="1344"/>
                  </a:lnTo>
                  <a:lnTo>
                    <a:pt x="721" y="1341"/>
                  </a:lnTo>
                  <a:lnTo>
                    <a:pt x="717" y="1338"/>
                  </a:lnTo>
                  <a:lnTo>
                    <a:pt x="713" y="1336"/>
                  </a:lnTo>
                  <a:lnTo>
                    <a:pt x="707" y="1333"/>
                  </a:lnTo>
                  <a:lnTo>
                    <a:pt x="701" y="1331"/>
                  </a:lnTo>
                  <a:lnTo>
                    <a:pt x="697" y="1328"/>
                  </a:lnTo>
                  <a:lnTo>
                    <a:pt x="691" y="1327"/>
                  </a:lnTo>
                  <a:lnTo>
                    <a:pt x="681" y="1324"/>
                  </a:lnTo>
                  <a:lnTo>
                    <a:pt x="672" y="1324"/>
                  </a:lnTo>
                  <a:lnTo>
                    <a:pt x="663" y="1325"/>
                  </a:lnTo>
                  <a:lnTo>
                    <a:pt x="655" y="1331"/>
                  </a:lnTo>
                  <a:lnTo>
                    <a:pt x="650" y="1333"/>
                  </a:lnTo>
                  <a:lnTo>
                    <a:pt x="646" y="1338"/>
                  </a:lnTo>
                  <a:lnTo>
                    <a:pt x="643" y="1343"/>
                  </a:lnTo>
                  <a:lnTo>
                    <a:pt x="640" y="1350"/>
                  </a:lnTo>
                  <a:lnTo>
                    <a:pt x="636" y="1356"/>
                  </a:lnTo>
                  <a:lnTo>
                    <a:pt x="631" y="1364"/>
                  </a:lnTo>
                  <a:lnTo>
                    <a:pt x="629" y="1367"/>
                  </a:lnTo>
                  <a:lnTo>
                    <a:pt x="627" y="1373"/>
                  </a:lnTo>
                  <a:lnTo>
                    <a:pt x="626" y="1377"/>
                  </a:lnTo>
                  <a:lnTo>
                    <a:pt x="624" y="1383"/>
                  </a:lnTo>
                  <a:lnTo>
                    <a:pt x="621" y="1389"/>
                  </a:lnTo>
                  <a:lnTo>
                    <a:pt x="618" y="1393"/>
                  </a:lnTo>
                  <a:lnTo>
                    <a:pt x="616" y="1399"/>
                  </a:lnTo>
                  <a:lnTo>
                    <a:pt x="614" y="1405"/>
                  </a:lnTo>
                  <a:lnTo>
                    <a:pt x="611" y="1411"/>
                  </a:lnTo>
                  <a:lnTo>
                    <a:pt x="610" y="1418"/>
                  </a:lnTo>
                  <a:lnTo>
                    <a:pt x="607" y="1424"/>
                  </a:lnTo>
                  <a:lnTo>
                    <a:pt x="605" y="1431"/>
                  </a:lnTo>
                  <a:lnTo>
                    <a:pt x="603" y="1438"/>
                  </a:lnTo>
                  <a:lnTo>
                    <a:pt x="600" y="1444"/>
                  </a:lnTo>
                  <a:lnTo>
                    <a:pt x="597" y="1451"/>
                  </a:lnTo>
                  <a:lnTo>
                    <a:pt x="595" y="1458"/>
                  </a:lnTo>
                  <a:lnTo>
                    <a:pt x="592" y="1464"/>
                  </a:lnTo>
                  <a:lnTo>
                    <a:pt x="590" y="1472"/>
                  </a:lnTo>
                  <a:lnTo>
                    <a:pt x="587" y="1480"/>
                  </a:lnTo>
                  <a:lnTo>
                    <a:pt x="585" y="1487"/>
                  </a:lnTo>
                  <a:lnTo>
                    <a:pt x="582" y="1495"/>
                  </a:lnTo>
                  <a:lnTo>
                    <a:pt x="579" y="1502"/>
                  </a:lnTo>
                  <a:lnTo>
                    <a:pt x="578" y="1509"/>
                  </a:lnTo>
                  <a:lnTo>
                    <a:pt x="575" y="1518"/>
                  </a:lnTo>
                  <a:lnTo>
                    <a:pt x="572" y="1525"/>
                  </a:lnTo>
                  <a:lnTo>
                    <a:pt x="571" y="1532"/>
                  </a:lnTo>
                  <a:lnTo>
                    <a:pt x="568" y="1540"/>
                  </a:lnTo>
                  <a:lnTo>
                    <a:pt x="566" y="1548"/>
                  </a:lnTo>
                  <a:lnTo>
                    <a:pt x="563" y="1555"/>
                  </a:lnTo>
                  <a:lnTo>
                    <a:pt x="562" y="1563"/>
                  </a:lnTo>
                  <a:lnTo>
                    <a:pt x="559" y="1568"/>
                  </a:lnTo>
                  <a:lnTo>
                    <a:pt x="558" y="1576"/>
                  </a:lnTo>
                  <a:lnTo>
                    <a:pt x="555" y="1583"/>
                  </a:lnTo>
                  <a:lnTo>
                    <a:pt x="553" y="1590"/>
                  </a:lnTo>
                  <a:lnTo>
                    <a:pt x="550" y="1597"/>
                  </a:lnTo>
                  <a:lnTo>
                    <a:pt x="550" y="1605"/>
                  </a:lnTo>
                  <a:lnTo>
                    <a:pt x="548" y="1612"/>
                  </a:lnTo>
                  <a:lnTo>
                    <a:pt x="546" y="1618"/>
                  </a:lnTo>
                  <a:lnTo>
                    <a:pt x="543" y="1625"/>
                  </a:lnTo>
                  <a:lnTo>
                    <a:pt x="543" y="1631"/>
                  </a:lnTo>
                  <a:lnTo>
                    <a:pt x="542" y="1638"/>
                  </a:lnTo>
                  <a:lnTo>
                    <a:pt x="540" y="1644"/>
                  </a:lnTo>
                  <a:lnTo>
                    <a:pt x="539" y="1649"/>
                  </a:lnTo>
                  <a:lnTo>
                    <a:pt x="539" y="1657"/>
                  </a:lnTo>
                  <a:lnTo>
                    <a:pt x="537" y="1661"/>
                  </a:lnTo>
                  <a:lnTo>
                    <a:pt x="536" y="1667"/>
                  </a:lnTo>
                  <a:lnTo>
                    <a:pt x="535" y="1671"/>
                  </a:lnTo>
                  <a:lnTo>
                    <a:pt x="535" y="1677"/>
                  </a:lnTo>
                  <a:lnTo>
                    <a:pt x="535" y="1681"/>
                  </a:lnTo>
                  <a:lnTo>
                    <a:pt x="535" y="1687"/>
                  </a:lnTo>
                  <a:lnTo>
                    <a:pt x="535" y="1691"/>
                  </a:lnTo>
                  <a:lnTo>
                    <a:pt x="535" y="1696"/>
                  </a:lnTo>
                  <a:lnTo>
                    <a:pt x="535" y="1702"/>
                  </a:lnTo>
                  <a:lnTo>
                    <a:pt x="535" y="1709"/>
                  </a:lnTo>
                  <a:lnTo>
                    <a:pt x="536" y="1713"/>
                  </a:lnTo>
                  <a:lnTo>
                    <a:pt x="539" y="1718"/>
                  </a:lnTo>
                  <a:lnTo>
                    <a:pt x="543" y="1720"/>
                  </a:lnTo>
                  <a:lnTo>
                    <a:pt x="553" y="1722"/>
                  </a:lnTo>
                  <a:lnTo>
                    <a:pt x="558" y="1722"/>
                  </a:lnTo>
                  <a:lnTo>
                    <a:pt x="562" y="1722"/>
                  </a:lnTo>
                  <a:lnTo>
                    <a:pt x="568" y="1722"/>
                  </a:lnTo>
                  <a:lnTo>
                    <a:pt x="575" y="1722"/>
                  </a:lnTo>
                  <a:lnTo>
                    <a:pt x="581" y="1720"/>
                  </a:lnTo>
                  <a:lnTo>
                    <a:pt x="588" y="1720"/>
                  </a:lnTo>
                  <a:lnTo>
                    <a:pt x="595" y="1718"/>
                  </a:lnTo>
                  <a:lnTo>
                    <a:pt x="603" y="1718"/>
                  </a:lnTo>
                  <a:lnTo>
                    <a:pt x="610" y="1716"/>
                  </a:lnTo>
                  <a:lnTo>
                    <a:pt x="617" y="1715"/>
                  </a:lnTo>
                  <a:lnTo>
                    <a:pt x="626" y="1713"/>
                  </a:lnTo>
                  <a:lnTo>
                    <a:pt x="633" y="1713"/>
                  </a:lnTo>
                  <a:lnTo>
                    <a:pt x="640" y="1712"/>
                  </a:lnTo>
                  <a:lnTo>
                    <a:pt x="647" y="1710"/>
                  </a:lnTo>
                  <a:lnTo>
                    <a:pt x="655" y="1709"/>
                  </a:lnTo>
                  <a:lnTo>
                    <a:pt x="662" y="1709"/>
                  </a:lnTo>
                  <a:lnTo>
                    <a:pt x="668" y="1709"/>
                  </a:lnTo>
                  <a:lnTo>
                    <a:pt x="673" y="1709"/>
                  </a:lnTo>
                  <a:lnTo>
                    <a:pt x="679" y="1709"/>
                  </a:lnTo>
                  <a:lnTo>
                    <a:pt x="685" y="1712"/>
                  </a:lnTo>
                  <a:lnTo>
                    <a:pt x="689" y="1712"/>
                  </a:lnTo>
                  <a:lnTo>
                    <a:pt x="695" y="1715"/>
                  </a:lnTo>
                  <a:lnTo>
                    <a:pt x="698" y="1716"/>
                  </a:lnTo>
                  <a:lnTo>
                    <a:pt x="702" y="1720"/>
                  </a:lnTo>
                  <a:lnTo>
                    <a:pt x="704" y="1723"/>
                  </a:lnTo>
                  <a:lnTo>
                    <a:pt x="707" y="1729"/>
                  </a:lnTo>
                  <a:lnTo>
                    <a:pt x="708" y="1733"/>
                  </a:lnTo>
                  <a:lnTo>
                    <a:pt x="710" y="1742"/>
                  </a:lnTo>
                  <a:lnTo>
                    <a:pt x="710" y="1748"/>
                  </a:lnTo>
                  <a:lnTo>
                    <a:pt x="710" y="1755"/>
                  </a:lnTo>
                  <a:lnTo>
                    <a:pt x="710" y="1761"/>
                  </a:lnTo>
                  <a:lnTo>
                    <a:pt x="713" y="1768"/>
                  </a:lnTo>
                  <a:lnTo>
                    <a:pt x="713" y="1775"/>
                  </a:lnTo>
                  <a:lnTo>
                    <a:pt x="714" y="1783"/>
                  </a:lnTo>
                  <a:lnTo>
                    <a:pt x="717" y="1790"/>
                  </a:lnTo>
                  <a:lnTo>
                    <a:pt x="721" y="1799"/>
                  </a:lnTo>
                  <a:lnTo>
                    <a:pt x="723" y="1804"/>
                  </a:lnTo>
                  <a:lnTo>
                    <a:pt x="726" y="1812"/>
                  </a:lnTo>
                  <a:lnTo>
                    <a:pt x="730" y="1819"/>
                  </a:lnTo>
                  <a:lnTo>
                    <a:pt x="734" y="1826"/>
                  </a:lnTo>
                  <a:lnTo>
                    <a:pt x="737" y="1833"/>
                  </a:lnTo>
                  <a:lnTo>
                    <a:pt x="741" y="1840"/>
                  </a:lnTo>
                  <a:lnTo>
                    <a:pt x="747" y="1846"/>
                  </a:lnTo>
                  <a:lnTo>
                    <a:pt x="752" y="1854"/>
                  </a:lnTo>
                  <a:lnTo>
                    <a:pt x="757" y="1859"/>
                  </a:lnTo>
                  <a:lnTo>
                    <a:pt x="762" y="1865"/>
                  </a:lnTo>
                  <a:lnTo>
                    <a:pt x="768" y="1871"/>
                  </a:lnTo>
                  <a:lnTo>
                    <a:pt x="773" y="1877"/>
                  </a:lnTo>
                  <a:lnTo>
                    <a:pt x="779" y="1881"/>
                  </a:lnTo>
                  <a:lnTo>
                    <a:pt x="785" y="1885"/>
                  </a:lnTo>
                  <a:lnTo>
                    <a:pt x="792" y="1890"/>
                  </a:lnTo>
                  <a:lnTo>
                    <a:pt x="799" y="1894"/>
                  </a:lnTo>
                  <a:lnTo>
                    <a:pt x="805" y="1897"/>
                  </a:lnTo>
                  <a:lnTo>
                    <a:pt x="812" y="1900"/>
                  </a:lnTo>
                  <a:lnTo>
                    <a:pt x="818" y="1903"/>
                  </a:lnTo>
                  <a:lnTo>
                    <a:pt x="825" y="1904"/>
                  </a:lnTo>
                  <a:lnTo>
                    <a:pt x="833" y="1906"/>
                  </a:lnTo>
                  <a:lnTo>
                    <a:pt x="840" y="1907"/>
                  </a:lnTo>
                  <a:lnTo>
                    <a:pt x="847" y="1907"/>
                  </a:lnTo>
                  <a:lnTo>
                    <a:pt x="856" y="1907"/>
                  </a:lnTo>
                  <a:lnTo>
                    <a:pt x="859" y="1906"/>
                  </a:lnTo>
                  <a:lnTo>
                    <a:pt x="863" y="1903"/>
                  </a:lnTo>
                  <a:lnTo>
                    <a:pt x="866" y="1900"/>
                  </a:lnTo>
                  <a:lnTo>
                    <a:pt x="870" y="1895"/>
                  </a:lnTo>
                  <a:lnTo>
                    <a:pt x="875" y="1888"/>
                  </a:lnTo>
                  <a:lnTo>
                    <a:pt x="879" y="1882"/>
                  </a:lnTo>
                  <a:lnTo>
                    <a:pt x="883" y="1875"/>
                  </a:lnTo>
                  <a:lnTo>
                    <a:pt x="889" y="1867"/>
                  </a:lnTo>
                  <a:lnTo>
                    <a:pt x="893" y="1856"/>
                  </a:lnTo>
                  <a:lnTo>
                    <a:pt x="899" y="1846"/>
                  </a:lnTo>
                  <a:lnTo>
                    <a:pt x="904" y="1835"/>
                  </a:lnTo>
                  <a:lnTo>
                    <a:pt x="909" y="1823"/>
                  </a:lnTo>
                  <a:lnTo>
                    <a:pt x="914" y="1810"/>
                  </a:lnTo>
                  <a:lnTo>
                    <a:pt x="919" y="1797"/>
                  </a:lnTo>
                  <a:lnTo>
                    <a:pt x="925" y="1783"/>
                  </a:lnTo>
                  <a:lnTo>
                    <a:pt x="933" y="1768"/>
                  </a:lnTo>
                  <a:lnTo>
                    <a:pt x="937" y="1751"/>
                  </a:lnTo>
                  <a:lnTo>
                    <a:pt x="943" y="1735"/>
                  </a:lnTo>
                  <a:lnTo>
                    <a:pt x="948" y="1718"/>
                  </a:lnTo>
                  <a:lnTo>
                    <a:pt x="954" y="1702"/>
                  </a:lnTo>
                  <a:lnTo>
                    <a:pt x="960" y="1683"/>
                  </a:lnTo>
                  <a:lnTo>
                    <a:pt x="966" y="1665"/>
                  </a:lnTo>
                  <a:lnTo>
                    <a:pt x="972" y="1647"/>
                  </a:lnTo>
                  <a:lnTo>
                    <a:pt x="979" y="1629"/>
                  </a:lnTo>
                  <a:lnTo>
                    <a:pt x="983" y="1609"/>
                  </a:lnTo>
                  <a:lnTo>
                    <a:pt x="989" y="1589"/>
                  </a:lnTo>
                  <a:lnTo>
                    <a:pt x="996" y="1568"/>
                  </a:lnTo>
                  <a:lnTo>
                    <a:pt x="1002" y="1550"/>
                  </a:lnTo>
                  <a:lnTo>
                    <a:pt x="1008" y="1529"/>
                  </a:lnTo>
                  <a:lnTo>
                    <a:pt x="1014" y="1509"/>
                  </a:lnTo>
                  <a:lnTo>
                    <a:pt x="1021" y="1489"/>
                  </a:lnTo>
                  <a:lnTo>
                    <a:pt x="1027" y="1470"/>
                  </a:lnTo>
                  <a:lnTo>
                    <a:pt x="1032" y="1448"/>
                  </a:lnTo>
                  <a:lnTo>
                    <a:pt x="1038" y="1428"/>
                  </a:lnTo>
                  <a:lnTo>
                    <a:pt x="1044" y="1409"/>
                  </a:lnTo>
                  <a:lnTo>
                    <a:pt x="1050" y="1389"/>
                  </a:lnTo>
                  <a:lnTo>
                    <a:pt x="1056" y="1369"/>
                  </a:lnTo>
                  <a:lnTo>
                    <a:pt x="1061" y="1349"/>
                  </a:lnTo>
                  <a:lnTo>
                    <a:pt x="1067" y="1330"/>
                  </a:lnTo>
                  <a:lnTo>
                    <a:pt x="1073" y="1311"/>
                  </a:lnTo>
                  <a:lnTo>
                    <a:pt x="1077" y="1292"/>
                  </a:lnTo>
                  <a:lnTo>
                    <a:pt x="1083" y="1273"/>
                  </a:lnTo>
                  <a:lnTo>
                    <a:pt x="1089" y="1256"/>
                  </a:lnTo>
                  <a:lnTo>
                    <a:pt x="1093" y="1237"/>
                  </a:lnTo>
                  <a:lnTo>
                    <a:pt x="1098" y="1220"/>
                  </a:lnTo>
                  <a:lnTo>
                    <a:pt x="1103" y="1204"/>
                  </a:lnTo>
                  <a:lnTo>
                    <a:pt x="1109" y="1188"/>
                  </a:lnTo>
                  <a:lnTo>
                    <a:pt x="1113" y="1173"/>
                  </a:lnTo>
                  <a:lnTo>
                    <a:pt x="1118" y="1158"/>
                  </a:lnTo>
                  <a:lnTo>
                    <a:pt x="1122" y="1143"/>
                  </a:lnTo>
                  <a:lnTo>
                    <a:pt x="1126" y="1129"/>
                  </a:lnTo>
                  <a:lnTo>
                    <a:pt x="1131" y="1117"/>
                  </a:lnTo>
                  <a:lnTo>
                    <a:pt x="1135" y="1104"/>
                  </a:lnTo>
                  <a:lnTo>
                    <a:pt x="1138" y="1094"/>
                  </a:lnTo>
                  <a:lnTo>
                    <a:pt x="1142" y="1082"/>
                  </a:lnTo>
                  <a:lnTo>
                    <a:pt x="1147" y="1074"/>
                  </a:lnTo>
                  <a:lnTo>
                    <a:pt x="1150" y="1065"/>
                  </a:lnTo>
                  <a:lnTo>
                    <a:pt x="1151" y="1058"/>
                  </a:lnTo>
                  <a:lnTo>
                    <a:pt x="1154" y="1050"/>
                  </a:lnTo>
                  <a:lnTo>
                    <a:pt x="1158" y="1046"/>
                  </a:lnTo>
                  <a:lnTo>
                    <a:pt x="1160" y="1040"/>
                  </a:lnTo>
                  <a:lnTo>
                    <a:pt x="1163" y="1037"/>
                  </a:lnTo>
                  <a:lnTo>
                    <a:pt x="1164" y="1036"/>
                  </a:lnTo>
                  <a:lnTo>
                    <a:pt x="1167" y="1036"/>
                  </a:lnTo>
                  <a:lnTo>
                    <a:pt x="1173" y="1033"/>
                  </a:lnTo>
                  <a:lnTo>
                    <a:pt x="1183" y="1033"/>
                  </a:lnTo>
                  <a:lnTo>
                    <a:pt x="1187" y="1033"/>
                  </a:lnTo>
                  <a:lnTo>
                    <a:pt x="1193" y="1033"/>
                  </a:lnTo>
                  <a:lnTo>
                    <a:pt x="1199" y="1033"/>
                  </a:lnTo>
                  <a:lnTo>
                    <a:pt x="1206" y="1035"/>
                  </a:lnTo>
                  <a:lnTo>
                    <a:pt x="1212" y="1035"/>
                  </a:lnTo>
                  <a:lnTo>
                    <a:pt x="1219" y="1035"/>
                  </a:lnTo>
                  <a:lnTo>
                    <a:pt x="1226" y="1035"/>
                  </a:lnTo>
                  <a:lnTo>
                    <a:pt x="1234" y="1036"/>
                  </a:lnTo>
                  <a:lnTo>
                    <a:pt x="1241" y="1035"/>
                  </a:lnTo>
                  <a:lnTo>
                    <a:pt x="1248" y="1035"/>
                  </a:lnTo>
                  <a:lnTo>
                    <a:pt x="1257" y="1033"/>
                  </a:lnTo>
                  <a:lnTo>
                    <a:pt x="1264" y="1033"/>
                  </a:lnTo>
                  <a:lnTo>
                    <a:pt x="1271" y="1032"/>
                  </a:lnTo>
                  <a:lnTo>
                    <a:pt x="1278" y="1030"/>
                  </a:lnTo>
                  <a:lnTo>
                    <a:pt x="1286" y="1027"/>
                  </a:lnTo>
                  <a:lnTo>
                    <a:pt x="1293" y="1026"/>
                  </a:lnTo>
                  <a:lnTo>
                    <a:pt x="1300" y="1022"/>
                  </a:lnTo>
                  <a:lnTo>
                    <a:pt x="1306" y="1019"/>
                  </a:lnTo>
                  <a:lnTo>
                    <a:pt x="1313" y="1014"/>
                  </a:lnTo>
                  <a:lnTo>
                    <a:pt x="1320" y="1010"/>
                  </a:lnTo>
                  <a:lnTo>
                    <a:pt x="1326" y="1004"/>
                  </a:lnTo>
                  <a:lnTo>
                    <a:pt x="1332" y="998"/>
                  </a:lnTo>
                  <a:lnTo>
                    <a:pt x="1338" y="991"/>
                  </a:lnTo>
                  <a:lnTo>
                    <a:pt x="1342" y="984"/>
                  </a:lnTo>
                  <a:lnTo>
                    <a:pt x="1344" y="980"/>
                  </a:lnTo>
                  <a:lnTo>
                    <a:pt x="1346" y="975"/>
                  </a:lnTo>
                  <a:lnTo>
                    <a:pt x="1348" y="971"/>
                  </a:lnTo>
                  <a:lnTo>
                    <a:pt x="1351" y="967"/>
                  </a:lnTo>
                  <a:lnTo>
                    <a:pt x="1352" y="961"/>
                  </a:lnTo>
                  <a:lnTo>
                    <a:pt x="1354" y="955"/>
                  </a:lnTo>
                  <a:lnTo>
                    <a:pt x="1355" y="951"/>
                  </a:lnTo>
                  <a:lnTo>
                    <a:pt x="1357" y="946"/>
                  </a:lnTo>
                  <a:lnTo>
                    <a:pt x="1357" y="939"/>
                  </a:lnTo>
                  <a:lnTo>
                    <a:pt x="1359" y="933"/>
                  </a:lnTo>
                  <a:lnTo>
                    <a:pt x="1359" y="926"/>
                  </a:lnTo>
                  <a:lnTo>
                    <a:pt x="1362" y="922"/>
                  </a:lnTo>
                  <a:lnTo>
                    <a:pt x="1362" y="916"/>
                  </a:lnTo>
                  <a:lnTo>
                    <a:pt x="1364" y="909"/>
                  </a:lnTo>
                  <a:lnTo>
                    <a:pt x="1365" y="903"/>
                  </a:lnTo>
                  <a:lnTo>
                    <a:pt x="1368" y="897"/>
                  </a:lnTo>
                  <a:lnTo>
                    <a:pt x="1368" y="891"/>
                  </a:lnTo>
                  <a:lnTo>
                    <a:pt x="1371" y="884"/>
                  </a:lnTo>
                  <a:lnTo>
                    <a:pt x="1372" y="878"/>
                  </a:lnTo>
                  <a:lnTo>
                    <a:pt x="1375" y="872"/>
                  </a:lnTo>
                  <a:lnTo>
                    <a:pt x="1377" y="867"/>
                  </a:lnTo>
                  <a:lnTo>
                    <a:pt x="1378" y="861"/>
                  </a:lnTo>
                  <a:lnTo>
                    <a:pt x="1380" y="855"/>
                  </a:lnTo>
                  <a:lnTo>
                    <a:pt x="1383" y="849"/>
                  </a:lnTo>
                  <a:lnTo>
                    <a:pt x="1384" y="842"/>
                  </a:lnTo>
                  <a:lnTo>
                    <a:pt x="1386" y="836"/>
                  </a:lnTo>
                  <a:lnTo>
                    <a:pt x="1388" y="831"/>
                  </a:lnTo>
                  <a:lnTo>
                    <a:pt x="1390" y="825"/>
                  </a:lnTo>
                  <a:lnTo>
                    <a:pt x="1393" y="819"/>
                  </a:lnTo>
                  <a:lnTo>
                    <a:pt x="1396" y="813"/>
                  </a:lnTo>
                  <a:lnTo>
                    <a:pt x="1397" y="807"/>
                  </a:lnTo>
                  <a:lnTo>
                    <a:pt x="1400" y="802"/>
                  </a:lnTo>
                  <a:lnTo>
                    <a:pt x="1401" y="796"/>
                  </a:lnTo>
                  <a:lnTo>
                    <a:pt x="1404" y="791"/>
                  </a:lnTo>
                  <a:lnTo>
                    <a:pt x="1406" y="786"/>
                  </a:lnTo>
                  <a:lnTo>
                    <a:pt x="1409" y="780"/>
                  </a:lnTo>
                  <a:lnTo>
                    <a:pt x="1412" y="776"/>
                  </a:lnTo>
                  <a:lnTo>
                    <a:pt x="1414" y="770"/>
                  </a:lnTo>
                  <a:lnTo>
                    <a:pt x="1417" y="764"/>
                  </a:lnTo>
                  <a:lnTo>
                    <a:pt x="1419" y="760"/>
                  </a:lnTo>
                  <a:lnTo>
                    <a:pt x="1422" y="755"/>
                  </a:lnTo>
                  <a:lnTo>
                    <a:pt x="1423" y="749"/>
                  </a:lnTo>
                  <a:lnTo>
                    <a:pt x="1426" y="744"/>
                  </a:lnTo>
                  <a:lnTo>
                    <a:pt x="1427" y="739"/>
                  </a:lnTo>
                  <a:lnTo>
                    <a:pt x="1433" y="731"/>
                  </a:lnTo>
                  <a:lnTo>
                    <a:pt x="1438" y="722"/>
                  </a:lnTo>
                  <a:lnTo>
                    <a:pt x="1442" y="713"/>
                  </a:lnTo>
                  <a:lnTo>
                    <a:pt x="1446" y="706"/>
                  </a:lnTo>
                  <a:lnTo>
                    <a:pt x="1451" y="699"/>
                  </a:lnTo>
                  <a:lnTo>
                    <a:pt x="1455" y="693"/>
                  </a:lnTo>
                  <a:lnTo>
                    <a:pt x="1458" y="686"/>
                  </a:lnTo>
                  <a:lnTo>
                    <a:pt x="1461" y="681"/>
                  </a:lnTo>
                  <a:lnTo>
                    <a:pt x="1465" y="677"/>
                  </a:lnTo>
                  <a:lnTo>
                    <a:pt x="1468" y="674"/>
                  </a:lnTo>
                  <a:lnTo>
                    <a:pt x="1474" y="668"/>
                  </a:lnTo>
                  <a:lnTo>
                    <a:pt x="1480" y="668"/>
                  </a:lnTo>
                  <a:lnTo>
                    <a:pt x="1488" y="668"/>
                  </a:lnTo>
                  <a:lnTo>
                    <a:pt x="1495" y="670"/>
                  </a:lnTo>
                  <a:lnTo>
                    <a:pt x="1503" y="673"/>
                  </a:lnTo>
                  <a:lnTo>
                    <a:pt x="1510" y="679"/>
                  </a:lnTo>
                  <a:lnTo>
                    <a:pt x="1513" y="681"/>
                  </a:lnTo>
                  <a:lnTo>
                    <a:pt x="1517" y="686"/>
                  </a:lnTo>
                  <a:lnTo>
                    <a:pt x="1519" y="692"/>
                  </a:lnTo>
                  <a:lnTo>
                    <a:pt x="1523" y="697"/>
                  </a:lnTo>
                  <a:lnTo>
                    <a:pt x="1526" y="702"/>
                  </a:lnTo>
                  <a:lnTo>
                    <a:pt x="1527" y="710"/>
                  </a:lnTo>
                  <a:lnTo>
                    <a:pt x="1529" y="713"/>
                  </a:lnTo>
                  <a:lnTo>
                    <a:pt x="1530" y="718"/>
                  </a:lnTo>
                  <a:lnTo>
                    <a:pt x="1532" y="723"/>
                  </a:lnTo>
                  <a:lnTo>
                    <a:pt x="1533" y="729"/>
                  </a:lnTo>
                  <a:lnTo>
                    <a:pt x="1535" y="738"/>
                  </a:lnTo>
                  <a:lnTo>
                    <a:pt x="1539" y="747"/>
                  </a:lnTo>
                  <a:lnTo>
                    <a:pt x="1542" y="751"/>
                  </a:lnTo>
                  <a:lnTo>
                    <a:pt x="1545" y="757"/>
                  </a:lnTo>
                  <a:lnTo>
                    <a:pt x="1548" y="761"/>
                  </a:lnTo>
                  <a:lnTo>
                    <a:pt x="1552" y="767"/>
                  </a:lnTo>
                  <a:lnTo>
                    <a:pt x="1555" y="770"/>
                  </a:lnTo>
                  <a:lnTo>
                    <a:pt x="1559" y="774"/>
                  </a:lnTo>
                  <a:lnTo>
                    <a:pt x="1564" y="778"/>
                  </a:lnTo>
                  <a:lnTo>
                    <a:pt x="1569" y="783"/>
                  </a:lnTo>
                  <a:lnTo>
                    <a:pt x="1575" y="787"/>
                  </a:lnTo>
                  <a:lnTo>
                    <a:pt x="1581" y="791"/>
                  </a:lnTo>
                  <a:lnTo>
                    <a:pt x="1587" y="794"/>
                  </a:lnTo>
                  <a:lnTo>
                    <a:pt x="1594" y="799"/>
                  </a:lnTo>
                  <a:lnTo>
                    <a:pt x="1601" y="802"/>
                  </a:lnTo>
                  <a:lnTo>
                    <a:pt x="1610" y="804"/>
                  </a:lnTo>
                  <a:lnTo>
                    <a:pt x="1617" y="809"/>
                  </a:lnTo>
                  <a:lnTo>
                    <a:pt x="1627" y="812"/>
                  </a:lnTo>
                  <a:lnTo>
                    <a:pt x="1632" y="813"/>
                  </a:lnTo>
                  <a:lnTo>
                    <a:pt x="1636" y="815"/>
                  </a:lnTo>
                  <a:lnTo>
                    <a:pt x="1642" y="816"/>
                  </a:lnTo>
                  <a:lnTo>
                    <a:pt x="1647" y="817"/>
                  </a:lnTo>
                  <a:lnTo>
                    <a:pt x="1652" y="819"/>
                  </a:lnTo>
                  <a:lnTo>
                    <a:pt x="1658" y="820"/>
                  </a:lnTo>
                  <a:lnTo>
                    <a:pt x="1663" y="822"/>
                  </a:lnTo>
                  <a:lnTo>
                    <a:pt x="1669" y="825"/>
                  </a:lnTo>
                  <a:lnTo>
                    <a:pt x="1675" y="825"/>
                  </a:lnTo>
                  <a:lnTo>
                    <a:pt x="1681" y="826"/>
                  </a:lnTo>
                  <a:lnTo>
                    <a:pt x="1688" y="826"/>
                  </a:lnTo>
                  <a:lnTo>
                    <a:pt x="1694" y="829"/>
                  </a:lnTo>
                  <a:lnTo>
                    <a:pt x="1701" y="829"/>
                  </a:lnTo>
                  <a:lnTo>
                    <a:pt x="1707" y="831"/>
                  </a:lnTo>
                  <a:lnTo>
                    <a:pt x="1714" y="832"/>
                  </a:lnTo>
                  <a:lnTo>
                    <a:pt x="1723" y="833"/>
                  </a:lnTo>
                  <a:lnTo>
                    <a:pt x="1730" y="833"/>
                  </a:lnTo>
                  <a:lnTo>
                    <a:pt x="1736" y="835"/>
                  </a:lnTo>
                  <a:lnTo>
                    <a:pt x="1744" y="835"/>
                  </a:lnTo>
                  <a:lnTo>
                    <a:pt x="1753" y="838"/>
                  </a:lnTo>
                  <a:lnTo>
                    <a:pt x="1760" y="838"/>
                  </a:lnTo>
                  <a:lnTo>
                    <a:pt x="1769" y="839"/>
                  </a:lnTo>
                  <a:lnTo>
                    <a:pt x="1778" y="839"/>
                  </a:lnTo>
                  <a:lnTo>
                    <a:pt x="1788" y="841"/>
                  </a:lnTo>
                  <a:lnTo>
                    <a:pt x="1795" y="841"/>
                  </a:lnTo>
                  <a:lnTo>
                    <a:pt x="1804" y="842"/>
                  </a:lnTo>
                  <a:lnTo>
                    <a:pt x="1812" y="842"/>
                  </a:lnTo>
                  <a:lnTo>
                    <a:pt x="1823" y="844"/>
                  </a:lnTo>
                  <a:lnTo>
                    <a:pt x="1831" y="844"/>
                  </a:lnTo>
                  <a:lnTo>
                    <a:pt x="1841" y="845"/>
                  </a:lnTo>
                  <a:lnTo>
                    <a:pt x="1852" y="845"/>
                  </a:lnTo>
                  <a:lnTo>
                    <a:pt x="1862" y="846"/>
                  </a:lnTo>
                  <a:lnTo>
                    <a:pt x="1872" y="846"/>
                  </a:lnTo>
                  <a:lnTo>
                    <a:pt x="1882" y="846"/>
                  </a:lnTo>
                  <a:lnTo>
                    <a:pt x="1893" y="846"/>
                  </a:lnTo>
                  <a:lnTo>
                    <a:pt x="1905" y="848"/>
                  </a:lnTo>
                  <a:lnTo>
                    <a:pt x="1915" y="848"/>
                  </a:lnTo>
                  <a:lnTo>
                    <a:pt x="1925" y="848"/>
                  </a:lnTo>
                  <a:lnTo>
                    <a:pt x="1937" y="849"/>
                  </a:lnTo>
                  <a:lnTo>
                    <a:pt x="1948" y="851"/>
                  </a:lnTo>
                  <a:lnTo>
                    <a:pt x="1960" y="851"/>
                  </a:lnTo>
                  <a:lnTo>
                    <a:pt x="1972" y="851"/>
                  </a:lnTo>
                  <a:lnTo>
                    <a:pt x="1982" y="851"/>
                  </a:lnTo>
                  <a:lnTo>
                    <a:pt x="1995" y="851"/>
                  </a:lnTo>
                  <a:lnTo>
                    <a:pt x="2006" y="851"/>
                  </a:lnTo>
                  <a:lnTo>
                    <a:pt x="2018" y="852"/>
                  </a:lnTo>
                  <a:lnTo>
                    <a:pt x="2030" y="852"/>
                  </a:lnTo>
                  <a:lnTo>
                    <a:pt x="2043" y="854"/>
                  </a:lnTo>
                  <a:lnTo>
                    <a:pt x="2053" y="854"/>
                  </a:lnTo>
                  <a:lnTo>
                    <a:pt x="2066" y="854"/>
                  </a:lnTo>
                  <a:lnTo>
                    <a:pt x="2077" y="854"/>
                  </a:lnTo>
                  <a:lnTo>
                    <a:pt x="2089" y="854"/>
                  </a:lnTo>
                  <a:lnTo>
                    <a:pt x="2100" y="854"/>
                  </a:lnTo>
                  <a:lnTo>
                    <a:pt x="2113" y="854"/>
                  </a:lnTo>
                  <a:lnTo>
                    <a:pt x="2125" y="854"/>
                  </a:lnTo>
                  <a:lnTo>
                    <a:pt x="2137" y="854"/>
                  </a:lnTo>
                  <a:lnTo>
                    <a:pt x="2148" y="852"/>
                  </a:lnTo>
                  <a:lnTo>
                    <a:pt x="2160" y="851"/>
                  </a:lnTo>
                  <a:lnTo>
                    <a:pt x="2171" y="851"/>
                  </a:lnTo>
                  <a:lnTo>
                    <a:pt x="2184" y="849"/>
                  </a:lnTo>
                  <a:lnTo>
                    <a:pt x="2195" y="848"/>
                  </a:lnTo>
                  <a:lnTo>
                    <a:pt x="2206" y="848"/>
                  </a:lnTo>
                  <a:lnTo>
                    <a:pt x="2218" y="846"/>
                  </a:lnTo>
                  <a:lnTo>
                    <a:pt x="2231" y="846"/>
                  </a:lnTo>
                  <a:lnTo>
                    <a:pt x="2241" y="845"/>
                  </a:lnTo>
                  <a:lnTo>
                    <a:pt x="2252" y="844"/>
                  </a:lnTo>
                  <a:lnTo>
                    <a:pt x="2263" y="842"/>
                  </a:lnTo>
                  <a:lnTo>
                    <a:pt x="2274" y="841"/>
                  </a:lnTo>
                  <a:lnTo>
                    <a:pt x="2284" y="839"/>
                  </a:lnTo>
                  <a:lnTo>
                    <a:pt x="2294" y="838"/>
                  </a:lnTo>
                  <a:lnTo>
                    <a:pt x="2306" y="836"/>
                  </a:lnTo>
                  <a:lnTo>
                    <a:pt x="2316" y="835"/>
                  </a:lnTo>
                  <a:lnTo>
                    <a:pt x="2326" y="833"/>
                  </a:lnTo>
                  <a:lnTo>
                    <a:pt x="2335" y="831"/>
                  </a:lnTo>
                  <a:lnTo>
                    <a:pt x="2345" y="828"/>
                  </a:lnTo>
                  <a:lnTo>
                    <a:pt x="2355" y="826"/>
                  </a:lnTo>
                  <a:lnTo>
                    <a:pt x="2364" y="823"/>
                  </a:lnTo>
                  <a:lnTo>
                    <a:pt x="2373" y="820"/>
                  </a:lnTo>
                  <a:lnTo>
                    <a:pt x="2381" y="817"/>
                  </a:lnTo>
                  <a:lnTo>
                    <a:pt x="2391" y="816"/>
                  </a:lnTo>
                  <a:lnTo>
                    <a:pt x="2399" y="813"/>
                  </a:lnTo>
                  <a:lnTo>
                    <a:pt x="2407" y="809"/>
                  </a:lnTo>
                  <a:lnTo>
                    <a:pt x="2414" y="806"/>
                  </a:lnTo>
                  <a:lnTo>
                    <a:pt x="2423" y="803"/>
                  </a:lnTo>
                  <a:lnTo>
                    <a:pt x="2430" y="800"/>
                  </a:lnTo>
                  <a:lnTo>
                    <a:pt x="2436" y="796"/>
                  </a:lnTo>
                  <a:lnTo>
                    <a:pt x="2443" y="793"/>
                  </a:lnTo>
                  <a:lnTo>
                    <a:pt x="2451" y="789"/>
                  </a:lnTo>
                  <a:lnTo>
                    <a:pt x="2456" y="784"/>
                  </a:lnTo>
                  <a:lnTo>
                    <a:pt x="2461" y="778"/>
                  </a:lnTo>
                  <a:lnTo>
                    <a:pt x="2467" y="773"/>
                  </a:lnTo>
                  <a:lnTo>
                    <a:pt x="2472" y="767"/>
                  </a:lnTo>
                  <a:lnTo>
                    <a:pt x="2477" y="758"/>
                  </a:lnTo>
                  <a:lnTo>
                    <a:pt x="2483" y="751"/>
                  </a:lnTo>
                  <a:lnTo>
                    <a:pt x="2487" y="744"/>
                  </a:lnTo>
                  <a:lnTo>
                    <a:pt x="2491" y="735"/>
                  </a:lnTo>
                  <a:lnTo>
                    <a:pt x="2496" y="726"/>
                  </a:lnTo>
                  <a:lnTo>
                    <a:pt x="2498" y="716"/>
                  </a:lnTo>
                  <a:lnTo>
                    <a:pt x="2503" y="706"/>
                  </a:lnTo>
                  <a:lnTo>
                    <a:pt x="2507" y="696"/>
                  </a:lnTo>
                  <a:lnTo>
                    <a:pt x="2510" y="684"/>
                  </a:lnTo>
                  <a:lnTo>
                    <a:pt x="2514" y="673"/>
                  </a:lnTo>
                  <a:lnTo>
                    <a:pt x="2516" y="661"/>
                  </a:lnTo>
                  <a:lnTo>
                    <a:pt x="2520" y="651"/>
                  </a:lnTo>
                  <a:lnTo>
                    <a:pt x="2522" y="638"/>
                  </a:lnTo>
                  <a:lnTo>
                    <a:pt x="2524" y="624"/>
                  </a:lnTo>
                  <a:lnTo>
                    <a:pt x="2526" y="611"/>
                  </a:lnTo>
                  <a:lnTo>
                    <a:pt x="2529" y="598"/>
                  </a:lnTo>
                  <a:lnTo>
                    <a:pt x="2529" y="585"/>
                  </a:lnTo>
                  <a:lnTo>
                    <a:pt x="2532" y="571"/>
                  </a:lnTo>
                  <a:lnTo>
                    <a:pt x="2532" y="557"/>
                  </a:lnTo>
                  <a:lnTo>
                    <a:pt x="2535" y="543"/>
                  </a:lnTo>
                  <a:lnTo>
                    <a:pt x="2535" y="528"/>
                  </a:lnTo>
                  <a:lnTo>
                    <a:pt x="2535" y="514"/>
                  </a:lnTo>
                  <a:lnTo>
                    <a:pt x="2535" y="498"/>
                  </a:lnTo>
                  <a:lnTo>
                    <a:pt x="2536" y="485"/>
                  </a:lnTo>
                  <a:lnTo>
                    <a:pt x="2535" y="469"/>
                  </a:lnTo>
                  <a:lnTo>
                    <a:pt x="2535" y="454"/>
                  </a:lnTo>
                  <a:lnTo>
                    <a:pt x="2535" y="438"/>
                  </a:lnTo>
                  <a:lnTo>
                    <a:pt x="2535" y="424"/>
                  </a:lnTo>
                  <a:lnTo>
                    <a:pt x="2533" y="408"/>
                  </a:lnTo>
                  <a:lnTo>
                    <a:pt x="2532" y="394"/>
                  </a:lnTo>
                  <a:lnTo>
                    <a:pt x="2529" y="378"/>
                  </a:lnTo>
                  <a:lnTo>
                    <a:pt x="2529" y="363"/>
                  </a:lnTo>
                  <a:lnTo>
                    <a:pt x="2526" y="347"/>
                  </a:lnTo>
                  <a:lnTo>
                    <a:pt x="2523" y="333"/>
                  </a:lnTo>
                  <a:lnTo>
                    <a:pt x="2520" y="318"/>
                  </a:lnTo>
                  <a:lnTo>
                    <a:pt x="2519" y="304"/>
                  </a:lnTo>
                  <a:lnTo>
                    <a:pt x="2516" y="288"/>
                  </a:lnTo>
                  <a:lnTo>
                    <a:pt x="2513" y="273"/>
                  </a:lnTo>
                  <a:lnTo>
                    <a:pt x="2510" y="259"/>
                  </a:lnTo>
                  <a:lnTo>
                    <a:pt x="2506" y="246"/>
                  </a:lnTo>
                  <a:lnTo>
                    <a:pt x="2501" y="231"/>
                  </a:lnTo>
                  <a:lnTo>
                    <a:pt x="2497" y="218"/>
                  </a:lnTo>
                  <a:lnTo>
                    <a:pt x="2493" y="205"/>
                  </a:lnTo>
                  <a:lnTo>
                    <a:pt x="2490" y="192"/>
                  </a:lnTo>
                  <a:lnTo>
                    <a:pt x="2483" y="179"/>
                  </a:lnTo>
                  <a:lnTo>
                    <a:pt x="2478" y="168"/>
                  </a:lnTo>
                  <a:lnTo>
                    <a:pt x="2472" y="155"/>
                  </a:lnTo>
                  <a:lnTo>
                    <a:pt x="2468" y="145"/>
                  </a:lnTo>
                  <a:lnTo>
                    <a:pt x="2461" y="133"/>
                  </a:lnTo>
                  <a:lnTo>
                    <a:pt x="2456" y="121"/>
                  </a:lnTo>
                  <a:lnTo>
                    <a:pt x="2449" y="111"/>
                  </a:lnTo>
                  <a:lnTo>
                    <a:pt x="2443" y="103"/>
                  </a:lnTo>
                  <a:lnTo>
                    <a:pt x="2436" y="93"/>
                  </a:lnTo>
                  <a:lnTo>
                    <a:pt x="2430" y="84"/>
                  </a:lnTo>
                  <a:lnTo>
                    <a:pt x="2422" y="75"/>
                  </a:lnTo>
                  <a:lnTo>
                    <a:pt x="2414" y="68"/>
                  </a:lnTo>
                  <a:lnTo>
                    <a:pt x="2407" y="59"/>
                  </a:lnTo>
                  <a:lnTo>
                    <a:pt x="2399" y="53"/>
                  </a:lnTo>
                  <a:lnTo>
                    <a:pt x="2391" y="48"/>
                  </a:lnTo>
                  <a:lnTo>
                    <a:pt x="2384" y="43"/>
                  </a:lnTo>
                  <a:lnTo>
                    <a:pt x="2374" y="38"/>
                  </a:lnTo>
                  <a:lnTo>
                    <a:pt x="2364" y="33"/>
                  </a:lnTo>
                  <a:lnTo>
                    <a:pt x="2355" y="29"/>
                  </a:lnTo>
                  <a:lnTo>
                    <a:pt x="2345" y="25"/>
                  </a:lnTo>
                  <a:lnTo>
                    <a:pt x="2333" y="20"/>
                  </a:lnTo>
                  <a:lnTo>
                    <a:pt x="2323" y="17"/>
                  </a:lnTo>
                  <a:lnTo>
                    <a:pt x="2313" y="14"/>
                  </a:lnTo>
                  <a:lnTo>
                    <a:pt x="2302" y="12"/>
                  </a:lnTo>
                  <a:lnTo>
                    <a:pt x="2290" y="9"/>
                  </a:lnTo>
                  <a:lnTo>
                    <a:pt x="2278" y="6"/>
                  </a:lnTo>
                  <a:lnTo>
                    <a:pt x="2265" y="4"/>
                  </a:lnTo>
                  <a:lnTo>
                    <a:pt x="2255" y="3"/>
                  </a:lnTo>
                  <a:lnTo>
                    <a:pt x="2242" y="1"/>
                  </a:lnTo>
                  <a:lnTo>
                    <a:pt x="2229" y="0"/>
                  </a:lnTo>
                  <a:lnTo>
                    <a:pt x="2218" y="0"/>
                  </a:lnTo>
                  <a:lnTo>
                    <a:pt x="2205" y="0"/>
                  </a:lnTo>
                  <a:lnTo>
                    <a:pt x="2190" y="0"/>
                  </a:lnTo>
                  <a:lnTo>
                    <a:pt x="2177" y="0"/>
                  </a:lnTo>
                  <a:lnTo>
                    <a:pt x="2164" y="0"/>
                  </a:lnTo>
                  <a:lnTo>
                    <a:pt x="2151" y="0"/>
                  </a:lnTo>
                  <a:lnTo>
                    <a:pt x="2137" y="0"/>
                  </a:lnTo>
                  <a:lnTo>
                    <a:pt x="2124" y="1"/>
                  </a:lnTo>
                  <a:lnTo>
                    <a:pt x="2111" y="1"/>
                  </a:lnTo>
                  <a:lnTo>
                    <a:pt x="2098" y="4"/>
                  </a:lnTo>
                  <a:lnTo>
                    <a:pt x="2083" y="4"/>
                  </a:lnTo>
                  <a:lnTo>
                    <a:pt x="2069" y="6"/>
                  </a:lnTo>
                  <a:lnTo>
                    <a:pt x="2056" y="7"/>
                  </a:lnTo>
                  <a:lnTo>
                    <a:pt x="2043" y="10"/>
                  </a:lnTo>
                  <a:lnTo>
                    <a:pt x="2028" y="12"/>
                  </a:lnTo>
                  <a:lnTo>
                    <a:pt x="2014" y="13"/>
                  </a:lnTo>
                  <a:lnTo>
                    <a:pt x="2001" y="16"/>
                  </a:lnTo>
                  <a:lnTo>
                    <a:pt x="1986" y="19"/>
                  </a:lnTo>
                  <a:lnTo>
                    <a:pt x="1973" y="20"/>
                  </a:lnTo>
                  <a:lnTo>
                    <a:pt x="1959" y="22"/>
                  </a:lnTo>
                  <a:lnTo>
                    <a:pt x="1944" y="25"/>
                  </a:lnTo>
                  <a:lnTo>
                    <a:pt x="1931" y="27"/>
                  </a:lnTo>
                  <a:lnTo>
                    <a:pt x="1918" y="30"/>
                  </a:lnTo>
                  <a:lnTo>
                    <a:pt x="1905" y="33"/>
                  </a:lnTo>
                  <a:lnTo>
                    <a:pt x="1892" y="35"/>
                  </a:lnTo>
                  <a:lnTo>
                    <a:pt x="1878" y="39"/>
                  </a:lnTo>
                  <a:lnTo>
                    <a:pt x="1865" y="42"/>
                  </a:lnTo>
                  <a:lnTo>
                    <a:pt x="1852" y="45"/>
                  </a:lnTo>
                  <a:lnTo>
                    <a:pt x="1840" y="46"/>
                  </a:lnTo>
                  <a:lnTo>
                    <a:pt x="1827" y="49"/>
                  </a:lnTo>
                  <a:lnTo>
                    <a:pt x="1814" y="52"/>
                  </a:lnTo>
                  <a:lnTo>
                    <a:pt x="1802" y="55"/>
                  </a:lnTo>
                  <a:lnTo>
                    <a:pt x="1791" y="58"/>
                  </a:lnTo>
                  <a:lnTo>
                    <a:pt x="1781" y="62"/>
                  </a:lnTo>
                  <a:lnTo>
                    <a:pt x="1768" y="64"/>
                  </a:lnTo>
                  <a:lnTo>
                    <a:pt x="1756" y="67"/>
                  </a:lnTo>
                  <a:lnTo>
                    <a:pt x="1746" y="69"/>
                  </a:lnTo>
                  <a:lnTo>
                    <a:pt x="1736" y="72"/>
                  </a:lnTo>
                  <a:lnTo>
                    <a:pt x="1726" y="75"/>
                  </a:lnTo>
                  <a:lnTo>
                    <a:pt x="1715" y="78"/>
                  </a:lnTo>
                  <a:lnTo>
                    <a:pt x="1705" y="80"/>
                  </a:lnTo>
                  <a:lnTo>
                    <a:pt x="1697" y="84"/>
                  </a:lnTo>
                  <a:lnTo>
                    <a:pt x="1688" y="85"/>
                  </a:lnTo>
                  <a:lnTo>
                    <a:pt x="1679" y="88"/>
                  </a:lnTo>
                  <a:lnTo>
                    <a:pt x="1671" y="90"/>
                  </a:lnTo>
                  <a:lnTo>
                    <a:pt x="1663" y="93"/>
                  </a:lnTo>
                  <a:lnTo>
                    <a:pt x="1655" y="94"/>
                  </a:lnTo>
                  <a:lnTo>
                    <a:pt x="1649" y="95"/>
                  </a:lnTo>
                  <a:lnTo>
                    <a:pt x="1642" y="97"/>
                  </a:lnTo>
                  <a:lnTo>
                    <a:pt x="1636" y="100"/>
                  </a:lnTo>
                  <a:lnTo>
                    <a:pt x="1629" y="101"/>
                  </a:lnTo>
                  <a:lnTo>
                    <a:pt x="1621" y="103"/>
                  </a:lnTo>
                  <a:lnTo>
                    <a:pt x="1613" y="104"/>
                  </a:lnTo>
                  <a:lnTo>
                    <a:pt x="1605" y="107"/>
                  </a:lnTo>
                  <a:lnTo>
                    <a:pt x="1598" y="107"/>
                  </a:lnTo>
                  <a:lnTo>
                    <a:pt x="1592" y="108"/>
                  </a:lnTo>
                  <a:lnTo>
                    <a:pt x="1585" y="108"/>
                  </a:lnTo>
                  <a:lnTo>
                    <a:pt x="1579" y="111"/>
                  </a:lnTo>
                  <a:lnTo>
                    <a:pt x="1571" y="111"/>
                  </a:lnTo>
                  <a:lnTo>
                    <a:pt x="1565" y="111"/>
                  </a:lnTo>
                  <a:lnTo>
                    <a:pt x="1558" y="111"/>
                  </a:lnTo>
                  <a:lnTo>
                    <a:pt x="1552" y="113"/>
                  </a:lnTo>
                  <a:lnTo>
                    <a:pt x="1545" y="113"/>
                  </a:lnTo>
                  <a:lnTo>
                    <a:pt x="1539" y="113"/>
                  </a:lnTo>
                  <a:lnTo>
                    <a:pt x="1532" y="113"/>
                  </a:lnTo>
                  <a:lnTo>
                    <a:pt x="1527" y="113"/>
                  </a:lnTo>
                  <a:lnTo>
                    <a:pt x="1520" y="111"/>
                  </a:lnTo>
                  <a:lnTo>
                    <a:pt x="1514" y="111"/>
                  </a:lnTo>
                  <a:lnTo>
                    <a:pt x="1509" y="110"/>
                  </a:lnTo>
                  <a:lnTo>
                    <a:pt x="1501" y="110"/>
                  </a:lnTo>
                  <a:lnTo>
                    <a:pt x="1494" y="108"/>
                  </a:lnTo>
                  <a:lnTo>
                    <a:pt x="1488" y="108"/>
                  </a:lnTo>
                  <a:lnTo>
                    <a:pt x="1482" y="107"/>
                  </a:lnTo>
                  <a:lnTo>
                    <a:pt x="1477" y="107"/>
                  </a:lnTo>
                  <a:lnTo>
                    <a:pt x="1469" y="104"/>
                  </a:lnTo>
                  <a:lnTo>
                    <a:pt x="1462" y="104"/>
                  </a:lnTo>
                  <a:lnTo>
                    <a:pt x="1455" y="101"/>
                  </a:lnTo>
                  <a:lnTo>
                    <a:pt x="1449" y="101"/>
                  </a:lnTo>
                  <a:lnTo>
                    <a:pt x="1442" y="100"/>
                  </a:lnTo>
                  <a:lnTo>
                    <a:pt x="1436" y="98"/>
                  </a:lnTo>
                  <a:lnTo>
                    <a:pt x="1429" y="97"/>
                  </a:lnTo>
                  <a:lnTo>
                    <a:pt x="1423" y="95"/>
                  </a:lnTo>
                  <a:lnTo>
                    <a:pt x="1342" y="266"/>
                  </a:lnTo>
                  <a:lnTo>
                    <a:pt x="1342" y="266"/>
                  </a:lnTo>
                  <a:close/>
                </a:path>
              </a:pathLst>
            </a:custGeom>
            <a:solidFill>
              <a:srgbClr val="EDE8BA"/>
            </a:solidFill>
            <a:ln w="9525">
              <a:noFill/>
              <a:round/>
              <a:headEnd/>
              <a:tailEnd/>
            </a:ln>
          </p:spPr>
          <p:txBody>
            <a:bodyPr/>
            <a:lstStyle/>
            <a:p>
              <a:endParaRPr lang="en-US"/>
            </a:p>
          </p:txBody>
        </p:sp>
        <p:sp>
          <p:nvSpPr>
            <p:cNvPr id="102418" name="Freeform 18"/>
            <p:cNvSpPr>
              <a:spLocks/>
            </p:cNvSpPr>
            <p:nvPr/>
          </p:nvSpPr>
          <p:spPr bwMode="auto">
            <a:xfrm>
              <a:off x="3165" y="2443"/>
              <a:ext cx="290" cy="221"/>
            </a:xfrm>
            <a:custGeom>
              <a:avLst/>
              <a:gdLst/>
              <a:ahLst/>
              <a:cxnLst>
                <a:cxn ang="0">
                  <a:pos x="0" y="183"/>
                </a:cxn>
                <a:cxn ang="0">
                  <a:pos x="45" y="527"/>
                </a:cxn>
                <a:cxn ang="0">
                  <a:pos x="59" y="591"/>
                </a:cxn>
                <a:cxn ang="0">
                  <a:pos x="109" y="628"/>
                </a:cxn>
                <a:cxn ang="0">
                  <a:pos x="226" y="657"/>
                </a:cxn>
                <a:cxn ang="0">
                  <a:pos x="528" y="661"/>
                </a:cxn>
                <a:cxn ang="0">
                  <a:pos x="660" y="654"/>
                </a:cxn>
                <a:cxn ang="0">
                  <a:pos x="764" y="634"/>
                </a:cxn>
                <a:cxn ang="0">
                  <a:pos x="851" y="595"/>
                </a:cxn>
                <a:cxn ang="0">
                  <a:pos x="870" y="492"/>
                </a:cxn>
                <a:cxn ang="0">
                  <a:pos x="857" y="211"/>
                </a:cxn>
                <a:cxn ang="0">
                  <a:pos x="829" y="100"/>
                </a:cxn>
                <a:cxn ang="0">
                  <a:pos x="799" y="22"/>
                </a:cxn>
                <a:cxn ang="0">
                  <a:pos x="719" y="0"/>
                </a:cxn>
                <a:cxn ang="0">
                  <a:pos x="585" y="0"/>
                </a:cxn>
                <a:cxn ang="0">
                  <a:pos x="342" y="29"/>
                </a:cxn>
                <a:cxn ang="0">
                  <a:pos x="143" y="65"/>
                </a:cxn>
                <a:cxn ang="0">
                  <a:pos x="26" y="123"/>
                </a:cxn>
                <a:cxn ang="0">
                  <a:pos x="0" y="183"/>
                </a:cxn>
                <a:cxn ang="0">
                  <a:pos x="0" y="183"/>
                </a:cxn>
              </a:cxnLst>
              <a:rect l="0" t="0" r="r" b="b"/>
              <a:pathLst>
                <a:path w="870" h="661">
                  <a:moveTo>
                    <a:pt x="0" y="183"/>
                  </a:moveTo>
                  <a:lnTo>
                    <a:pt x="45" y="527"/>
                  </a:lnTo>
                  <a:lnTo>
                    <a:pt x="59" y="591"/>
                  </a:lnTo>
                  <a:lnTo>
                    <a:pt x="109" y="628"/>
                  </a:lnTo>
                  <a:lnTo>
                    <a:pt x="226" y="657"/>
                  </a:lnTo>
                  <a:lnTo>
                    <a:pt x="528" y="661"/>
                  </a:lnTo>
                  <a:lnTo>
                    <a:pt x="660" y="654"/>
                  </a:lnTo>
                  <a:lnTo>
                    <a:pt x="764" y="634"/>
                  </a:lnTo>
                  <a:lnTo>
                    <a:pt x="851" y="595"/>
                  </a:lnTo>
                  <a:lnTo>
                    <a:pt x="870" y="492"/>
                  </a:lnTo>
                  <a:lnTo>
                    <a:pt x="857" y="211"/>
                  </a:lnTo>
                  <a:lnTo>
                    <a:pt x="829" y="100"/>
                  </a:lnTo>
                  <a:lnTo>
                    <a:pt x="799" y="22"/>
                  </a:lnTo>
                  <a:lnTo>
                    <a:pt x="719" y="0"/>
                  </a:lnTo>
                  <a:lnTo>
                    <a:pt x="585" y="0"/>
                  </a:lnTo>
                  <a:lnTo>
                    <a:pt x="342" y="29"/>
                  </a:lnTo>
                  <a:lnTo>
                    <a:pt x="143" y="65"/>
                  </a:lnTo>
                  <a:lnTo>
                    <a:pt x="26" y="123"/>
                  </a:lnTo>
                  <a:lnTo>
                    <a:pt x="0" y="183"/>
                  </a:lnTo>
                  <a:lnTo>
                    <a:pt x="0" y="183"/>
                  </a:lnTo>
                  <a:close/>
                </a:path>
              </a:pathLst>
            </a:custGeom>
            <a:solidFill>
              <a:srgbClr val="FFC4B8"/>
            </a:solidFill>
            <a:ln w="9525">
              <a:noFill/>
              <a:round/>
              <a:headEnd/>
              <a:tailEnd/>
            </a:ln>
          </p:spPr>
          <p:txBody>
            <a:bodyPr/>
            <a:lstStyle/>
            <a:p>
              <a:endParaRPr lang="en-US"/>
            </a:p>
          </p:txBody>
        </p:sp>
        <p:sp>
          <p:nvSpPr>
            <p:cNvPr id="102419" name="Freeform 19"/>
            <p:cNvSpPr>
              <a:spLocks/>
            </p:cNvSpPr>
            <p:nvPr/>
          </p:nvSpPr>
          <p:spPr bwMode="auto">
            <a:xfrm>
              <a:off x="2857" y="2591"/>
              <a:ext cx="238" cy="413"/>
            </a:xfrm>
            <a:custGeom>
              <a:avLst/>
              <a:gdLst/>
              <a:ahLst/>
              <a:cxnLst>
                <a:cxn ang="0">
                  <a:pos x="498" y="13"/>
                </a:cxn>
                <a:cxn ang="0">
                  <a:pos x="686" y="0"/>
                </a:cxn>
                <a:cxn ang="0">
                  <a:pos x="715" y="16"/>
                </a:cxn>
                <a:cxn ang="0">
                  <a:pos x="714" y="107"/>
                </a:cxn>
                <a:cxn ang="0">
                  <a:pos x="662" y="339"/>
                </a:cxn>
                <a:cxn ang="0">
                  <a:pos x="602" y="405"/>
                </a:cxn>
                <a:cxn ang="0">
                  <a:pos x="502" y="405"/>
                </a:cxn>
                <a:cxn ang="0">
                  <a:pos x="342" y="880"/>
                </a:cxn>
                <a:cxn ang="0">
                  <a:pos x="238" y="1240"/>
                </a:cxn>
                <a:cxn ang="0">
                  <a:pos x="197" y="1230"/>
                </a:cxn>
                <a:cxn ang="0">
                  <a:pos x="161" y="1124"/>
                </a:cxn>
                <a:cxn ang="0">
                  <a:pos x="136" y="1094"/>
                </a:cxn>
                <a:cxn ang="0">
                  <a:pos x="64" y="1110"/>
                </a:cxn>
                <a:cxn ang="0">
                  <a:pos x="0" y="1101"/>
                </a:cxn>
                <a:cxn ang="0">
                  <a:pos x="60" y="891"/>
                </a:cxn>
                <a:cxn ang="0">
                  <a:pos x="197" y="1003"/>
                </a:cxn>
                <a:cxn ang="0">
                  <a:pos x="264" y="799"/>
                </a:cxn>
                <a:cxn ang="0">
                  <a:pos x="397" y="333"/>
                </a:cxn>
                <a:cxn ang="0">
                  <a:pos x="466" y="285"/>
                </a:cxn>
                <a:cxn ang="0">
                  <a:pos x="552" y="285"/>
                </a:cxn>
                <a:cxn ang="0">
                  <a:pos x="592" y="247"/>
                </a:cxn>
                <a:cxn ang="0">
                  <a:pos x="605" y="114"/>
                </a:cxn>
                <a:cxn ang="0">
                  <a:pos x="511" y="119"/>
                </a:cxn>
                <a:cxn ang="0">
                  <a:pos x="498" y="13"/>
                </a:cxn>
                <a:cxn ang="0">
                  <a:pos x="498" y="13"/>
                </a:cxn>
              </a:cxnLst>
              <a:rect l="0" t="0" r="r" b="b"/>
              <a:pathLst>
                <a:path w="715" h="1240">
                  <a:moveTo>
                    <a:pt x="498" y="13"/>
                  </a:moveTo>
                  <a:lnTo>
                    <a:pt x="686" y="0"/>
                  </a:lnTo>
                  <a:lnTo>
                    <a:pt x="715" y="16"/>
                  </a:lnTo>
                  <a:lnTo>
                    <a:pt x="714" y="107"/>
                  </a:lnTo>
                  <a:lnTo>
                    <a:pt x="662" y="339"/>
                  </a:lnTo>
                  <a:lnTo>
                    <a:pt x="602" y="405"/>
                  </a:lnTo>
                  <a:lnTo>
                    <a:pt x="502" y="405"/>
                  </a:lnTo>
                  <a:lnTo>
                    <a:pt x="342" y="880"/>
                  </a:lnTo>
                  <a:lnTo>
                    <a:pt x="238" y="1240"/>
                  </a:lnTo>
                  <a:lnTo>
                    <a:pt x="197" y="1230"/>
                  </a:lnTo>
                  <a:lnTo>
                    <a:pt x="161" y="1124"/>
                  </a:lnTo>
                  <a:lnTo>
                    <a:pt x="136" y="1094"/>
                  </a:lnTo>
                  <a:lnTo>
                    <a:pt x="64" y="1110"/>
                  </a:lnTo>
                  <a:lnTo>
                    <a:pt x="0" y="1101"/>
                  </a:lnTo>
                  <a:lnTo>
                    <a:pt x="60" y="891"/>
                  </a:lnTo>
                  <a:lnTo>
                    <a:pt x="197" y="1003"/>
                  </a:lnTo>
                  <a:lnTo>
                    <a:pt x="264" y="799"/>
                  </a:lnTo>
                  <a:lnTo>
                    <a:pt x="397" y="333"/>
                  </a:lnTo>
                  <a:lnTo>
                    <a:pt x="466" y="285"/>
                  </a:lnTo>
                  <a:lnTo>
                    <a:pt x="552" y="285"/>
                  </a:lnTo>
                  <a:lnTo>
                    <a:pt x="592" y="247"/>
                  </a:lnTo>
                  <a:lnTo>
                    <a:pt x="605" y="114"/>
                  </a:lnTo>
                  <a:lnTo>
                    <a:pt x="511" y="119"/>
                  </a:lnTo>
                  <a:lnTo>
                    <a:pt x="498" y="13"/>
                  </a:lnTo>
                  <a:lnTo>
                    <a:pt x="498" y="13"/>
                  </a:lnTo>
                  <a:close/>
                </a:path>
              </a:pathLst>
            </a:custGeom>
            <a:solidFill>
              <a:srgbClr val="E6E6E6"/>
            </a:solidFill>
            <a:ln w="9525">
              <a:noFill/>
              <a:round/>
              <a:headEnd/>
              <a:tailEnd/>
            </a:ln>
          </p:spPr>
          <p:txBody>
            <a:bodyPr/>
            <a:lstStyle/>
            <a:p>
              <a:endParaRPr lang="en-US"/>
            </a:p>
          </p:txBody>
        </p:sp>
        <p:sp>
          <p:nvSpPr>
            <p:cNvPr id="102420" name="Freeform 20"/>
            <p:cNvSpPr>
              <a:spLocks/>
            </p:cNvSpPr>
            <p:nvPr/>
          </p:nvSpPr>
          <p:spPr bwMode="auto">
            <a:xfrm>
              <a:off x="2907" y="2523"/>
              <a:ext cx="49" cy="49"/>
            </a:xfrm>
            <a:custGeom>
              <a:avLst/>
              <a:gdLst/>
              <a:ahLst/>
              <a:cxnLst>
                <a:cxn ang="0">
                  <a:pos x="65" y="147"/>
                </a:cxn>
                <a:cxn ang="0">
                  <a:pos x="50" y="143"/>
                </a:cxn>
                <a:cxn ang="0">
                  <a:pos x="37" y="137"/>
                </a:cxn>
                <a:cxn ang="0">
                  <a:pos x="26" y="130"/>
                </a:cxn>
                <a:cxn ang="0">
                  <a:pos x="16" y="120"/>
                </a:cxn>
                <a:cxn ang="0">
                  <a:pos x="8" y="108"/>
                </a:cxn>
                <a:cxn ang="0">
                  <a:pos x="3" y="95"/>
                </a:cxn>
                <a:cxn ang="0">
                  <a:pos x="0" y="81"/>
                </a:cxn>
                <a:cxn ang="0">
                  <a:pos x="0" y="66"/>
                </a:cxn>
                <a:cxn ang="0">
                  <a:pos x="3" y="52"/>
                </a:cxn>
                <a:cxn ang="0">
                  <a:pos x="8" y="37"/>
                </a:cxn>
                <a:cxn ang="0">
                  <a:pos x="16" y="26"/>
                </a:cxn>
                <a:cxn ang="0">
                  <a:pos x="26" y="15"/>
                </a:cxn>
                <a:cxn ang="0">
                  <a:pos x="37" y="7"/>
                </a:cxn>
                <a:cxn ang="0">
                  <a:pos x="50" y="2"/>
                </a:cxn>
                <a:cxn ang="0">
                  <a:pos x="65" y="0"/>
                </a:cxn>
                <a:cxn ang="0">
                  <a:pos x="79" y="0"/>
                </a:cxn>
                <a:cxn ang="0">
                  <a:pos x="94" y="2"/>
                </a:cxn>
                <a:cxn ang="0">
                  <a:pos x="107" y="7"/>
                </a:cxn>
                <a:cxn ang="0">
                  <a:pos x="118" y="15"/>
                </a:cxn>
                <a:cxn ang="0">
                  <a:pos x="127" y="26"/>
                </a:cxn>
                <a:cxn ang="0">
                  <a:pos x="136" y="37"/>
                </a:cxn>
                <a:cxn ang="0">
                  <a:pos x="142" y="52"/>
                </a:cxn>
                <a:cxn ang="0">
                  <a:pos x="146" y="66"/>
                </a:cxn>
                <a:cxn ang="0">
                  <a:pos x="146" y="81"/>
                </a:cxn>
                <a:cxn ang="0">
                  <a:pos x="142" y="95"/>
                </a:cxn>
                <a:cxn ang="0">
                  <a:pos x="136" y="108"/>
                </a:cxn>
                <a:cxn ang="0">
                  <a:pos x="127" y="120"/>
                </a:cxn>
                <a:cxn ang="0">
                  <a:pos x="118" y="130"/>
                </a:cxn>
                <a:cxn ang="0">
                  <a:pos x="107" y="137"/>
                </a:cxn>
                <a:cxn ang="0">
                  <a:pos x="94" y="143"/>
                </a:cxn>
                <a:cxn ang="0">
                  <a:pos x="79" y="147"/>
                </a:cxn>
                <a:cxn ang="0">
                  <a:pos x="72" y="147"/>
                </a:cxn>
              </a:cxnLst>
              <a:rect l="0" t="0" r="r" b="b"/>
              <a:pathLst>
                <a:path w="146" h="147">
                  <a:moveTo>
                    <a:pt x="72" y="147"/>
                  </a:moveTo>
                  <a:lnTo>
                    <a:pt x="65" y="147"/>
                  </a:lnTo>
                  <a:lnTo>
                    <a:pt x="56" y="146"/>
                  </a:lnTo>
                  <a:lnTo>
                    <a:pt x="50" y="143"/>
                  </a:lnTo>
                  <a:lnTo>
                    <a:pt x="43" y="141"/>
                  </a:lnTo>
                  <a:lnTo>
                    <a:pt x="37" y="137"/>
                  </a:lnTo>
                  <a:lnTo>
                    <a:pt x="30" y="134"/>
                  </a:lnTo>
                  <a:lnTo>
                    <a:pt x="26" y="130"/>
                  </a:lnTo>
                  <a:lnTo>
                    <a:pt x="21" y="125"/>
                  </a:lnTo>
                  <a:lnTo>
                    <a:pt x="16" y="120"/>
                  </a:lnTo>
                  <a:lnTo>
                    <a:pt x="11" y="114"/>
                  </a:lnTo>
                  <a:lnTo>
                    <a:pt x="8" y="108"/>
                  </a:lnTo>
                  <a:lnTo>
                    <a:pt x="6" y="102"/>
                  </a:lnTo>
                  <a:lnTo>
                    <a:pt x="3" y="95"/>
                  </a:lnTo>
                  <a:lnTo>
                    <a:pt x="1" y="88"/>
                  </a:lnTo>
                  <a:lnTo>
                    <a:pt x="0" y="81"/>
                  </a:lnTo>
                  <a:lnTo>
                    <a:pt x="0" y="73"/>
                  </a:lnTo>
                  <a:lnTo>
                    <a:pt x="0" y="66"/>
                  </a:lnTo>
                  <a:lnTo>
                    <a:pt x="1" y="59"/>
                  </a:lnTo>
                  <a:lnTo>
                    <a:pt x="3" y="52"/>
                  </a:lnTo>
                  <a:lnTo>
                    <a:pt x="6" y="46"/>
                  </a:lnTo>
                  <a:lnTo>
                    <a:pt x="8" y="37"/>
                  </a:lnTo>
                  <a:lnTo>
                    <a:pt x="11" y="31"/>
                  </a:lnTo>
                  <a:lnTo>
                    <a:pt x="16" y="26"/>
                  </a:lnTo>
                  <a:lnTo>
                    <a:pt x="21" y="21"/>
                  </a:lnTo>
                  <a:lnTo>
                    <a:pt x="26" y="15"/>
                  </a:lnTo>
                  <a:lnTo>
                    <a:pt x="30" y="13"/>
                  </a:lnTo>
                  <a:lnTo>
                    <a:pt x="37" y="7"/>
                  </a:lnTo>
                  <a:lnTo>
                    <a:pt x="43" y="5"/>
                  </a:lnTo>
                  <a:lnTo>
                    <a:pt x="50" y="2"/>
                  </a:lnTo>
                  <a:lnTo>
                    <a:pt x="56" y="1"/>
                  </a:lnTo>
                  <a:lnTo>
                    <a:pt x="65" y="0"/>
                  </a:lnTo>
                  <a:lnTo>
                    <a:pt x="72" y="0"/>
                  </a:lnTo>
                  <a:lnTo>
                    <a:pt x="79" y="0"/>
                  </a:lnTo>
                  <a:lnTo>
                    <a:pt x="87" y="1"/>
                  </a:lnTo>
                  <a:lnTo>
                    <a:pt x="94" y="2"/>
                  </a:lnTo>
                  <a:lnTo>
                    <a:pt x="101" y="5"/>
                  </a:lnTo>
                  <a:lnTo>
                    <a:pt x="107" y="7"/>
                  </a:lnTo>
                  <a:lnTo>
                    <a:pt x="113" y="13"/>
                  </a:lnTo>
                  <a:lnTo>
                    <a:pt x="118" y="15"/>
                  </a:lnTo>
                  <a:lnTo>
                    <a:pt x="124" y="21"/>
                  </a:lnTo>
                  <a:lnTo>
                    <a:pt x="127" y="26"/>
                  </a:lnTo>
                  <a:lnTo>
                    <a:pt x="133" y="31"/>
                  </a:lnTo>
                  <a:lnTo>
                    <a:pt x="136" y="37"/>
                  </a:lnTo>
                  <a:lnTo>
                    <a:pt x="140" y="46"/>
                  </a:lnTo>
                  <a:lnTo>
                    <a:pt x="142" y="52"/>
                  </a:lnTo>
                  <a:lnTo>
                    <a:pt x="144" y="59"/>
                  </a:lnTo>
                  <a:lnTo>
                    <a:pt x="146" y="66"/>
                  </a:lnTo>
                  <a:lnTo>
                    <a:pt x="146" y="73"/>
                  </a:lnTo>
                  <a:lnTo>
                    <a:pt x="146" y="81"/>
                  </a:lnTo>
                  <a:lnTo>
                    <a:pt x="144" y="88"/>
                  </a:lnTo>
                  <a:lnTo>
                    <a:pt x="142" y="95"/>
                  </a:lnTo>
                  <a:lnTo>
                    <a:pt x="140" y="102"/>
                  </a:lnTo>
                  <a:lnTo>
                    <a:pt x="136" y="108"/>
                  </a:lnTo>
                  <a:lnTo>
                    <a:pt x="133" y="114"/>
                  </a:lnTo>
                  <a:lnTo>
                    <a:pt x="127" y="120"/>
                  </a:lnTo>
                  <a:lnTo>
                    <a:pt x="124" y="125"/>
                  </a:lnTo>
                  <a:lnTo>
                    <a:pt x="118" y="130"/>
                  </a:lnTo>
                  <a:lnTo>
                    <a:pt x="113" y="134"/>
                  </a:lnTo>
                  <a:lnTo>
                    <a:pt x="107" y="137"/>
                  </a:lnTo>
                  <a:lnTo>
                    <a:pt x="101" y="141"/>
                  </a:lnTo>
                  <a:lnTo>
                    <a:pt x="94" y="143"/>
                  </a:lnTo>
                  <a:lnTo>
                    <a:pt x="87" y="146"/>
                  </a:lnTo>
                  <a:lnTo>
                    <a:pt x="79" y="147"/>
                  </a:lnTo>
                  <a:lnTo>
                    <a:pt x="72" y="147"/>
                  </a:lnTo>
                  <a:lnTo>
                    <a:pt x="72" y="147"/>
                  </a:lnTo>
                  <a:close/>
                </a:path>
              </a:pathLst>
            </a:custGeom>
            <a:solidFill>
              <a:srgbClr val="FFE6B3"/>
            </a:solidFill>
            <a:ln w="9525">
              <a:noFill/>
              <a:round/>
              <a:headEnd/>
              <a:tailEnd/>
            </a:ln>
          </p:spPr>
          <p:txBody>
            <a:bodyPr/>
            <a:lstStyle/>
            <a:p>
              <a:endParaRPr lang="en-US"/>
            </a:p>
          </p:txBody>
        </p:sp>
        <p:sp>
          <p:nvSpPr>
            <p:cNvPr id="102421" name="Freeform 21"/>
            <p:cNvSpPr>
              <a:spLocks/>
            </p:cNvSpPr>
            <p:nvPr/>
          </p:nvSpPr>
          <p:spPr bwMode="auto">
            <a:xfrm>
              <a:off x="2674" y="2468"/>
              <a:ext cx="336" cy="249"/>
            </a:xfrm>
            <a:custGeom>
              <a:avLst/>
              <a:gdLst/>
              <a:ahLst/>
              <a:cxnLst>
                <a:cxn ang="0">
                  <a:pos x="26" y="747"/>
                </a:cxn>
                <a:cxn ang="0">
                  <a:pos x="0" y="721"/>
                </a:cxn>
                <a:cxn ang="0">
                  <a:pos x="10" y="670"/>
                </a:cxn>
                <a:cxn ang="0">
                  <a:pos x="103" y="525"/>
                </a:cxn>
                <a:cxn ang="0">
                  <a:pos x="149" y="531"/>
                </a:cxn>
                <a:cxn ang="0">
                  <a:pos x="272" y="480"/>
                </a:cxn>
                <a:cxn ang="0">
                  <a:pos x="306" y="423"/>
                </a:cxn>
                <a:cxn ang="0">
                  <a:pos x="391" y="430"/>
                </a:cxn>
                <a:cxn ang="0">
                  <a:pos x="439" y="349"/>
                </a:cxn>
                <a:cxn ang="0">
                  <a:pos x="510" y="336"/>
                </a:cxn>
                <a:cxn ang="0">
                  <a:pos x="514" y="204"/>
                </a:cxn>
                <a:cxn ang="0">
                  <a:pos x="544" y="116"/>
                </a:cxn>
                <a:cxn ang="0">
                  <a:pos x="731" y="17"/>
                </a:cxn>
                <a:cxn ang="0">
                  <a:pos x="828" y="0"/>
                </a:cxn>
                <a:cxn ang="0">
                  <a:pos x="940" y="38"/>
                </a:cxn>
                <a:cxn ang="0">
                  <a:pos x="1003" y="140"/>
                </a:cxn>
                <a:cxn ang="0">
                  <a:pos x="1009" y="258"/>
                </a:cxn>
                <a:cxn ang="0">
                  <a:pos x="973" y="310"/>
                </a:cxn>
                <a:cxn ang="0">
                  <a:pos x="634" y="460"/>
                </a:cxn>
                <a:cxn ang="0">
                  <a:pos x="26" y="747"/>
                </a:cxn>
                <a:cxn ang="0">
                  <a:pos x="26" y="747"/>
                </a:cxn>
              </a:cxnLst>
              <a:rect l="0" t="0" r="r" b="b"/>
              <a:pathLst>
                <a:path w="1009" h="747">
                  <a:moveTo>
                    <a:pt x="26" y="747"/>
                  </a:moveTo>
                  <a:lnTo>
                    <a:pt x="0" y="721"/>
                  </a:lnTo>
                  <a:lnTo>
                    <a:pt x="10" y="670"/>
                  </a:lnTo>
                  <a:lnTo>
                    <a:pt x="103" y="525"/>
                  </a:lnTo>
                  <a:lnTo>
                    <a:pt x="149" y="531"/>
                  </a:lnTo>
                  <a:lnTo>
                    <a:pt x="272" y="480"/>
                  </a:lnTo>
                  <a:lnTo>
                    <a:pt x="306" y="423"/>
                  </a:lnTo>
                  <a:lnTo>
                    <a:pt x="391" y="430"/>
                  </a:lnTo>
                  <a:lnTo>
                    <a:pt x="439" y="349"/>
                  </a:lnTo>
                  <a:lnTo>
                    <a:pt x="510" y="336"/>
                  </a:lnTo>
                  <a:lnTo>
                    <a:pt x="514" y="204"/>
                  </a:lnTo>
                  <a:lnTo>
                    <a:pt x="544" y="116"/>
                  </a:lnTo>
                  <a:lnTo>
                    <a:pt x="731" y="17"/>
                  </a:lnTo>
                  <a:lnTo>
                    <a:pt x="828" y="0"/>
                  </a:lnTo>
                  <a:lnTo>
                    <a:pt x="940" y="38"/>
                  </a:lnTo>
                  <a:lnTo>
                    <a:pt x="1003" y="140"/>
                  </a:lnTo>
                  <a:lnTo>
                    <a:pt x="1009" y="258"/>
                  </a:lnTo>
                  <a:lnTo>
                    <a:pt x="973" y="310"/>
                  </a:lnTo>
                  <a:lnTo>
                    <a:pt x="634" y="460"/>
                  </a:lnTo>
                  <a:lnTo>
                    <a:pt x="26" y="747"/>
                  </a:lnTo>
                  <a:lnTo>
                    <a:pt x="26" y="747"/>
                  </a:lnTo>
                  <a:close/>
                </a:path>
              </a:pathLst>
            </a:custGeom>
            <a:solidFill>
              <a:srgbClr val="FFE6B3"/>
            </a:solidFill>
            <a:ln w="9525">
              <a:noFill/>
              <a:round/>
              <a:headEnd/>
              <a:tailEnd/>
            </a:ln>
          </p:spPr>
          <p:txBody>
            <a:bodyPr/>
            <a:lstStyle/>
            <a:p>
              <a:endParaRPr lang="en-US"/>
            </a:p>
          </p:txBody>
        </p:sp>
        <p:sp>
          <p:nvSpPr>
            <p:cNvPr id="102422" name="Freeform 22"/>
            <p:cNvSpPr>
              <a:spLocks/>
            </p:cNvSpPr>
            <p:nvPr/>
          </p:nvSpPr>
          <p:spPr bwMode="auto">
            <a:xfrm>
              <a:off x="2926" y="2604"/>
              <a:ext cx="45" cy="45"/>
            </a:xfrm>
            <a:custGeom>
              <a:avLst/>
              <a:gdLst/>
              <a:ahLst/>
              <a:cxnLst>
                <a:cxn ang="0">
                  <a:pos x="59" y="136"/>
                </a:cxn>
                <a:cxn ang="0">
                  <a:pos x="46" y="131"/>
                </a:cxn>
                <a:cxn ang="0">
                  <a:pos x="33" y="127"/>
                </a:cxn>
                <a:cxn ang="0">
                  <a:pos x="23" y="120"/>
                </a:cxn>
                <a:cxn ang="0">
                  <a:pos x="14" y="111"/>
                </a:cxn>
                <a:cxn ang="0">
                  <a:pos x="7" y="99"/>
                </a:cxn>
                <a:cxn ang="0">
                  <a:pos x="1" y="88"/>
                </a:cxn>
                <a:cxn ang="0">
                  <a:pos x="0" y="75"/>
                </a:cxn>
                <a:cxn ang="0">
                  <a:pos x="0" y="60"/>
                </a:cxn>
                <a:cxn ang="0">
                  <a:pos x="1" y="46"/>
                </a:cxn>
                <a:cxn ang="0">
                  <a:pos x="7" y="36"/>
                </a:cxn>
                <a:cxn ang="0">
                  <a:pos x="14" y="24"/>
                </a:cxn>
                <a:cxn ang="0">
                  <a:pos x="23" y="14"/>
                </a:cxn>
                <a:cxn ang="0">
                  <a:pos x="33" y="7"/>
                </a:cxn>
                <a:cxn ang="0">
                  <a:pos x="46" y="3"/>
                </a:cxn>
                <a:cxn ang="0">
                  <a:pos x="59" y="0"/>
                </a:cxn>
                <a:cxn ang="0">
                  <a:pos x="74" y="0"/>
                </a:cxn>
                <a:cxn ang="0">
                  <a:pos x="87" y="3"/>
                </a:cxn>
                <a:cxn ang="0">
                  <a:pos x="100" y="7"/>
                </a:cxn>
                <a:cxn ang="0">
                  <a:pos x="111" y="14"/>
                </a:cxn>
                <a:cxn ang="0">
                  <a:pos x="120" y="24"/>
                </a:cxn>
                <a:cxn ang="0">
                  <a:pos x="126" y="36"/>
                </a:cxn>
                <a:cxn ang="0">
                  <a:pos x="131" y="46"/>
                </a:cxn>
                <a:cxn ang="0">
                  <a:pos x="134" y="60"/>
                </a:cxn>
                <a:cxn ang="0">
                  <a:pos x="134" y="75"/>
                </a:cxn>
                <a:cxn ang="0">
                  <a:pos x="131" y="88"/>
                </a:cxn>
                <a:cxn ang="0">
                  <a:pos x="126" y="99"/>
                </a:cxn>
                <a:cxn ang="0">
                  <a:pos x="120" y="111"/>
                </a:cxn>
                <a:cxn ang="0">
                  <a:pos x="111" y="120"/>
                </a:cxn>
                <a:cxn ang="0">
                  <a:pos x="100" y="127"/>
                </a:cxn>
                <a:cxn ang="0">
                  <a:pos x="87" y="131"/>
                </a:cxn>
                <a:cxn ang="0">
                  <a:pos x="74" y="136"/>
                </a:cxn>
                <a:cxn ang="0">
                  <a:pos x="68" y="136"/>
                </a:cxn>
              </a:cxnLst>
              <a:rect l="0" t="0" r="r" b="b"/>
              <a:pathLst>
                <a:path w="136" h="136">
                  <a:moveTo>
                    <a:pt x="68" y="136"/>
                  </a:moveTo>
                  <a:lnTo>
                    <a:pt x="59" y="136"/>
                  </a:lnTo>
                  <a:lnTo>
                    <a:pt x="53" y="134"/>
                  </a:lnTo>
                  <a:lnTo>
                    <a:pt x="46" y="131"/>
                  </a:lnTo>
                  <a:lnTo>
                    <a:pt x="40" y="130"/>
                  </a:lnTo>
                  <a:lnTo>
                    <a:pt x="33" y="127"/>
                  </a:lnTo>
                  <a:lnTo>
                    <a:pt x="29" y="124"/>
                  </a:lnTo>
                  <a:lnTo>
                    <a:pt x="23" y="120"/>
                  </a:lnTo>
                  <a:lnTo>
                    <a:pt x="20" y="117"/>
                  </a:lnTo>
                  <a:lnTo>
                    <a:pt x="14" y="111"/>
                  </a:lnTo>
                  <a:lnTo>
                    <a:pt x="11" y="107"/>
                  </a:lnTo>
                  <a:lnTo>
                    <a:pt x="7" y="99"/>
                  </a:lnTo>
                  <a:lnTo>
                    <a:pt x="4" y="95"/>
                  </a:lnTo>
                  <a:lnTo>
                    <a:pt x="1" y="88"/>
                  </a:lnTo>
                  <a:lnTo>
                    <a:pt x="1" y="82"/>
                  </a:lnTo>
                  <a:lnTo>
                    <a:pt x="0" y="75"/>
                  </a:lnTo>
                  <a:lnTo>
                    <a:pt x="0" y="69"/>
                  </a:lnTo>
                  <a:lnTo>
                    <a:pt x="0" y="60"/>
                  </a:lnTo>
                  <a:lnTo>
                    <a:pt x="1" y="53"/>
                  </a:lnTo>
                  <a:lnTo>
                    <a:pt x="1" y="46"/>
                  </a:lnTo>
                  <a:lnTo>
                    <a:pt x="4" y="42"/>
                  </a:lnTo>
                  <a:lnTo>
                    <a:pt x="7" y="36"/>
                  </a:lnTo>
                  <a:lnTo>
                    <a:pt x="11" y="29"/>
                  </a:lnTo>
                  <a:lnTo>
                    <a:pt x="14" y="24"/>
                  </a:lnTo>
                  <a:lnTo>
                    <a:pt x="20" y="20"/>
                  </a:lnTo>
                  <a:lnTo>
                    <a:pt x="23" y="14"/>
                  </a:lnTo>
                  <a:lnTo>
                    <a:pt x="29" y="11"/>
                  </a:lnTo>
                  <a:lnTo>
                    <a:pt x="33" y="7"/>
                  </a:lnTo>
                  <a:lnTo>
                    <a:pt x="40" y="4"/>
                  </a:lnTo>
                  <a:lnTo>
                    <a:pt x="46" y="3"/>
                  </a:lnTo>
                  <a:lnTo>
                    <a:pt x="53" y="1"/>
                  </a:lnTo>
                  <a:lnTo>
                    <a:pt x="59" y="0"/>
                  </a:lnTo>
                  <a:lnTo>
                    <a:pt x="68" y="0"/>
                  </a:lnTo>
                  <a:lnTo>
                    <a:pt x="74" y="0"/>
                  </a:lnTo>
                  <a:lnTo>
                    <a:pt x="81" y="1"/>
                  </a:lnTo>
                  <a:lnTo>
                    <a:pt x="87" y="3"/>
                  </a:lnTo>
                  <a:lnTo>
                    <a:pt x="94" y="4"/>
                  </a:lnTo>
                  <a:lnTo>
                    <a:pt x="100" y="7"/>
                  </a:lnTo>
                  <a:lnTo>
                    <a:pt x="105" y="11"/>
                  </a:lnTo>
                  <a:lnTo>
                    <a:pt x="111" y="14"/>
                  </a:lnTo>
                  <a:lnTo>
                    <a:pt x="116" y="20"/>
                  </a:lnTo>
                  <a:lnTo>
                    <a:pt x="120" y="24"/>
                  </a:lnTo>
                  <a:lnTo>
                    <a:pt x="124" y="29"/>
                  </a:lnTo>
                  <a:lnTo>
                    <a:pt x="126" y="36"/>
                  </a:lnTo>
                  <a:lnTo>
                    <a:pt x="130" y="42"/>
                  </a:lnTo>
                  <a:lnTo>
                    <a:pt x="131" y="46"/>
                  </a:lnTo>
                  <a:lnTo>
                    <a:pt x="134" y="53"/>
                  </a:lnTo>
                  <a:lnTo>
                    <a:pt x="134" y="60"/>
                  </a:lnTo>
                  <a:lnTo>
                    <a:pt x="136" y="69"/>
                  </a:lnTo>
                  <a:lnTo>
                    <a:pt x="134" y="75"/>
                  </a:lnTo>
                  <a:lnTo>
                    <a:pt x="134" y="82"/>
                  </a:lnTo>
                  <a:lnTo>
                    <a:pt x="131" y="88"/>
                  </a:lnTo>
                  <a:lnTo>
                    <a:pt x="130" y="95"/>
                  </a:lnTo>
                  <a:lnTo>
                    <a:pt x="126" y="99"/>
                  </a:lnTo>
                  <a:lnTo>
                    <a:pt x="124" y="107"/>
                  </a:lnTo>
                  <a:lnTo>
                    <a:pt x="120" y="111"/>
                  </a:lnTo>
                  <a:lnTo>
                    <a:pt x="116" y="117"/>
                  </a:lnTo>
                  <a:lnTo>
                    <a:pt x="111" y="120"/>
                  </a:lnTo>
                  <a:lnTo>
                    <a:pt x="105" y="124"/>
                  </a:lnTo>
                  <a:lnTo>
                    <a:pt x="100" y="127"/>
                  </a:lnTo>
                  <a:lnTo>
                    <a:pt x="94" y="130"/>
                  </a:lnTo>
                  <a:lnTo>
                    <a:pt x="87" y="131"/>
                  </a:lnTo>
                  <a:lnTo>
                    <a:pt x="81" y="134"/>
                  </a:lnTo>
                  <a:lnTo>
                    <a:pt x="74" y="136"/>
                  </a:lnTo>
                  <a:lnTo>
                    <a:pt x="68" y="136"/>
                  </a:lnTo>
                  <a:lnTo>
                    <a:pt x="68" y="136"/>
                  </a:lnTo>
                  <a:close/>
                </a:path>
              </a:pathLst>
            </a:custGeom>
            <a:solidFill>
              <a:srgbClr val="CCD6DE"/>
            </a:solidFill>
            <a:ln w="9525">
              <a:noFill/>
              <a:round/>
              <a:headEnd/>
              <a:tailEnd/>
            </a:ln>
          </p:spPr>
          <p:txBody>
            <a:bodyPr/>
            <a:lstStyle/>
            <a:p>
              <a:endParaRPr lang="en-US"/>
            </a:p>
          </p:txBody>
        </p:sp>
        <p:sp>
          <p:nvSpPr>
            <p:cNvPr id="102423" name="Freeform 23"/>
            <p:cNvSpPr>
              <a:spLocks/>
            </p:cNvSpPr>
            <p:nvPr/>
          </p:nvSpPr>
          <p:spPr bwMode="auto">
            <a:xfrm>
              <a:off x="2763" y="2548"/>
              <a:ext cx="267" cy="299"/>
            </a:xfrm>
            <a:custGeom>
              <a:avLst/>
              <a:gdLst/>
              <a:ahLst/>
              <a:cxnLst>
                <a:cxn ang="0">
                  <a:pos x="517" y="482"/>
                </a:cxn>
                <a:cxn ang="0">
                  <a:pos x="198" y="757"/>
                </a:cxn>
                <a:cxn ang="0">
                  <a:pos x="49" y="896"/>
                </a:cxn>
                <a:cxn ang="0">
                  <a:pos x="16" y="892"/>
                </a:cxn>
                <a:cxn ang="0">
                  <a:pos x="0" y="838"/>
                </a:cxn>
                <a:cxn ang="0">
                  <a:pos x="4" y="757"/>
                </a:cxn>
                <a:cxn ang="0">
                  <a:pos x="6" y="679"/>
                </a:cxn>
                <a:cxn ang="0">
                  <a:pos x="58" y="673"/>
                </a:cxn>
                <a:cxn ang="0">
                  <a:pos x="106" y="625"/>
                </a:cxn>
                <a:cxn ang="0">
                  <a:pos x="180" y="541"/>
                </a:cxn>
                <a:cxn ang="0">
                  <a:pos x="263" y="504"/>
                </a:cxn>
                <a:cxn ang="0">
                  <a:pos x="253" y="431"/>
                </a:cxn>
                <a:cxn ang="0">
                  <a:pos x="329" y="389"/>
                </a:cxn>
                <a:cxn ang="0">
                  <a:pos x="304" y="258"/>
                </a:cxn>
                <a:cxn ang="0">
                  <a:pos x="308" y="172"/>
                </a:cxn>
                <a:cxn ang="0">
                  <a:pos x="397" y="70"/>
                </a:cxn>
                <a:cxn ang="0">
                  <a:pos x="481" y="25"/>
                </a:cxn>
                <a:cxn ang="0">
                  <a:pos x="566" y="0"/>
                </a:cxn>
                <a:cxn ang="0">
                  <a:pos x="656" y="45"/>
                </a:cxn>
                <a:cxn ang="0">
                  <a:pos x="750" y="80"/>
                </a:cxn>
                <a:cxn ang="0">
                  <a:pos x="802" y="219"/>
                </a:cxn>
                <a:cxn ang="0">
                  <a:pos x="783" y="343"/>
                </a:cxn>
                <a:cxn ang="0">
                  <a:pos x="747" y="397"/>
                </a:cxn>
                <a:cxn ang="0">
                  <a:pos x="711" y="444"/>
                </a:cxn>
                <a:cxn ang="0">
                  <a:pos x="617" y="468"/>
                </a:cxn>
                <a:cxn ang="0">
                  <a:pos x="517" y="482"/>
                </a:cxn>
                <a:cxn ang="0">
                  <a:pos x="517" y="482"/>
                </a:cxn>
              </a:cxnLst>
              <a:rect l="0" t="0" r="r" b="b"/>
              <a:pathLst>
                <a:path w="802" h="896">
                  <a:moveTo>
                    <a:pt x="517" y="482"/>
                  </a:moveTo>
                  <a:lnTo>
                    <a:pt x="198" y="757"/>
                  </a:lnTo>
                  <a:lnTo>
                    <a:pt x="49" y="896"/>
                  </a:lnTo>
                  <a:lnTo>
                    <a:pt x="16" y="892"/>
                  </a:lnTo>
                  <a:lnTo>
                    <a:pt x="0" y="838"/>
                  </a:lnTo>
                  <a:lnTo>
                    <a:pt x="4" y="757"/>
                  </a:lnTo>
                  <a:lnTo>
                    <a:pt x="6" y="679"/>
                  </a:lnTo>
                  <a:lnTo>
                    <a:pt x="58" y="673"/>
                  </a:lnTo>
                  <a:lnTo>
                    <a:pt x="106" y="625"/>
                  </a:lnTo>
                  <a:lnTo>
                    <a:pt x="180" y="541"/>
                  </a:lnTo>
                  <a:lnTo>
                    <a:pt x="263" y="504"/>
                  </a:lnTo>
                  <a:lnTo>
                    <a:pt x="253" y="431"/>
                  </a:lnTo>
                  <a:lnTo>
                    <a:pt x="329" y="389"/>
                  </a:lnTo>
                  <a:lnTo>
                    <a:pt x="304" y="258"/>
                  </a:lnTo>
                  <a:lnTo>
                    <a:pt x="308" y="172"/>
                  </a:lnTo>
                  <a:lnTo>
                    <a:pt x="397" y="70"/>
                  </a:lnTo>
                  <a:lnTo>
                    <a:pt x="481" y="25"/>
                  </a:lnTo>
                  <a:lnTo>
                    <a:pt x="566" y="0"/>
                  </a:lnTo>
                  <a:lnTo>
                    <a:pt x="656" y="45"/>
                  </a:lnTo>
                  <a:lnTo>
                    <a:pt x="750" y="80"/>
                  </a:lnTo>
                  <a:lnTo>
                    <a:pt x="802" y="219"/>
                  </a:lnTo>
                  <a:lnTo>
                    <a:pt x="783" y="343"/>
                  </a:lnTo>
                  <a:lnTo>
                    <a:pt x="747" y="397"/>
                  </a:lnTo>
                  <a:lnTo>
                    <a:pt x="711" y="444"/>
                  </a:lnTo>
                  <a:lnTo>
                    <a:pt x="617" y="468"/>
                  </a:lnTo>
                  <a:lnTo>
                    <a:pt x="517" y="482"/>
                  </a:lnTo>
                  <a:lnTo>
                    <a:pt x="517" y="482"/>
                  </a:lnTo>
                  <a:close/>
                </a:path>
              </a:pathLst>
            </a:custGeom>
            <a:solidFill>
              <a:srgbClr val="CCD6DE"/>
            </a:solidFill>
            <a:ln w="9525">
              <a:noFill/>
              <a:round/>
              <a:headEnd/>
              <a:tailEnd/>
            </a:ln>
          </p:spPr>
          <p:txBody>
            <a:bodyPr/>
            <a:lstStyle/>
            <a:p>
              <a:endParaRPr lang="en-US"/>
            </a:p>
          </p:txBody>
        </p:sp>
        <p:sp>
          <p:nvSpPr>
            <p:cNvPr id="102424" name="Freeform 24"/>
            <p:cNvSpPr>
              <a:spLocks/>
            </p:cNvSpPr>
            <p:nvPr/>
          </p:nvSpPr>
          <p:spPr bwMode="auto">
            <a:xfrm>
              <a:off x="3199" y="2482"/>
              <a:ext cx="220" cy="143"/>
            </a:xfrm>
            <a:custGeom>
              <a:avLst/>
              <a:gdLst/>
              <a:ahLst/>
              <a:cxnLst>
                <a:cxn ang="0">
                  <a:pos x="15" y="175"/>
                </a:cxn>
                <a:cxn ang="0">
                  <a:pos x="5" y="152"/>
                </a:cxn>
                <a:cxn ang="0">
                  <a:pos x="0" y="127"/>
                </a:cxn>
                <a:cxn ang="0">
                  <a:pos x="2" y="101"/>
                </a:cxn>
                <a:cxn ang="0">
                  <a:pos x="26" y="72"/>
                </a:cxn>
                <a:cxn ang="0">
                  <a:pos x="52" y="62"/>
                </a:cxn>
                <a:cxn ang="0">
                  <a:pos x="81" y="56"/>
                </a:cxn>
                <a:cxn ang="0">
                  <a:pos x="119" y="49"/>
                </a:cxn>
                <a:cxn ang="0">
                  <a:pos x="165" y="42"/>
                </a:cxn>
                <a:cxn ang="0">
                  <a:pos x="215" y="36"/>
                </a:cxn>
                <a:cxn ang="0">
                  <a:pos x="267" y="29"/>
                </a:cxn>
                <a:cxn ang="0">
                  <a:pos x="320" y="23"/>
                </a:cxn>
                <a:cxn ang="0">
                  <a:pos x="372" y="16"/>
                </a:cxn>
                <a:cxn ang="0">
                  <a:pos x="423" y="10"/>
                </a:cxn>
                <a:cxn ang="0">
                  <a:pos x="469" y="7"/>
                </a:cxn>
                <a:cxn ang="0">
                  <a:pos x="507" y="3"/>
                </a:cxn>
                <a:cxn ang="0">
                  <a:pos x="539" y="0"/>
                </a:cxn>
                <a:cxn ang="0">
                  <a:pos x="572" y="0"/>
                </a:cxn>
                <a:cxn ang="0">
                  <a:pos x="614" y="20"/>
                </a:cxn>
                <a:cxn ang="0">
                  <a:pos x="628" y="45"/>
                </a:cxn>
                <a:cxn ang="0">
                  <a:pos x="640" y="80"/>
                </a:cxn>
                <a:cxn ang="0">
                  <a:pos x="646" y="110"/>
                </a:cxn>
                <a:cxn ang="0">
                  <a:pos x="649" y="136"/>
                </a:cxn>
                <a:cxn ang="0">
                  <a:pos x="652" y="165"/>
                </a:cxn>
                <a:cxn ang="0">
                  <a:pos x="652" y="198"/>
                </a:cxn>
                <a:cxn ang="0">
                  <a:pos x="652" y="227"/>
                </a:cxn>
                <a:cxn ang="0">
                  <a:pos x="654" y="258"/>
                </a:cxn>
                <a:cxn ang="0">
                  <a:pos x="657" y="285"/>
                </a:cxn>
                <a:cxn ang="0">
                  <a:pos x="659" y="311"/>
                </a:cxn>
                <a:cxn ang="0">
                  <a:pos x="660" y="349"/>
                </a:cxn>
                <a:cxn ang="0">
                  <a:pos x="656" y="385"/>
                </a:cxn>
                <a:cxn ang="0">
                  <a:pos x="639" y="411"/>
                </a:cxn>
                <a:cxn ang="0">
                  <a:pos x="605" y="425"/>
                </a:cxn>
                <a:cxn ang="0">
                  <a:pos x="581" y="427"/>
                </a:cxn>
                <a:cxn ang="0">
                  <a:pos x="549" y="427"/>
                </a:cxn>
                <a:cxn ang="0">
                  <a:pos x="511" y="427"/>
                </a:cxn>
                <a:cxn ang="0">
                  <a:pos x="474" y="428"/>
                </a:cxn>
                <a:cxn ang="0">
                  <a:pos x="430" y="428"/>
                </a:cxn>
                <a:cxn ang="0">
                  <a:pos x="387" y="428"/>
                </a:cxn>
                <a:cxn ang="0">
                  <a:pos x="343" y="428"/>
                </a:cxn>
                <a:cxn ang="0">
                  <a:pos x="300" y="427"/>
                </a:cxn>
                <a:cxn ang="0">
                  <a:pos x="259" y="427"/>
                </a:cxn>
                <a:cxn ang="0">
                  <a:pos x="223" y="427"/>
                </a:cxn>
                <a:cxn ang="0">
                  <a:pos x="193" y="425"/>
                </a:cxn>
                <a:cxn ang="0">
                  <a:pos x="168" y="424"/>
                </a:cxn>
                <a:cxn ang="0">
                  <a:pos x="139" y="418"/>
                </a:cxn>
                <a:cxn ang="0">
                  <a:pos x="105" y="392"/>
                </a:cxn>
                <a:cxn ang="0">
                  <a:pos x="77" y="370"/>
                </a:cxn>
                <a:cxn ang="0">
                  <a:pos x="54" y="347"/>
                </a:cxn>
                <a:cxn ang="0">
                  <a:pos x="32" y="314"/>
                </a:cxn>
                <a:cxn ang="0">
                  <a:pos x="55" y="285"/>
                </a:cxn>
                <a:cxn ang="0">
                  <a:pos x="68" y="256"/>
                </a:cxn>
                <a:cxn ang="0">
                  <a:pos x="68" y="236"/>
                </a:cxn>
                <a:cxn ang="0">
                  <a:pos x="34" y="201"/>
                </a:cxn>
              </a:cxnLst>
              <a:rect l="0" t="0" r="r" b="b"/>
              <a:pathLst>
                <a:path w="660" h="428">
                  <a:moveTo>
                    <a:pt x="24" y="191"/>
                  </a:moveTo>
                  <a:lnTo>
                    <a:pt x="22" y="190"/>
                  </a:lnTo>
                  <a:lnTo>
                    <a:pt x="19" y="187"/>
                  </a:lnTo>
                  <a:lnTo>
                    <a:pt x="18" y="181"/>
                  </a:lnTo>
                  <a:lnTo>
                    <a:pt x="15" y="175"/>
                  </a:lnTo>
                  <a:lnTo>
                    <a:pt x="12" y="171"/>
                  </a:lnTo>
                  <a:lnTo>
                    <a:pt x="10" y="166"/>
                  </a:lnTo>
                  <a:lnTo>
                    <a:pt x="9" y="162"/>
                  </a:lnTo>
                  <a:lnTo>
                    <a:pt x="8" y="158"/>
                  </a:lnTo>
                  <a:lnTo>
                    <a:pt x="5" y="152"/>
                  </a:lnTo>
                  <a:lnTo>
                    <a:pt x="5" y="148"/>
                  </a:lnTo>
                  <a:lnTo>
                    <a:pt x="2" y="143"/>
                  </a:lnTo>
                  <a:lnTo>
                    <a:pt x="2" y="137"/>
                  </a:lnTo>
                  <a:lnTo>
                    <a:pt x="0" y="133"/>
                  </a:lnTo>
                  <a:lnTo>
                    <a:pt x="0" y="127"/>
                  </a:lnTo>
                  <a:lnTo>
                    <a:pt x="0" y="123"/>
                  </a:lnTo>
                  <a:lnTo>
                    <a:pt x="0" y="117"/>
                  </a:lnTo>
                  <a:lnTo>
                    <a:pt x="0" y="111"/>
                  </a:lnTo>
                  <a:lnTo>
                    <a:pt x="0" y="107"/>
                  </a:lnTo>
                  <a:lnTo>
                    <a:pt x="2" y="101"/>
                  </a:lnTo>
                  <a:lnTo>
                    <a:pt x="5" y="97"/>
                  </a:lnTo>
                  <a:lnTo>
                    <a:pt x="9" y="87"/>
                  </a:lnTo>
                  <a:lnTo>
                    <a:pt x="16" y="80"/>
                  </a:lnTo>
                  <a:lnTo>
                    <a:pt x="21" y="77"/>
                  </a:lnTo>
                  <a:lnTo>
                    <a:pt x="26" y="72"/>
                  </a:lnTo>
                  <a:lnTo>
                    <a:pt x="32" y="69"/>
                  </a:lnTo>
                  <a:lnTo>
                    <a:pt x="39" y="68"/>
                  </a:lnTo>
                  <a:lnTo>
                    <a:pt x="42" y="67"/>
                  </a:lnTo>
                  <a:lnTo>
                    <a:pt x="47" y="65"/>
                  </a:lnTo>
                  <a:lnTo>
                    <a:pt x="52" y="62"/>
                  </a:lnTo>
                  <a:lnTo>
                    <a:pt x="57" y="62"/>
                  </a:lnTo>
                  <a:lnTo>
                    <a:pt x="63" y="61"/>
                  </a:lnTo>
                  <a:lnTo>
                    <a:pt x="68" y="59"/>
                  </a:lnTo>
                  <a:lnTo>
                    <a:pt x="74" y="58"/>
                  </a:lnTo>
                  <a:lnTo>
                    <a:pt x="81" y="56"/>
                  </a:lnTo>
                  <a:lnTo>
                    <a:pt x="89" y="55"/>
                  </a:lnTo>
                  <a:lnTo>
                    <a:pt x="96" y="54"/>
                  </a:lnTo>
                  <a:lnTo>
                    <a:pt x="105" y="52"/>
                  </a:lnTo>
                  <a:lnTo>
                    <a:pt x="112" y="52"/>
                  </a:lnTo>
                  <a:lnTo>
                    <a:pt x="119" y="49"/>
                  </a:lnTo>
                  <a:lnTo>
                    <a:pt x="128" y="49"/>
                  </a:lnTo>
                  <a:lnTo>
                    <a:pt x="138" y="48"/>
                  </a:lnTo>
                  <a:lnTo>
                    <a:pt x="147" y="46"/>
                  </a:lnTo>
                  <a:lnTo>
                    <a:pt x="155" y="43"/>
                  </a:lnTo>
                  <a:lnTo>
                    <a:pt x="165" y="42"/>
                  </a:lnTo>
                  <a:lnTo>
                    <a:pt x="174" y="41"/>
                  </a:lnTo>
                  <a:lnTo>
                    <a:pt x="184" y="41"/>
                  </a:lnTo>
                  <a:lnTo>
                    <a:pt x="194" y="38"/>
                  </a:lnTo>
                  <a:lnTo>
                    <a:pt x="204" y="38"/>
                  </a:lnTo>
                  <a:lnTo>
                    <a:pt x="215" y="36"/>
                  </a:lnTo>
                  <a:lnTo>
                    <a:pt x="226" y="35"/>
                  </a:lnTo>
                  <a:lnTo>
                    <a:pt x="235" y="33"/>
                  </a:lnTo>
                  <a:lnTo>
                    <a:pt x="246" y="32"/>
                  </a:lnTo>
                  <a:lnTo>
                    <a:pt x="257" y="30"/>
                  </a:lnTo>
                  <a:lnTo>
                    <a:pt x="267" y="29"/>
                  </a:lnTo>
                  <a:lnTo>
                    <a:pt x="277" y="27"/>
                  </a:lnTo>
                  <a:lnTo>
                    <a:pt x="288" y="27"/>
                  </a:lnTo>
                  <a:lnTo>
                    <a:pt x="298" y="25"/>
                  </a:lnTo>
                  <a:lnTo>
                    <a:pt x="310" y="25"/>
                  </a:lnTo>
                  <a:lnTo>
                    <a:pt x="320" y="23"/>
                  </a:lnTo>
                  <a:lnTo>
                    <a:pt x="330" y="22"/>
                  </a:lnTo>
                  <a:lnTo>
                    <a:pt x="342" y="20"/>
                  </a:lnTo>
                  <a:lnTo>
                    <a:pt x="352" y="19"/>
                  </a:lnTo>
                  <a:lnTo>
                    <a:pt x="362" y="17"/>
                  </a:lnTo>
                  <a:lnTo>
                    <a:pt x="372" y="16"/>
                  </a:lnTo>
                  <a:lnTo>
                    <a:pt x="382" y="14"/>
                  </a:lnTo>
                  <a:lnTo>
                    <a:pt x="394" y="14"/>
                  </a:lnTo>
                  <a:lnTo>
                    <a:pt x="403" y="12"/>
                  </a:lnTo>
                  <a:lnTo>
                    <a:pt x="413" y="12"/>
                  </a:lnTo>
                  <a:lnTo>
                    <a:pt x="423" y="10"/>
                  </a:lnTo>
                  <a:lnTo>
                    <a:pt x="432" y="9"/>
                  </a:lnTo>
                  <a:lnTo>
                    <a:pt x="440" y="9"/>
                  </a:lnTo>
                  <a:lnTo>
                    <a:pt x="450" y="7"/>
                  </a:lnTo>
                  <a:lnTo>
                    <a:pt x="459" y="7"/>
                  </a:lnTo>
                  <a:lnTo>
                    <a:pt x="469" y="7"/>
                  </a:lnTo>
                  <a:lnTo>
                    <a:pt x="476" y="6"/>
                  </a:lnTo>
                  <a:lnTo>
                    <a:pt x="485" y="4"/>
                  </a:lnTo>
                  <a:lnTo>
                    <a:pt x="492" y="4"/>
                  </a:lnTo>
                  <a:lnTo>
                    <a:pt x="501" y="4"/>
                  </a:lnTo>
                  <a:lnTo>
                    <a:pt x="507" y="3"/>
                  </a:lnTo>
                  <a:lnTo>
                    <a:pt x="514" y="3"/>
                  </a:lnTo>
                  <a:lnTo>
                    <a:pt x="520" y="3"/>
                  </a:lnTo>
                  <a:lnTo>
                    <a:pt x="527" y="3"/>
                  </a:lnTo>
                  <a:lnTo>
                    <a:pt x="533" y="1"/>
                  </a:lnTo>
                  <a:lnTo>
                    <a:pt x="539" y="0"/>
                  </a:lnTo>
                  <a:lnTo>
                    <a:pt x="543" y="0"/>
                  </a:lnTo>
                  <a:lnTo>
                    <a:pt x="547" y="0"/>
                  </a:lnTo>
                  <a:lnTo>
                    <a:pt x="556" y="0"/>
                  </a:lnTo>
                  <a:lnTo>
                    <a:pt x="563" y="0"/>
                  </a:lnTo>
                  <a:lnTo>
                    <a:pt x="572" y="0"/>
                  </a:lnTo>
                  <a:lnTo>
                    <a:pt x="581" y="3"/>
                  </a:lnTo>
                  <a:lnTo>
                    <a:pt x="589" y="4"/>
                  </a:lnTo>
                  <a:lnTo>
                    <a:pt x="598" y="9"/>
                  </a:lnTo>
                  <a:lnTo>
                    <a:pt x="605" y="14"/>
                  </a:lnTo>
                  <a:lnTo>
                    <a:pt x="614" y="20"/>
                  </a:lnTo>
                  <a:lnTo>
                    <a:pt x="615" y="25"/>
                  </a:lnTo>
                  <a:lnTo>
                    <a:pt x="620" y="29"/>
                  </a:lnTo>
                  <a:lnTo>
                    <a:pt x="623" y="33"/>
                  </a:lnTo>
                  <a:lnTo>
                    <a:pt x="627" y="41"/>
                  </a:lnTo>
                  <a:lnTo>
                    <a:pt x="628" y="45"/>
                  </a:lnTo>
                  <a:lnTo>
                    <a:pt x="631" y="51"/>
                  </a:lnTo>
                  <a:lnTo>
                    <a:pt x="634" y="56"/>
                  </a:lnTo>
                  <a:lnTo>
                    <a:pt x="637" y="65"/>
                  </a:lnTo>
                  <a:lnTo>
                    <a:pt x="639" y="71"/>
                  </a:lnTo>
                  <a:lnTo>
                    <a:pt x="640" y="80"/>
                  </a:lnTo>
                  <a:lnTo>
                    <a:pt x="643" y="87"/>
                  </a:lnTo>
                  <a:lnTo>
                    <a:pt x="644" y="97"/>
                  </a:lnTo>
                  <a:lnTo>
                    <a:pt x="644" y="101"/>
                  </a:lnTo>
                  <a:lnTo>
                    <a:pt x="646" y="104"/>
                  </a:lnTo>
                  <a:lnTo>
                    <a:pt x="646" y="110"/>
                  </a:lnTo>
                  <a:lnTo>
                    <a:pt x="647" y="116"/>
                  </a:lnTo>
                  <a:lnTo>
                    <a:pt x="647" y="120"/>
                  </a:lnTo>
                  <a:lnTo>
                    <a:pt x="647" y="124"/>
                  </a:lnTo>
                  <a:lnTo>
                    <a:pt x="649" y="130"/>
                  </a:lnTo>
                  <a:lnTo>
                    <a:pt x="649" y="136"/>
                  </a:lnTo>
                  <a:lnTo>
                    <a:pt x="649" y="142"/>
                  </a:lnTo>
                  <a:lnTo>
                    <a:pt x="650" y="148"/>
                  </a:lnTo>
                  <a:lnTo>
                    <a:pt x="650" y="153"/>
                  </a:lnTo>
                  <a:lnTo>
                    <a:pt x="652" y="159"/>
                  </a:lnTo>
                  <a:lnTo>
                    <a:pt x="652" y="165"/>
                  </a:lnTo>
                  <a:lnTo>
                    <a:pt x="652" y="172"/>
                  </a:lnTo>
                  <a:lnTo>
                    <a:pt x="652" y="178"/>
                  </a:lnTo>
                  <a:lnTo>
                    <a:pt x="652" y="185"/>
                  </a:lnTo>
                  <a:lnTo>
                    <a:pt x="652" y="191"/>
                  </a:lnTo>
                  <a:lnTo>
                    <a:pt x="652" y="198"/>
                  </a:lnTo>
                  <a:lnTo>
                    <a:pt x="652" y="203"/>
                  </a:lnTo>
                  <a:lnTo>
                    <a:pt x="652" y="210"/>
                  </a:lnTo>
                  <a:lnTo>
                    <a:pt x="652" y="216"/>
                  </a:lnTo>
                  <a:lnTo>
                    <a:pt x="652" y="223"/>
                  </a:lnTo>
                  <a:lnTo>
                    <a:pt x="652" y="227"/>
                  </a:lnTo>
                  <a:lnTo>
                    <a:pt x="653" y="234"/>
                  </a:lnTo>
                  <a:lnTo>
                    <a:pt x="653" y="240"/>
                  </a:lnTo>
                  <a:lnTo>
                    <a:pt x="653" y="246"/>
                  </a:lnTo>
                  <a:lnTo>
                    <a:pt x="653" y="252"/>
                  </a:lnTo>
                  <a:lnTo>
                    <a:pt x="654" y="258"/>
                  </a:lnTo>
                  <a:lnTo>
                    <a:pt x="654" y="263"/>
                  </a:lnTo>
                  <a:lnTo>
                    <a:pt x="656" y="269"/>
                  </a:lnTo>
                  <a:lnTo>
                    <a:pt x="656" y="275"/>
                  </a:lnTo>
                  <a:lnTo>
                    <a:pt x="657" y="281"/>
                  </a:lnTo>
                  <a:lnTo>
                    <a:pt x="657" y="285"/>
                  </a:lnTo>
                  <a:lnTo>
                    <a:pt x="657" y="291"/>
                  </a:lnTo>
                  <a:lnTo>
                    <a:pt x="657" y="297"/>
                  </a:lnTo>
                  <a:lnTo>
                    <a:pt x="657" y="301"/>
                  </a:lnTo>
                  <a:lnTo>
                    <a:pt x="657" y="305"/>
                  </a:lnTo>
                  <a:lnTo>
                    <a:pt x="659" y="311"/>
                  </a:lnTo>
                  <a:lnTo>
                    <a:pt x="659" y="315"/>
                  </a:lnTo>
                  <a:lnTo>
                    <a:pt x="660" y="321"/>
                  </a:lnTo>
                  <a:lnTo>
                    <a:pt x="660" y="330"/>
                  </a:lnTo>
                  <a:lnTo>
                    <a:pt x="660" y="340"/>
                  </a:lnTo>
                  <a:lnTo>
                    <a:pt x="660" y="349"/>
                  </a:lnTo>
                  <a:lnTo>
                    <a:pt x="660" y="357"/>
                  </a:lnTo>
                  <a:lnTo>
                    <a:pt x="659" y="365"/>
                  </a:lnTo>
                  <a:lnTo>
                    <a:pt x="657" y="372"/>
                  </a:lnTo>
                  <a:lnTo>
                    <a:pt x="656" y="378"/>
                  </a:lnTo>
                  <a:lnTo>
                    <a:pt x="656" y="385"/>
                  </a:lnTo>
                  <a:lnTo>
                    <a:pt x="653" y="391"/>
                  </a:lnTo>
                  <a:lnTo>
                    <a:pt x="650" y="396"/>
                  </a:lnTo>
                  <a:lnTo>
                    <a:pt x="647" y="402"/>
                  </a:lnTo>
                  <a:lnTo>
                    <a:pt x="643" y="407"/>
                  </a:lnTo>
                  <a:lnTo>
                    <a:pt x="639" y="411"/>
                  </a:lnTo>
                  <a:lnTo>
                    <a:pt x="633" y="415"/>
                  </a:lnTo>
                  <a:lnTo>
                    <a:pt x="627" y="418"/>
                  </a:lnTo>
                  <a:lnTo>
                    <a:pt x="620" y="421"/>
                  </a:lnTo>
                  <a:lnTo>
                    <a:pt x="613" y="423"/>
                  </a:lnTo>
                  <a:lnTo>
                    <a:pt x="605" y="425"/>
                  </a:lnTo>
                  <a:lnTo>
                    <a:pt x="601" y="425"/>
                  </a:lnTo>
                  <a:lnTo>
                    <a:pt x="595" y="425"/>
                  </a:lnTo>
                  <a:lnTo>
                    <a:pt x="591" y="427"/>
                  </a:lnTo>
                  <a:lnTo>
                    <a:pt x="586" y="427"/>
                  </a:lnTo>
                  <a:lnTo>
                    <a:pt x="581" y="427"/>
                  </a:lnTo>
                  <a:lnTo>
                    <a:pt x="575" y="427"/>
                  </a:lnTo>
                  <a:lnTo>
                    <a:pt x="569" y="427"/>
                  </a:lnTo>
                  <a:lnTo>
                    <a:pt x="563" y="427"/>
                  </a:lnTo>
                  <a:lnTo>
                    <a:pt x="556" y="427"/>
                  </a:lnTo>
                  <a:lnTo>
                    <a:pt x="549" y="427"/>
                  </a:lnTo>
                  <a:lnTo>
                    <a:pt x="542" y="427"/>
                  </a:lnTo>
                  <a:lnTo>
                    <a:pt x="536" y="427"/>
                  </a:lnTo>
                  <a:lnTo>
                    <a:pt x="527" y="427"/>
                  </a:lnTo>
                  <a:lnTo>
                    <a:pt x="520" y="427"/>
                  </a:lnTo>
                  <a:lnTo>
                    <a:pt x="511" y="427"/>
                  </a:lnTo>
                  <a:lnTo>
                    <a:pt x="505" y="427"/>
                  </a:lnTo>
                  <a:lnTo>
                    <a:pt x="497" y="427"/>
                  </a:lnTo>
                  <a:lnTo>
                    <a:pt x="490" y="427"/>
                  </a:lnTo>
                  <a:lnTo>
                    <a:pt x="481" y="427"/>
                  </a:lnTo>
                  <a:lnTo>
                    <a:pt x="474" y="428"/>
                  </a:lnTo>
                  <a:lnTo>
                    <a:pt x="465" y="428"/>
                  </a:lnTo>
                  <a:lnTo>
                    <a:pt x="456" y="428"/>
                  </a:lnTo>
                  <a:lnTo>
                    <a:pt x="448" y="428"/>
                  </a:lnTo>
                  <a:lnTo>
                    <a:pt x="439" y="428"/>
                  </a:lnTo>
                  <a:lnTo>
                    <a:pt x="430" y="428"/>
                  </a:lnTo>
                  <a:lnTo>
                    <a:pt x="421" y="428"/>
                  </a:lnTo>
                  <a:lnTo>
                    <a:pt x="413" y="428"/>
                  </a:lnTo>
                  <a:lnTo>
                    <a:pt x="404" y="428"/>
                  </a:lnTo>
                  <a:lnTo>
                    <a:pt x="394" y="428"/>
                  </a:lnTo>
                  <a:lnTo>
                    <a:pt x="387" y="428"/>
                  </a:lnTo>
                  <a:lnTo>
                    <a:pt x="377" y="428"/>
                  </a:lnTo>
                  <a:lnTo>
                    <a:pt x="369" y="428"/>
                  </a:lnTo>
                  <a:lnTo>
                    <a:pt x="361" y="428"/>
                  </a:lnTo>
                  <a:lnTo>
                    <a:pt x="352" y="428"/>
                  </a:lnTo>
                  <a:lnTo>
                    <a:pt x="343" y="428"/>
                  </a:lnTo>
                  <a:lnTo>
                    <a:pt x="335" y="428"/>
                  </a:lnTo>
                  <a:lnTo>
                    <a:pt x="326" y="427"/>
                  </a:lnTo>
                  <a:lnTo>
                    <a:pt x="317" y="427"/>
                  </a:lnTo>
                  <a:lnTo>
                    <a:pt x="307" y="427"/>
                  </a:lnTo>
                  <a:lnTo>
                    <a:pt x="300" y="427"/>
                  </a:lnTo>
                  <a:lnTo>
                    <a:pt x="291" y="427"/>
                  </a:lnTo>
                  <a:lnTo>
                    <a:pt x="284" y="427"/>
                  </a:lnTo>
                  <a:lnTo>
                    <a:pt x="275" y="427"/>
                  </a:lnTo>
                  <a:lnTo>
                    <a:pt x="268" y="427"/>
                  </a:lnTo>
                  <a:lnTo>
                    <a:pt x="259" y="427"/>
                  </a:lnTo>
                  <a:lnTo>
                    <a:pt x="252" y="427"/>
                  </a:lnTo>
                  <a:lnTo>
                    <a:pt x="243" y="427"/>
                  </a:lnTo>
                  <a:lnTo>
                    <a:pt x="236" y="427"/>
                  </a:lnTo>
                  <a:lnTo>
                    <a:pt x="229" y="427"/>
                  </a:lnTo>
                  <a:lnTo>
                    <a:pt x="223" y="427"/>
                  </a:lnTo>
                  <a:lnTo>
                    <a:pt x="216" y="427"/>
                  </a:lnTo>
                  <a:lnTo>
                    <a:pt x="210" y="427"/>
                  </a:lnTo>
                  <a:lnTo>
                    <a:pt x="203" y="425"/>
                  </a:lnTo>
                  <a:lnTo>
                    <a:pt x="197" y="425"/>
                  </a:lnTo>
                  <a:lnTo>
                    <a:pt x="193" y="425"/>
                  </a:lnTo>
                  <a:lnTo>
                    <a:pt x="187" y="425"/>
                  </a:lnTo>
                  <a:lnTo>
                    <a:pt x="181" y="424"/>
                  </a:lnTo>
                  <a:lnTo>
                    <a:pt x="177" y="424"/>
                  </a:lnTo>
                  <a:lnTo>
                    <a:pt x="173" y="424"/>
                  </a:lnTo>
                  <a:lnTo>
                    <a:pt x="168" y="424"/>
                  </a:lnTo>
                  <a:lnTo>
                    <a:pt x="160" y="423"/>
                  </a:lnTo>
                  <a:lnTo>
                    <a:pt x="155" y="423"/>
                  </a:lnTo>
                  <a:lnTo>
                    <a:pt x="149" y="423"/>
                  </a:lnTo>
                  <a:lnTo>
                    <a:pt x="147" y="423"/>
                  </a:lnTo>
                  <a:lnTo>
                    <a:pt x="139" y="418"/>
                  </a:lnTo>
                  <a:lnTo>
                    <a:pt x="132" y="414"/>
                  </a:lnTo>
                  <a:lnTo>
                    <a:pt x="123" y="407"/>
                  </a:lnTo>
                  <a:lnTo>
                    <a:pt x="115" y="401"/>
                  </a:lnTo>
                  <a:lnTo>
                    <a:pt x="109" y="396"/>
                  </a:lnTo>
                  <a:lnTo>
                    <a:pt x="105" y="392"/>
                  </a:lnTo>
                  <a:lnTo>
                    <a:pt x="99" y="388"/>
                  </a:lnTo>
                  <a:lnTo>
                    <a:pt x="93" y="383"/>
                  </a:lnTo>
                  <a:lnTo>
                    <a:pt x="89" y="379"/>
                  </a:lnTo>
                  <a:lnTo>
                    <a:pt x="83" y="375"/>
                  </a:lnTo>
                  <a:lnTo>
                    <a:pt x="77" y="370"/>
                  </a:lnTo>
                  <a:lnTo>
                    <a:pt x="73" y="366"/>
                  </a:lnTo>
                  <a:lnTo>
                    <a:pt x="68" y="360"/>
                  </a:lnTo>
                  <a:lnTo>
                    <a:pt x="63" y="356"/>
                  </a:lnTo>
                  <a:lnTo>
                    <a:pt x="57" y="352"/>
                  </a:lnTo>
                  <a:lnTo>
                    <a:pt x="54" y="347"/>
                  </a:lnTo>
                  <a:lnTo>
                    <a:pt x="45" y="339"/>
                  </a:lnTo>
                  <a:lnTo>
                    <a:pt x="39" y="331"/>
                  </a:lnTo>
                  <a:lnTo>
                    <a:pt x="35" y="323"/>
                  </a:lnTo>
                  <a:lnTo>
                    <a:pt x="32" y="318"/>
                  </a:lnTo>
                  <a:lnTo>
                    <a:pt x="32" y="314"/>
                  </a:lnTo>
                  <a:lnTo>
                    <a:pt x="35" y="311"/>
                  </a:lnTo>
                  <a:lnTo>
                    <a:pt x="42" y="305"/>
                  </a:lnTo>
                  <a:lnTo>
                    <a:pt x="50" y="297"/>
                  </a:lnTo>
                  <a:lnTo>
                    <a:pt x="52" y="291"/>
                  </a:lnTo>
                  <a:lnTo>
                    <a:pt x="55" y="285"/>
                  </a:lnTo>
                  <a:lnTo>
                    <a:pt x="60" y="279"/>
                  </a:lnTo>
                  <a:lnTo>
                    <a:pt x="63" y="273"/>
                  </a:lnTo>
                  <a:lnTo>
                    <a:pt x="64" y="268"/>
                  </a:lnTo>
                  <a:lnTo>
                    <a:pt x="67" y="260"/>
                  </a:lnTo>
                  <a:lnTo>
                    <a:pt x="68" y="256"/>
                  </a:lnTo>
                  <a:lnTo>
                    <a:pt x="70" y="250"/>
                  </a:lnTo>
                  <a:lnTo>
                    <a:pt x="70" y="245"/>
                  </a:lnTo>
                  <a:lnTo>
                    <a:pt x="70" y="240"/>
                  </a:lnTo>
                  <a:lnTo>
                    <a:pt x="68" y="237"/>
                  </a:lnTo>
                  <a:lnTo>
                    <a:pt x="68" y="236"/>
                  </a:lnTo>
                  <a:lnTo>
                    <a:pt x="63" y="230"/>
                  </a:lnTo>
                  <a:lnTo>
                    <a:pt x="55" y="223"/>
                  </a:lnTo>
                  <a:lnTo>
                    <a:pt x="48" y="216"/>
                  </a:lnTo>
                  <a:lnTo>
                    <a:pt x="42" y="210"/>
                  </a:lnTo>
                  <a:lnTo>
                    <a:pt x="34" y="201"/>
                  </a:lnTo>
                  <a:lnTo>
                    <a:pt x="29" y="195"/>
                  </a:lnTo>
                  <a:lnTo>
                    <a:pt x="24" y="191"/>
                  </a:lnTo>
                  <a:lnTo>
                    <a:pt x="24" y="191"/>
                  </a:lnTo>
                  <a:lnTo>
                    <a:pt x="24" y="191"/>
                  </a:lnTo>
                  <a:close/>
                </a:path>
              </a:pathLst>
            </a:custGeom>
            <a:solidFill>
              <a:srgbClr val="FFCC80"/>
            </a:solidFill>
            <a:ln w="9525">
              <a:noFill/>
              <a:round/>
              <a:headEnd/>
              <a:tailEnd/>
            </a:ln>
          </p:spPr>
          <p:txBody>
            <a:bodyPr/>
            <a:lstStyle/>
            <a:p>
              <a:endParaRPr lang="en-US"/>
            </a:p>
          </p:txBody>
        </p:sp>
        <p:sp>
          <p:nvSpPr>
            <p:cNvPr id="102425" name="Freeform 25"/>
            <p:cNvSpPr>
              <a:spLocks/>
            </p:cNvSpPr>
            <p:nvPr/>
          </p:nvSpPr>
          <p:spPr bwMode="auto">
            <a:xfrm>
              <a:off x="2917" y="2594"/>
              <a:ext cx="64" cy="61"/>
            </a:xfrm>
            <a:custGeom>
              <a:avLst/>
              <a:gdLst/>
              <a:ahLst/>
              <a:cxnLst>
                <a:cxn ang="0">
                  <a:pos x="147" y="100"/>
                </a:cxn>
                <a:cxn ang="0">
                  <a:pos x="147" y="88"/>
                </a:cxn>
                <a:cxn ang="0">
                  <a:pos x="143" y="75"/>
                </a:cxn>
                <a:cxn ang="0">
                  <a:pos x="139" y="65"/>
                </a:cxn>
                <a:cxn ang="0">
                  <a:pos x="130" y="56"/>
                </a:cxn>
                <a:cxn ang="0">
                  <a:pos x="121" y="49"/>
                </a:cxn>
                <a:cxn ang="0">
                  <a:pos x="110" y="45"/>
                </a:cxn>
                <a:cxn ang="0">
                  <a:pos x="101" y="42"/>
                </a:cxn>
                <a:cxn ang="0">
                  <a:pos x="88" y="42"/>
                </a:cxn>
                <a:cxn ang="0">
                  <a:pos x="72" y="46"/>
                </a:cxn>
                <a:cxn ang="0">
                  <a:pos x="59" y="56"/>
                </a:cxn>
                <a:cxn ang="0">
                  <a:pos x="49" y="66"/>
                </a:cxn>
                <a:cxn ang="0">
                  <a:pos x="40" y="88"/>
                </a:cxn>
                <a:cxn ang="0">
                  <a:pos x="39" y="105"/>
                </a:cxn>
                <a:cxn ang="0">
                  <a:pos x="40" y="115"/>
                </a:cxn>
                <a:cxn ang="0">
                  <a:pos x="46" y="124"/>
                </a:cxn>
                <a:cxn ang="0">
                  <a:pos x="52" y="128"/>
                </a:cxn>
                <a:cxn ang="0">
                  <a:pos x="63" y="136"/>
                </a:cxn>
                <a:cxn ang="0">
                  <a:pos x="78" y="139"/>
                </a:cxn>
                <a:cxn ang="0">
                  <a:pos x="88" y="143"/>
                </a:cxn>
                <a:cxn ang="0">
                  <a:pos x="92" y="150"/>
                </a:cxn>
                <a:cxn ang="0">
                  <a:pos x="94" y="162"/>
                </a:cxn>
                <a:cxn ang="0">
                  <a:pos x="89" y="173"/>
                </a:cxn>
                <a:cxn ang="0">
                  <a:pos x="81" y="179"/>
                </a:cxn>
                <a:cxn ang="0">
                  <a:pos x="75" y="182"/>
                </a:cxn>
                <a:cxn ang="0">
                  <a:pos x="59" y="181"/>
                </a:cxn>
                <a:cxn ang="0">
                  <a:pos x="43" y="173"/>
                </a:cxn>
                <a:cxn ang="0">
                  <a:pos x="32" y="166"/>
                </a:cxn>
                <a:cxn ang="0">
                  <a:pos x="19" y="153"/>
                </a:cxn>
                <a:cxn ang="0">
                  <a:pos x="8" y="139"/>
                </a:cxn>
                <a:cxn ang="0">
                  <a:pos x="4" y="120"/>
                </a:cxn>
                <a:cxn ang="0">
                  <a:pos x="0" y="105"/>
                </a:cxn>
                <a:cxn ang="0">
                  <a:pos x="0" y="85"/>
                </a:cxn>
                <a:cxn ang="0">
                  <a:pos x="7" y="56"/>
                </a:cxn>
                <a:cxn ang="0">
                  <a:pos x="16" y="37"/>
                </a:cxn>
                <a:cxn ang="0">
                  <a:pos x="30" y="23"/>
                </a:cxn>
                <a:cxn ang="0">
                  <a:pos x="47" y="10"/>
                </a:cxn>
                <a:cxn ang="0">
                  <a:pos x="68" y="1"/>
                </a:cxn>
                <a:cxn ang="0">
                  <a:pos x="88" y="0"/>
                </a:cxn>
                <a:cxn ang="0">
                  <a:pos x="108" y="3"/>
                </a:cxn>
                <a:cxn ang="0">
                  <a:pos x="130" y="10"/>
                </a:cxn>
                <a:cxn ang="0">
                  <a:pos x="147" y="20"/>
                </a:cxn>
                <a:cxn ang="0">
                  <a:pos x="163" y="34"/>
                </a:cxn>
                <a:cxn ang="0">
                  <a:pos x="176" y="52"/>
                </a:cxn>
                <a:cxn ang="0">
                  <a:pos x="186" y="71"/>
                </a:cxn>
                <a:cxn ang="0">
                  <a:pos x="192" y="91"/>
                </a:cxn>
                <a:cxn ang="0">
                  <a:pos x="189" y="111"/>
                </a:cxn>
                <a:cxn ang="0">
                  <a:pos x="185" y="128"/>
                </a:cxn>
                <a:cxn ang="0">
                  <a:pos x="179" y="133"/>
                </a:cxn>
                <a:cxn ang="0">
                  <a:pos x="170" y="136"/>
                </a:cxn>
                <a:cxn ang="0">
                  <a:pos x="160" y="136"/>
                </a:cxn>
                <a:cxn ang="0">
                  <a:pos x="152" y="131"/>
                </a:cxn>
                <a:cxn ang="0">
                  <a:pos x="146" y="124"/>
                </a:cxn>
                <a:cxn ang="0">
                  <a:pos x="143" y="114"/>
                </a:cxn>
                <a:cxn ang="0">
                  <a:pos x="146" y="108"/>
                </a:cxn>
              </a:cxnLst>
              <a:rect l="0" t="0" r="r" b="b"/>
              <a:pathLst>
                <a:path w="192" h="182">
                  <a:moveTo>
                    <a:pt x="146" y="108"/>
                  </a:moveTo>
                  <a:lnTo>
                    <a:pt x="147" y="102"/>
                  </a:lnTo>
                  <a:lnTo>
                    <a:pt x="147" y="100"/>
                  </a:lnTo>
                  <a:lnTo>
                    <a:pt x="147" y="95"/>
                  </a:lnTo>
                  <a:lnTo>
                    <a:pt x="147" y="91"/>
                  </a:lnTo>
                  <a:lnTo>
                    <a:pt x="147" y="88"/>
                  </a:lnTo>
                  <a:lnTo>
                    <a:pt x="146" y="85"/>
                  </a:lnTo>
                  <a:lnTo>
                    <a:pt x="146" y="79"/>
                  </a:lnTo>
                  <a:lnTo>
                    <a:pt x="143" y="75"/>
                  </a:lnTo>
                  <a:lnTo>
                    <a:pt x="142" y="72"/>
                  </a:lnTo>
                  <a:lnTo>
                    <a:pt x="140" y="71"/>
                  </a:lnTo>
                  <a:lnTo>
                    <a:pt x="139" y="65"/>
                  </a:lnTo>
                  <a:lnTo>
                    <a:pt x="134" y="63"/>
                  </a:lnTo>
                  <a:lnTo>
                    <a:pt x="133" y="60"/>
                  </a:lnTo>
                  <a:lnTo>
                    <a:pt x="130" y="56"/>
                  </a:lnTo>
                  <a:lnTo>
                    <a:pt x="129" y="55"/>
                  </a:lnTo>
                  <a:lnTo>
                    <a:pt x="124" y="53"/>
                  </a:lnTo>
                  <a:lnTo>
                    <a:pt x="121" y="49"/>
                  </a:lnTo>
                  <a:lnTo>
                    <a:pt x="117" y="49"/>
                  </a:lnTo>
                  <a:lnTo>
                    <a:pt x="114" y="46"/>
                  </a:lnTo>
                  <a:lnTo>
                    <a:pt x="110" y="45"/>
                  </a:lnTo>
                  <a:lnTo>
                    <a:pt x="107" y="45"/>
                  </a:lnTo>
                  <a:lnTo>
                    <a:pt x="104" y="42"/>
                  </a:lnTo>
                  <a:lnTo>
                    <a:pt x="101" y="42"/>
                  </a:lnTo>
                  <a:lnTo>
                    <a:pt x="97" y="42"/>
                  </a:lnTo>
                  <a:lnTo>
                    <a:pt x="92" y="42"/>
                  </a:lnTo>
                  <a:lnTo>
                    <a:pt x="88" y="42"/>
                  </a:lnTo>
                  <a:lnTo>
                    <a:pt x="85" y="42"/>
                  </a:lnTo>
                  <a:lnTo>
                    <a:pt x="81" y="45"/>
                  </a:lnTo>
                  <a:lnTo>
                    <a:pt x="72" y="46"/>
                  </a:lnTo>
                  <a:lnTo>
                    <a:pt x="69" y="49"/>
                  </a:lnTo>
                  <a:lnTo>
                    <a:pt x="66" y="52"/>
                  </a:lnTo>
                  <a:lnTo>
                    <a:pt x="59" y="56"/>
                  </a:lnTo>
                  <a:lnTo>
                    <a:pt x="55" y="58"/>
                  </a:lnTo>
                  <a:lnTo>
                    <a:pt x="53" y="62"/>
                  </a:lnTo>
                  <a:lnTo>
                    <a:pt x="49" y="66"/>
                  </a:lnTo>
                  <a:lnTo>
                    <a:pt x="46" y="73"/>
                  </a:lnTo>
                  <a:lnTo>
                    <a:pt x="42" y="81"/>
                  </a:lnTo>
                  <a:lnTo>
                    <a:pt x="40" y="88"/>
                  </a:lnTo>
                  <a:lnTo>
                    <a:pt x="39" y="95"/>
                  </a:lnTo>
                  <a:lnTo>
                    <a:pt x="39" y="101"/>
                  </a:lnTo>
                  <a:lnTo>
                    <a:pt x="39" y="105"/>
                  </a:lnTo>
                  <a:lnTo>
                    <a:pt x="39" y="108"/>
                  </a:lnTo>
                  <a:lnTo>
                    <a:pt x="40" y="111"/>
                  </a:lnTo>
                  <a:lnTo>
                    <a:pt x="40" y="115"/>
                  </a:lnTo>
                  <a:lnTo>
                    <a:pt x="42" y="117"/>
                  </a:lnTo>
                  <a:lnTo>
                    <a:pt x="43" y="120"/>
                  </a:lnTo>
                  <a:lnTo>
                    <a:pt x="46" y="124"/>
                  </a:lnTo>
                  <a:lnTo>
                    <a:pt x="47" y="126"/>
                  </a:lnTo>
                  <a:lnTo>
                    <a:pt x="50" y="127"/>
                  </a:lnTo>
                  <a:lnTo>
                    <a:pt x="52" y="128"/>
                  </a:lnTo>
                  <a:lnTo>
                    <a:pt x="53" y="133"/>
                  </a:lnTo>
                  <a:lnTo>
                    <a:pt x="59" y="133"/>
                  </a:lnTo>
                  <a:lnTo>
                    <a:pt x="63" y="136"/>
                  </a:lnTo>
                  <a:lnTo>
                    <a:pt x="69" y="136"/>
                  </a:lnTo>
                  <a:lnTo>
                    <a:pt x="72" y="139"/>
                  </a:lnTo>
                  <a:lnTo>
                    <a:pt x="78" y="139"/>
                  </a:lnTo>
                  <a:lnTo>
                    <a:pt x="84" y="140"/>
                  </a:lnTo>
                  <a:lnTo>
                    <a:pt x="87" y="141"/>
                  </a:lnTo>
                  <a:lnTo>
                    <a:pt x="88" y="143"/>
                  </a:lnTo>
                  <a:lnTo>
                    <a:pt x="88" y="144"/>
                  </a:lnTo>
                  <a:lnTo>
                    <a:pt x="89" y="147"/>
                  </a:lnTo>
                  <a:lnTo>
                    <a:pt x="92" y="150"/>
                  </a:lnTo>
                  <a:lnTo>
                    <a:pt x="92" y="153"/>
                  </a:lnTo>
                  <a:lnTo>
                    <a:pt x="94" y="156"/>
                  </a:lnTo>
                  <a:lnTo>
                    <a:pt x="94" y="162"/>
                  </a:lnTo>
                  <a:lnTo>
                    <a:pt x="92" y="165"/>
                  </a:lnTo>
                  <a:lnTo>
                    <a:pt x="92" y="169"/>
                  </a:lnTo>
                  <a:lnTo>
                    <a:pt x="89" y="173"/>
                  </a:lnTo>
                  <a:lnTo>
                    <a:pt x="87" y="176"/>
                  </a:lnTo>
                  <a:lnTo>
                    <a:pt x="84" y="179"/>
                  </a:lnTo>
                  <a:lnTo>
                    <a:pt x="81" y="179"/>
                  </a:lnTo>
                  <a:lnTo>
                    <a:pt x="79" y="181"/>
                  </a:lnTo>
                  <a:lnTo>
                    <a:pt x="76" y="181"/>
                  </a:lnTo>
                  <a:lnTo>
                    <a:pt x="75" y="182"/>
                  </a:lnTo>
                  <a:lnTo>
                    <a:pt x="69" y="182"/>
                  </a:lnTo>
                  <a:lnTo>
                    <a:pt x="62" y="181"/>
                  </a:lnTo>
                  <a:lnTo>
                    <a:pt x="59" y="181"/>
                  </a:lnTo>
                  <a:lnTo>
                    <a:pt x="55" y="179"/>
                  </a:lnTo>
                  <a:lnTo>
                    <a:pt x="49" y="178"/>
                  </a:lnTo>
                  <a:lnTo>
                    <a:pt x="43" y="173"/>
                  </a:lnTo>
                  <a:lnTo>
                    <a:pt x="37" y="170"/>
                  </a:lnTo>
                  <a:lnTo>
                    <a:pt x="34" y="170"/>
                  </a:lnTo>
                  <a:lnTo>
                    <a:pt x="32" y="166"/>
                  </a:lnTo>
                  <a:lnTo>
                    <a:pt x="27" y="163"/>
                  </a:lnTo>
                  <a:lnTo>
                    <a:pt x="23" y="157"/>
                  </a:lnTo>
                  <a:lnTo>
                    <a:pt x="19" y="153"/>
                  </a:lnTo>
                  <a:lnTo>
                    <a:pt x="14" y="149"/>
                  </a:lnTo>
                  <a:lnTo>
                    <a:pt x="13" y="143"/>
                  </a:lnTo>
                  <a:lnTo>
                    <a:pt x="8" y="139"/>
                  </a:lnTo>
                  <a:lnTo>
                    <a:pt x="6" y="131"/>
                  </a:lnTo>
                  <a:lnTo>
                    <a:pt x="4" y="124"/>
                  </a:lnTo>
                  <a:lnTo>
                    <a:pt x="4" y="120"/>
                  </a:lnTo>
                  <a:lnTo>
                    <a:pt x="1" y="117"/>
                  </a:lnTo>
                  <a:lnTo>
                    <a:pt x="0" y="111"/>
                  </a:lnTo>
                  <a:lnTo>
                    <a:pt x="0" y="105"/>
                  </a:lnTo>
                  <a:lnTo>
                    <a:pt x="0" y="98"/>
                  </a:lnTo>
                  <a:lnTo>
                    <a:pt x="0" y="91"/>
                  </a:lnTo>
                  <a:lnTo>
                    <a:pt x="0" y="85"/>
                  </a:lnTo>
                  <a:lnTo>
                    <a:pt x="4" y="71"/>
                  </a:lnTo>
                  <a:lnTo>
                    <a:pt x="4" y="63"/>
                  </a:lnTo>
                  <a:lnTo>
                    <a:pt x="7" y="56"/>
                  </a:lnTo>
                  <a:lnTo>
                    <a:pt x="8" y="49"/>
                  </a:lnTo>
                  <a:lnTo>
                    <a:pt x="13" y="45"/>
                  </a:lnTo>
                  <a:lnTo>
                    <a:pt x="16" y="37"/>
                  </a:lnTo>
                  <a:lnTo>
                    <a:pt x="21" y="33"/>
                  </a:lnTo>
                  <a:lnTo>
                    <a:pt x="24" y="27"/>
                  </a:lnTo>
                  <a:lnTo>
                    <a:pt x="30" y="23"/>
                  </a:lnTo>
                  <a:lnTo>
                    <a:pt x="34" y="17"/>
                  </a:lnTo>
                  <a:lnTo>
                    <a:pt x="42" y="13"/>
                  </a:lnTo>
                  <a:lnTo>
                    <a:pt x="47" y="10"/>
                  </a:lnTo>
                  <a:lnTo>
                    <a:pt x="53" y="7"/>
                  </a:lnTo>
                  <a:lnTo>
                    <a:pt x="60" y="3"/>
                  </a:lnTo>
                  <a:lnTo>
                    <a:pt x="68" y="1"/>
                  </a:lnTo>
                  <a:lnTo>
                    <a:pt x="75" y="1"/>
                  </a:lnTo>
                  <a:lnTo>
                    <a:pt x="81" y="0"/>
                  </a:lnTo>
                  <a:lnTo>
                    <a:pt x="88" y="0"/>
                  </a:lnTo>
                  <a:lnTo>
                    <a:pt x="95" y="0"/>
                  </a:lnTo>
                  <a:lnTo>
                    <a:pt x="102" y="1"/>
                  </a:lnTo>
                  <a:lnTo>
                    <a:pt x="108" y="3"/>
                  </a:lnTo>
                  <a:lnTo>
                    <a:pt x="115" y="4"/>
                  </a:lnTo>
                  <a:lnTo>
                    <a:pt x="123" y="7"/>
                  </a:lnTo>
                  <a:lnTo>
                    <a:pt x="130" y="10"/>
                  </a:lnTo>
                  <a:lnTo>
                    <a:pt x="134" y="13"/>
                  </a:lnTo>
                  <a:lnTo>
                    <a:pt x="142" y="17"/>
                  </a:lnTo>
                  <a:lnTo>
                    <a:pt x="147" y="20"/>
                  </a:lnTo>
                  <a:lnTo>
                    <a:pt x="155" y="26"/>
                  </a:lnTo>
                  <a:lnTo>
                    <a:pt x="159" y="29"/>
                  </a:lnTo>
                  <a:lnTo>
                    <a:pt x="163" y="34"/>
                  </a:lnTo>
                  <a:lnTo>
                    <a:pt x="168" y="40"/>
                  </a:lnTo>
                  <a:lnTo>
                    <a:pt x="172" y="46"/>
                  </a:lnTo>
                  <a:lnTo>
                    <a:pt x="176" y="52"/>
                  </a:lnTo>
                  <a:lnTo>
                    <a:pt x="179" y="56"/>
                  </a:lnTo>
                  <a:lnTo>
                    <a:pt x="184" y="63"/>
                  </a:lnTo>
                  <a:lnTo>
                    <a:pt x="186" y="71"/>
                  </a:lnTo>
                  <a:lnTo>
                    <a:pt x="188" y="78"/>
                  </a:lnTo>
                  <a:lnTo>
                    <a:pt x="189" y="85"/>
                  </a:lnTo>
                  <a:lnTo>
                    <a:pt x="192" y="91"/>
                  </a:lnTo>
                  <a:lnTo>
                    <a:pt x="192" y="98"/>
                  </a:lnTo>
                  <a:lnTo>
                    <a:pt x="192" y="105"/>
                  </a:lnTo>
                  <a:lnTo>
                    <a:pt x="189" y="111"/>
                  </a:lnTo>
                  <a:lnTo>
                    <a:pt x="188" y="120"/>
                  </a:lnTo>
                  <a:lnTo>
                    <a:pt x="186" y="124"/>
                  </a:lnTo>
                  <a:lnTo>
                    <a:pt x="185" y="128"/>
                  </a:lnTo>
                  <a:lnTo>
                    <a:pt x="184" y="131"/>
                  </a:lnTo>
                  <a:lnTo>
                    <a:pt x="181" y="133"/>
                  </a:lnTo>
                  <a:lnTo>
                    <a:pt x="179" y="133"/>
                  </a:lnTo>
                  <a:lnTo>
                    <a:pt x="178" y="134"/>
                  </a:lnTo>
                  <a:lnTo>
                    <a:pt x="175" y="136"/>
                  </a:lnTo>
                  <a:lnTo>
                    <a:pt x="170" y="136"/>
                  </a:lnTo>
                  <a:lnTo>
                    <a:pt x="169" y="139"/>
                  </a:lnTo>
                  <a:lnTo>
                    <a:pt x="166" y="139"/>
                  </a:lnTo>
                  <a:lnTo>
                    <a:pt x="160" y="136"/>
                  </a:lnTo>
                  <a:lnTo>
                    <a:pt x="157" y="134"/>
                  </a:lnTo>
                  <a:lnTo>
                    <a:pt x="155" y="133"/>
                  </a:lnTo>
                  <a:lnTo>
                    <a:pt x="152" y="131"/>
                  </a:lnTo>
                  <a:lnTo>
                    <a:pt x="150" y="128"/>
                  </a:lnTo>
                  <a:lnTo>
                    <a:pt x="147" y="127"/>
                  </a:lnTo>
                  <a:lnTo>
                    <a:pt x="146" y="124"/>
                  </a:lnTo>
                  <a:lnTo>
                    <a:pt x="146" y="118"/>
                  </a:lnTo>
                  <a:lnTo>
                    <a:pt x="143" y="115"/>
                  </a:lnTo>
                  <a:lnTo>
                    <a:pt x="143" y="114"/>
                  </a:lnTo>
                  <a:lnTo>
                    <a:pt x="146" y="111"/>
                  </a:lnTo>
                  <a:lnTo>
                    <a:pt x="146" y="108"/>
                  </a:lnTo>
                  <a:lnTo>
                    <a:pt x="146" y="108"/>
                  </a:lnTo>
                  <a:close/>
                </a:path>
              </a:pathLst>
            </a:custGeom>
            <a:solidFill>
              <a:srgbClr val="000000"/>
            </a:solidFill>
            <a:ln w="9525">
              <a:noFill/>
              <a:round/>
              <a:headEnd/>
              <a:tailEnd/>
            </a:ln>
          </p:spPr>
          <p:txBody>
            <a:bodyPr/>
            <a:lstStyle/>
            <a:p>
              <a:endParaRPr lang="en-US"/>
            </a:p>
          </p:txBody>
        </p:sp>
        <p:sp>
          <p:nvSpPr>
            <p:cNvPr id="102426" name="Freeform 26"/>
            <p:cNvSpPr>
              <a:spLocks/>
            </p:cNvSpPr>
            <p:nvPr/>
          </p:nvSpPr>
          <p:spPr bwMode="auto">
            <a:xfrm>
              <a:off x="2935" y="2610"/>
              <a:ext cx="125" cy="55"/>
            </a:xfrm>
            <a:custGeom>
              <a:avLst/>
              <a:gdLst/>
              <a:ahLst/>
              <a:cxnLst>
                <a:cxn ang="0">
                  <a:pos x="47" y="23"/>
                </a:cxn>
                <a:cxn ang="0">
                  <a:pos x="52" y="36"/>
                </a:cxn>
                <a:cxn ang="0">
                  <a:pos x="60" y="49"/>
                </a:cxn>
                <a:cxn ang="0">
                  <a:pos x="71" y="62"/>
                </a:cxn>
                <a:cxn ang="0">
                  <a:pos x="84" y="75"/>
                </a:cxn>
                <a:cxn ang="0">
                  <a:pos x="95" y="85"/>
                </a:cxn>
                <a:cxn ang="0">
                  <a:pos x="107" y="95"/>
                </a:cxn>
                <a:cxn ang="0">
                  <a:pos x="117" y="101"/>
                </a:cxn>
                <a:cxn ang="0">
                  <a:pos x="124" y="103"/>
                </a:cxn>
                <a:cxn ang="0">
                  <a:pos x="169" y="113"/>
                </a:cxn>
                <a:cxn ang="0">
                  <a:pos x="195" y="117"/>
                </a:cxn>
                <a:cxn ang="0">
                  <a:pos x="221" y="120"/>
                </a:cxn>
                <a:cxn ang="0">
                  <a:pos x="247" y="120"/>
                </a:cxn>
                <a:cxn ang="0">
                  <a:pos x="270" y="117"/>
                </a:cxn>
                <a:cxn ang="0">
                  <a:pos x="299" y="113"/>
                </a:cxn>
                <a:cxn ang="0">
                  <a:pos x="327" y="106"/>
                </a:cxn>
                <a:cxn ang="0">
                  <a:pos x="348" y="101"/>
                </a:cxn>
                <a:cxn ang="0">
                  <a:pos x="356" y="101"/>
                </a:cxn>
                <a:cxn ang="0">
                  <a:pos x="363" y="104"/>
                </a:cxn>
                <a:cxn ang="0">
                  <a:pos x="366" y="108"/>
                </a:cxn>
                <a:cxn ang="0">
                  <a:pos x="370" y="111"/>
                </a:cxn>
                <a:cxn ang="0">
                  <a:pos x="372" y="117"/>
                </a:cxn>
                <a:cxn ang="0">
                  <a:pos x="373" y="124"/>
                </a:cxn>
                <a:cxn ang="0">
                  <a:pos x="372" y="132"/>
                </a:cxn>
                <a:cxn ang="0">
                  <a:pos x="367" y="139"/>
                </a:cxn>
                <a:cxn ang="0">
                  <a:pos x="363" y="142"/>
                </a:cxn>
                <a:cxn ang="0">
                  <a:pos x="359" y="146"/>
                </a:cxn>
                <a:cxn ang="0">
                  <a:pos x="340" y="152"/>
                </a:cxn>
                <a:cxn ang="0">
                  <a:pos x="308" y="158"/>
                </a:cxn>
                <a:cxn ang="0">
                  <a:pos x="278" y="162"/>
                </a:cxn>
                <a:cxn ang="0">
                  <a:pos x="249" y="165"/>
                </a:cxn>
                <a:cxn ang="0">
                  <a:pos x="221" y="165"/>
                </a:cxn>
                <a:cxn ang="0">
                  <a:pos x="192" y="162"/>
                </a:cxn>
                <a:cxn ang="0">
                  <a:pos x="162" y="158"/>
                </a:cxn>
                <a:cxn ang="0">
                  <a:pos x="113" y="147"/>
                </a:cxn>
                <a:cxn ang="0">
                  <a:pos x="95" y="140"/>
                </a:cxn>
                <a:cxn ang="0">
                  <a:pos x="78" y="130"/>
                </a:cxn>
                <a:cxn ang="0">
                  <a:pos x="60" y="116"/>
                </a:cxn>
                <a:cxn ang="0">
                  <a:pos x="43" y="101"/>
                </a:cxn>
                <a:cxn ang="0">
                  <a:pos x="30" y="84"/>
                </a:cxn>
                <a:cxn ang="0">
                  <a:pos x="17" y="65"/>
                </a:cxn>
                <a:cxn ang="0">
                  <a:pos x="7" y="46"/>
                </a:cxn>
                <a:cxn ang="0">
                  <a:pos x="3" y="29"/>
                </a:cxn>
                <a:cxn ang="0">
                  <a:pos x="0" y="23"/>
                </a:cxn>
                <a:cxn ang="0">
                  <a:pos x="0" y="17"/>
                </a:cxn>
                <a:cxn ang="0">
                  <a:pos x="4" y="13"/>
                </a:cxn>
                <a:cxn ang="0">
                  <a:pos x="7" y="7"/>
                </a:cxn>
                <a:cxn ang="0">
                  <a:pos x="14" y="3"/>
                </a:cxn>
                <a:cxn ang="0">
                  <a:pos x="17" y="0"/>
                </a:cxn>
                <a:cxn ang="0">
                  <a:pos x="26" y="0"/>
                </a:cxn>
                <a:cxn ang="0">
                  <a:pos x="30" y="0"/>
                </a:cxn>
                <a:cxn ang="0">
                  <a:pos x="34" y="3"/>
                </a:cxn>
                <a:cxn ang="0">
                  <a:pos x="40" y="6"/>
                </a:cxn>
                <a:cxn ang="0">
                  <a:pos x="43" y="13"/>
                </a:cxn>
                <a:cxn ang="0">
                  <a:pos x="46" y="17"/>
                </a:cxn>
              </a:cxnLst>
              <a:rect l="0" t="0" r="r" b="b"/>
              <a:pathLst>
                <a:path w="373" h="165">
                  <a:moveTo>
                    <a:pt x="46" y="17"/>
                  </a:moveTo>
                  <a:lnTo>
                    <a:pt x="47" y="23"/>
                  </a:lnTo>
                  <a:lnTo>
                    <a:pt x="49" y="30"/>
                  </a:lnTo>
                  <a:lnTo>
                    <a:pt x="52" y="36"/>
                  </a:lnTo>
                  <a:lnTo>
                    <a:pt x="58" y="42"/>
                  </a:lnTo>
                  <a:lnTo>
                    <a:pt x="60" y="49"/>
                  </a:lnTo>
                  <a:lnTo>
                    <a:pt x="66" y="56"/>
                  </a:lnTo>
                  <a:lnTo>
                    <a:pt x="71" y="62"/>
                  </a:lnTo>
                  <a:lnTo>
                    <a:pt x="76" y="68"/>
                  </a:lnTo>
                  <a:lnTo>
                    <a:pt x="84" y="75"/>
                  </a:lnTo>
                  <a:lnTo>
                    <a:pt x="88" y="79"/>
                  </a:lnTo>
                  <a:lnTo>
                    <a:pt x="95" y="85"/>
                  </a:lnTo>
                  <a:lnTo>
                    <a:pt x="101" y="91"/>
                  </a:lnTo>
                  <a:lnTo>
                    <a:pt x="107" y="95"/>
                  </a:lnTo>
                  <a:lnTo>
                    <a:pt x="113" y="100"/>
                  </a:lnTo>
                  <a:lnTo>
                    <a:pt x="117" y="101"/>
                  </a:lnTo>
                  <a:lnTo>
                    <a:pt x="121" y="103"/>
                  </a:lnTo>
                  <a:lnTo>
                    <a:pt x="124" y="103"/>
                  </a:lnTo>
                  <a:lnTo>
                    <a:pt x="155" y="108"/>
                  </a:lnTo>
                  <a:lnTo>
                    <a:pt x="169" y="113"/>
                  </a:lnTo>
                  <a:lnTo>
                    <a:pt x="184" y="116"/>
                  </a:lnTo>
                  <a:lnTo>
                    <a:pt x="195" y="117"/>
                  </a:lnTo>
                  <a:lnTo>
                    <a:pt x="210" y="120"/>
                  </a:lnTo>
                  <a:lnTo>
                    <a:pt x="221" y="120"/>
                  </a:lnTo>
                  <a:lnTo>
                    <a:pt x="233" y="121"/>
                  </a:lnTo>
                  <a:lnTo>
                    <a:pt x="247" y="120"/>
                  </a:lnTo>
                  <a:lnTo>
                    <a:pt x="259" y="120"/>
                  </a:lnTo>
                  <a:lnTo>
                    <a:pt x="270" y="117"/>
                  </a:lnTo>
                  <a:lnTo>
                    <a:pt x="285" y="116"/>
                  </a:lnTo>
                  <a:lnTo>
                    <a:pt x="299" y="113"/>
                  </a:lnTo>
                  <a:lnTo>
                    <a:pt x="312" y="111"/>
                  </a:lnTo>
                  <a:lnTo>
                    <a:pt x="327" y="106"/>
                  </a:lnTo>
                  <a:lnTo>
                    <a:pt x="343" y="103"/>
                  </a:lnTo>
                  <a:lnTo>
                    <a:pt x="348" y="101"/>
                  </a:lnTo>
                  <a:lnTo>
                    <a:pt x="354" y="101"/>
                  </a:lnTo>
                  <a:lnTo>
                    <a:pt x="356" y="101"/>
                  </a:lnTo>
                  <a:lnTo>
                    <a:pt x="357" y="103"/>
                  </a:lnTo>
                  <a:lnTo>
                    <a:pt x="363" y="104"/>
                  </a:lnTo>
                  <a:lnTo>
                    <a:pt x="364" y="107"/>
                  </a:lnTo>
                  <a:lnTo>
                    <a:pt x="366" y="108"/>
                  </a:lnTo>
                  <a:lnTo>
                    <a:pt x="367" y="108"/>
                  </a:lnTo>
                  <a:lnTo>
                    <a:pt x="370" y="111"/>
                  </a:lnTo>
                  <a:lnTo>
                    <a:pt x="370" y="113"/>
                  </a:lnTo>
                  <a:lnTo>
                    <a:pt x="372" y="117"/>
                  </a:lnTo>
                  <a:lnTo>
                    <a:pt x="373" y="121"/>
                  </a:lnTo>
                  <a:lnTo>
                    <a:pt x="373" y="124"/>
                  </a:lnTo>
                  <a:lnTo>
                    <a:pt x="372" y="130"/>
                  </a:lnTo>
                  <a:lnTo>
                    <a:pt x="372" y="132"/>
                  </a:lnTo>
                  <a:lnTo>
                    <a:pt x="372" y="133"/>
                  </a:lnTo>
                  <a:lnTo>
                    <a:pt x="367" y="139"/>
                  </a:lnTo>
                  <a:lnTo>
                    <a:pt x="366" y="140"/>
                  </a:lnTo>
                  <a:lnTo>
                    <a:pt x="363" y="142"/>
                  </a:lnTo>
                  <a:lnTo>
                    <a:pt x="362" y="145"/>
                  </a:lnTo>
                  <a:lnTo>
                    <a:pt x="359" y="146"/>
                  </a:lnTo>
                  <a:lnTo>
                    <a:pt x="356" y="146"/>
                  </a:lnTo>
                  <a:lnTo>
                    <a:pt x="340" y="152"/>
                  </a:lnTo>
                  <a:lnTo>
                    <a:pt x="324" y="155"/>
                  </a:lnTo>
                  <a:lnTo>
                    <a:pt x="308" y="158"/>
                  </a:lnTo>
                  <a:lnTo>
                    <a:pt x="292" y="160"/>
                  </a:lnTo>
                  <a:lnTo>
                    <a:pt x="278" y="162"/>
                  </a:lnTo>
                  <a:lnTo>
                    <a:pt x="263" y="165"/>
                  </a:lnTo>
                  <a:lnTo>
                    <a:pt x="249" y="165"/>
                  </a:lnTo>
                  <a:lnTo>
                    <a:pt x="234" y="165"/>
                  </a:lnTo>
                  <a:lnTo>
                    <a:pt x="221" y="165"/>
                  </a:lnTo>
                  <a:lnTo>
                    <a:pt x="208" y="162"/>
                  </a:lnTo>
                  <a:lnTo>
                    <a:pt x="192" y="162"/>
                  </a:lnTo>
                  <a:lnTo>
                    <a:pt x="178" y="159"/>
                  </a:lnTo>
                  <a:lnTo>
                    <a:pt x="162" y="158"/>
                  </a:lnTo>
                  <a:lnTo>
                    <a:pt x="147" y="155"/>
                  </a:lnTo>
                  <a:lnTo>
                    <a:pt x="113" y="147"/>
                  </a:lnTo>
                  <a:lnTo>
                    <a:pt x="104" y="145"/>
                  </a:lnTo>
                  <a:lnTo>
                    <a:pt x="95" y="140"/>
                  </a:lnTo>
                  <a:lnTo>
                    <a:pt x="87" y="136"/>
                  </a:lnTo>
                  <a:lnTo>
                    <a:pt x="78" y="130"/>
                  </a:lnTo>
                  <a:lnTo>
                    <a:pt x="69" y="123"/>
                  </a:lnTo>
                  <a:lnTo>
                    <a:pt x="60" y="116"/>
                  </a:lnTo>
                  <a:lnTo>
                    <a:pt x="52" y="108"/>
                  </a:lnTo>
                  <a:lnTo>
                    <a:pt x="43" y="101"/>
                  </a:lnTo>
                  <a:lnTo>
                    <a:pt x="37" y="92"/>
                  </a:lnTo>
                  <a:lnTo>
                    <a:pt x="30" y="84"/>
                  </a:lnTo>
                  <a:lnTo>
                    <a:pt x="23" y="75"/>
                  </a:lnTo>
                  <a:lnTo>
                    <a:pt x="17" y="65"/>
                  </a:lnTo>
                  <a:lnTo>
                    <a:pt x="11" y="56"/>
                  </a:lnTo>
                  <a:lnTo>
                    <a:pt x="7" y="46"/>
                  </a:lnTo>
                  <a:lnTo>
                    <a:pt x="4" y="38"/>
                  </a:lnTo>
                  <a:lnTo>
                    <a:pt x="3" y="29"/>
                  </a:lnTo>
                  <a:lnTo>
                    <a:pt x="0" y="24"/>
                  </a:lnTo>
                  <a:lnTo>
                    <a:pt x="0" y="23"/>
                  </a:lnTo>
                  <a:lnTo>
                    <a:pt x="0" y="22"/>
                  </a:lnTo>
                  <a:lnTo>
                    <a:pt x="0" y="17"/>
                  </a:lnTo>
                  <a:lnTo>
                    <a:pt x="3" y="13"/>
                  </a:lnTo>
                  <a:lnTo>
                    <a:pt x="4" y="13"/>
                  </a:lnTo>
                  <a:lnTo>
                    <a:pt x="4" y="9"/>
                  </a:lnTo>
                  <a:lnTo>
                    <a:pt x="7" y="7"/>
                  </a:lnTo>
                  <a:lnTo>
                    <a:pt x="11" y="4"/>
                  </a:lnTo>
                  <a:lnTo>
                    <a:pt x="14" y="3"/>
                  </a:lnTo>
                  <a:lnTo>
                    <a:pt x="16" y="0"/>
                  </a:lnTo>
                  <a:lnTo>
                    <a:pt x="17" y="0"/>
                  </a:lnTo>
                  <a:lnTo>
                    <a:pt x="23" y="0"/>
                  </a:lnTo>
                  <a:lnTo>
                    <a:pt x="26" y="0"/>
                  </a:lnTo>
                  <a:lnTo>
                    <a:pt x="29" y="0"/>
                  </a:lnTo>
                  <a:lnTo>
                    <a:pt x="30" y="0"/>
                  </a:lnTo>
                  <a:lnTo>
                    <a:pt x="33" y="3"/>
                  </a:lnTo>
                  <a:lnTo>
                    <a:pt x="34" y="3"/>
                  </a:lnTo>
                  <a:lnTo>
                    <a:pt x="39" y="4"/>
                  </a:lnTo>
                  <a:lnTo>
                    <a:pt x="40" y="6"/>
                  </a:lnTo>
                  <a:lnTo>
                    <a:pt x="40" y="7"/>
                  </a:lnTo>
                  <a:lnTo>
                    <a:pt x="43" y="13"/>
                  </a:lnTo>
                  <a:lnTo>
                    <a:pt x="46" y="17"/>
                  </a:lnTo>
                  <a:lnTo>
                    <a:pt x="46" y="17"/>
                  </a:lnTo>
                  <a:close/>
                </a:path>
              </a:pathLst>
            </a:custGeom>
            <a:solidFill>
              <a:srgbClr val="000000"/>
            </a:solidFill>
            <a:ln w="9525">
              <a:noFill/>
              <a:round/>
              <a:headEnd/>
              <a:tailEnd/>
            </a:ln>
          </p:spPr>
          <p:txBody>
            <a:bodyPr/>
            <a:lstStyle/>
            <a:p>
              <a:endParaRPr lang="en-US"/>
            </a:p>
          </p:txBody>
        </p:sp>
        <p:sp>
          <p:nvSpPr>
            <p:cNvPr id="102427" name="Freeform 27"/>
            <p:cNvSpPr>
              <a:spLocks/>
            </p:cNvSpPr>
            <p:nvPr/>
          </p:nvSpPr>
          <p:spPr bwMode="auto">
            <a:xfrm>
              <a:off x="2857" y="2549"/>
              <a:ext cx="177" cy="131"/>
            </a:xfrm>
            <a:custGeom>
              <a:avLst/>
              <a:gdLst/>
              <a:ahLst/>
              <a:cxnLst>
                <a:cxn ang="0">
                  <a:pos x="16" y="353"/>
                </a:cxn>
                <a:cxn ang="0">
                  <a:pos x="3" y="314"/>
                </a:cxn>
                <a:cxn ang="0">
                  <a:pos x="0" y="275"/>
                </a:cxn>
                <a:cxn ang="0">
                  <a:pos x="5" y="217"/>
                </a:cxn>
                <a:cxn ang="0">
                  <a:pos x="13" y="180"/>
                </a:cxn>
                <a:cxn ang="0">
                  <a:pos x="25" y="145"/>
                </a:cxn>
                <a:cxn ang="0">
                  <a:pos x="38" y="120"/>
                </a:cxn>
                <a:cxn ang="0">
                  <a:pos x="52" y="100"/>
                </a:cxn>
                <a:cxn ang="0">
                  <a:pos x="77" y="74"/>
                </a:cxn>
                <a:cxn ang="0">
                  <a:pos x="113" y="48"/>
                </a:cxn>
                <a:cxn ang="0">
                  <a:pos x="152" y="26"/>
                </a:cxn>
                <a:cxn ang="0">
                  <a:pos x="203" y="10"/>
                </a:cxn>
                <a:cxn ang="0">
                  <a:pos x="248" y="2"/>
                </a:cxn>
                <a:cxn ang="0">
                  <a:pos x="294" y="0"/>
                </a:cxn>
                <a:cxn ang="0">
                  <a:pos x="339" y="4"/>
                </a:cxn>
                <a:cxn ang="0">
                  <a:pos x="381" y="13"/>
                </a:cxn>
                <a:cxn ang="0">
                  <a:pos x="410" y="26"/>
                </a:cxn>
                <a:cxn ang="0">
                  <a:pos x="446" y="51"/>
                </a:cxn>
                <a:cxn ang="0">
                  <a:pos x="478" y="80"/>
                </a:cxn>
                <a:cxn ang="0">
                  <a:pos x="505" y="117"/>
                </a:cxn>
                <a:cxn ang="0">
                  <a:pos x="515" y="145"/>
                </a:cxn>
                <a:cxn ang="0">
                  <a:pos x="527" y="195"/>
                </a:cxn>
                <a:cxn ang="0">
                  <a:pos x="530" y="250"/>
                </a:cxn>
                <a:cxn ang="0">
                  <a:pos x="528" y="287"/>
                </a:cxn>
                <a:cxn ang="0">
                  <a:pos x="521" y="314"/>
                </a:cxn>
                <a:cxn ang="0">
                  <a:pos x="514" y="320"/>
                </a:cxn>
                <a:cxn ang="0">
                  <a:pos x="498" y="321"/>
                </a:cxn>
                <a:cxn ang="0">
                  <a:pos x="488" y="314"/>
                </a:cxn>
                <a:cxn ang="0">
                  <a:pos x="481" y="300"/>
                </a:cxn>
                <a:cxn ang="0">
                  <a:pos x="484" y="285"/>
                </a:cxn>
                <a:cxn ang="0">
                  <a:pos x="488" y="246"/>
                </a:cxn>
                <a:cxn ang="0">
                  <a:pos x="485" y="206"/>
                </a:cxn>
                <a:cxn ang="0">
                  <a:pos x="476" y="164"/>
                </a:cxn>
                <a:cxn ang="0">
                  <a:pos x="466" y="142"/>
                </a:cxn>
                <a:cxn ang="0">
                  <a:pos x="445" y="109"/>
                </a:cxn>
                <a:cxn ang="0">
                  <a:pos x="417" y="84"/>
                </a:cxn>
                <a:cxn ang="0">
                  <a:pos x="385" y="65"/>
                </a:cxn>
                <a:cxn ang="0">
                  <a:pos x="352" y="54"/>
                </a:cxn>
                <a:cxn ang="0">
                  <a:pos x="319" y="46"/>
                </a:cxn>
                <a:cxn ang="0">
                  <a:pos x="281" y="45"/>
                </a:cxn>
                <a:cxn ang="0">
                  <a:pos x="242" y="48"/>
                </a:cxn>
                <a:cxn ang="0">
                  <a:pos x="187" y="62"/>
                </a:cxn>
                <a:cxn ang="0">
                  <a:pos x="144" y="81"/>
                </a:cxn>
                <a:cxn ang="0">
                  <a:pos x="109" y="107"/>
                </a:cxn>
                <a:cxn ang="0">
                  <a:pos x="89" y="127"/>
                </a:cxn>
                <a:cxn ang="0">
                  <a:pos x="65" y="164"/>
                </a:cxn>
                <a:cxn ang="0">
                  <a:pos x="55" y="200"/>
                </a:cxn>
                <a:cxn ang="0">
                  <a:pos x="47" y="243"/>
                </a:cxn>
                <a:cxn ang="0">
                  <a:pos x="47" y="285"/>
                </a:cxn>
                <a:cxn ang="0">
                  <a:pos x="52" y="317"/>
                </a:cxn>
                <a:cxn ang="0">
                  <a:pos x="65" y="350"/>
                </a:cxn>
                <a:cxn ang="0">
                  <a:pos x="76" y="366"/>
                </a:cxn>
                <a:cxn ang="0">
                  <a:pos x="76" y="376"/>
                </a:cxn>
                <a:cxn ang="0">
                  <a:pos x="68" y="386"/>
                </a:cxn>
                <a:cxn ang="0">
                  <a:pos x="57" y="394"/>
                </a:cxn>
                <a:cxn ang="0">
                  <a:pos x="41" y="391"/>
                </a:cxn>
                <a:cxn ang="0">
                  <a:pos x="34" y="384"/>
                </a:cxn>
              </a:cxnLst>
              <a:rect l="0" t="0" r="r" b="b"/>
              <a:pathLst>
                <a:path w="530" h="394">
                  <a:moveTo>
                    <a:pt x="34" y="384"/>
                  </a:moveTo>
                  <a:lnTo>
                    <a:pt x="26" y="373"/>
                  </a:lnTo>
                  <a:lnTo>
                    <a:pt x="22" y="363"/>
                  </a:lnTo>
                  <a:lnTo>
                    <a:pt x="16" y="353"/>
                  </a:lnTo>
                  <a:lnTo>
                    <a:pt x="10" y="343"/>
                  </a:lnTo>
                  <a:lnTo>
                    <a:pt x="9" y="336"/>
                  </a:lnTo>
                  <a:lnTo>
                    <a:pt x="5" y="324"/>
                  </a:lnTo>
                  <a:lnTo>
                    <a:pt x="3" y="314"/>
                  </a:lnTo>
                  <a:lnTo>
                    <a:pt x="2" y="305"/>
                  </a:lnTo>
                  <a:lnTo>
                    <a:pt x="0" y="295"/>
                  </a:lnTo>
                  <a:lnTo>
                    <a:pt x="0" y="285"/>
                  </a:lnTo>
                  <a:lnTo>
                    <a:pt x="0" y="275"/>
                  </a:lnTo>
                  <a:lnTo>
                    <a:pt x="0" y="263"/>
                  </a:lnTo>
                  <a:lnTo>
                    <a:pt x="0" y="253"/>
                  </a:lnTo>
                  <a:lnTo>
                    <a:pt x="2" y="242"/>
                  </a:lnTo>
                  <a:lnTo>
                    <a:pt x="5" y="217"/>
                  </a:lnTo>
                  <a:lnTo>
                    <a:pt x="6" y="208"/>
                  </a:lnTo>
                  <a:lnTo>
                    <a:pt x="9" y="198"/>
                  </a:lnTo>
                  <a:lnTo>
                    <a:pt x="9" y="188"/>
                  </a:lnTo>
                  <a:lnTo>
                    <a:pt x="13" y="180"/>
                  </a:lnTo>
                  <a:lnTo>
                    <a:pt x="15" y="171"/>
                  </a:lnTo>
                  <a:lnTo>
                    <a:pt x="18" y="162"/>
                  </a:lnTo>
                  <a:lnTo>
                    <a:pt x="22" y="153"/>
                  </a:lnTo>
                  <a:lnTo>
                    <a:pt x="25" y="145"/>
                  </a:lnTo>
                  <a:lnTo>
                    <a:pt x="28" y="136"/>
                  </a:lnTo>
                  <a:lnTo>
                    <a:pt x="32" y="133"/>
                  </a:lnTo>
                  <a:lnTo>
                    <a:pt x="34" y="129"/>
                  </a:lnTo>
                  <a:lnTo>
                    <a:pt x="38" y="120"/>
                  </a:lnTo>
                  <a:lnTo>
                    <a:pt x="41" y="117"/>
                  </a:lnTo>
                  <a:lnTo>
                    <a:pt x="42" y="114"/>
                  </a:lnTo>
                  <a:lnTo>
                    <a:pt x="48" y="107"/>
                  </a:lnTo>
                  <a:lnTo>
                    <a:pt x="52" y="100"/>
                  </a:lnTo>
                  <a:lnTo>
                    <a:pt x="58" y="93"/>
                  </a:lnTo>
                  <a:lnTo>
                    <a:pt x="64" y="87"/>
                  </a:lnTo>
                  <a:lnTo>
                    <a:pt x="70" y="80"/>
                  </a:lnTo>
                  <a:lnTo>
                    <a:pt x="77" y="74"/>
                  </a:lnTo>
                  <a:lnTo>
                    <a:pt x="84" y="68"/>
                  </a:lnTo>
                  <a:lnTo>
                    <a:pt x="90" y="62"/>
                  </a:lnTo>
                  <a:lnTo>
                    <a:pt x="104" y="52"/>
                  </a:lnTo>
                  <a:lnTo>
                    <a:pt x="113" y="48"/>
                  </a:lnTo>
                  <a:lnTo>
                    <a:pt x="119" y="44"/>
                  </a:lnTo>
                  <a:lnTo>
                    <a:pt x="128" y="38"/>
                  </a:lnTo>
                  <a:lnTo>
                    <a:pt x="135" y="35"/>
                  </a:lnTo>
                  <a:lnTo>
                    <a:pt x="152" y="26"/>
                  </a:lnTo>
                  <a:lnTo>
                    <a:pt x="164" y="22"/>
                  </a:lnTo>
                  <a:lnTo>
                    <a:pt x="172" y="19"/>
                  </a:lnTo>
                  <a:lnTo>
                    <a:pt x="190" y="13"/>
                  </a:lnTo>
                  <a:lnTo>
                    <a:pt x="203" y="10"/>
                  </a:lnTo>
                  <a:lnTo>
                    <a:pt x="213" y="7"/>
                  </a:lnTo>
                  <a:lnTo>
                    <a:pt x="226" y="6"/>
                  </a:lnTo>
                  <a:lnTo>
                    <a:pt x="238" y="4"/>
                  </a:lnTo>
                  <a:lnTo>
                    <a:pt x="248" y="2"/>
                  </a:lnTo>
                  <a:lnTo>
                    <a:pt x="259" y="0"/>
                  </a:lnTo>
                  <a:lnTo>
                    <a:pt x="272" y="0"/>
                  </a:lnTo>
                  <a:lnTo>
                    <a:pt x="282" y="0"/>
                  </a:lnTo>
                  <a:lnTo>
                    <a:pt x="294" y="0"/>
                  </a:lnTo>
                  <a:lnTo>
                    <a:pt x="304" y="0"/>
                  </a:lnTo>
                  <a:lnTo>
                    <a:pt x="317" y="0"/>
                  </a:lnTo>
                  <a:lnTo>
                    <a:pt x="327" y="2"/>
                  </a:lnTo>
                  <a:lnTo>
                    <a:pt x="339" y="4"/>
                  </a:lnTo>
                  <a:lnTo>
                    <a:pt x="349" y="6"/>
                  </a:lnTo>
                  <a:lnTo>
                    <a:pt x="359" y="9"/>
                  </a:lnTo>
                  <a:lnTo>
                    <a:pt x="369" y="10"/>
                  </a:lnTo>
                  <a:lnTo>
                    <a:pt x="381" y="13"/>
                  </a:lnTo>
                  <a:lnTo>
                    <a:pt x="390" y="17"/>
                  </a:lnTo>
                  <a:lnTo>
                    <a:pt x="394" y="20"/>
                  </a:lnTo>
                  <a:lnTo>
                    <a:pt x="398" y="22"/>
                  </a:lnTo>
                  <a:lnTo>
                    <a:pt x="410" y="26"/>
                  </a:lnTo>
                  <a:lnTo>
                    <a:pt x="419" y="33"/>
                  </a:lnTo>
                  <a:lnTo>
                    <a:pt x="429" y="38"/>
                  </a:lnTo>
                  <a:lnTo>
                    <a:pt x="437" y="44"/>
                  </a:lnTo>
                  <a:lnTo>
                    <a:pt x="446" y="51"/>
                  </a:lnTo>
                  <a:lnTo>
                    <a:pt x="453" y="57"/>
                  </a:lnTo>
                  <a:lnTo>
                    <a:pt x="463" y="64"/>
                  </a:lnTo>
                  <a:lnTo>
                    <a:pt x="469" y="71"/>
                  </a:lnTo>
                  <a:lnTo>
                    <a:pt x="478" y="80"/>
                  </a:lnTo>
                  <a:lnTo>
                    <a:pt x="485" y="88"/>
                  </a:lnTo>
                  <a:lnTo>
                    <a:pt x="492" y="99"/>
                  </a:lnTo>
                  <a:lnTo>
                    <a:pt x="500" y="107"/>
                  </a:lnTo>
                  <a:lnTo>
                    <a:pt x="505" y="117"/>
                  </a:lnTo>
                  <a:lnTo>
                    <a:pt x="507" y="120"/>
                  </a:lnTo>
                  <a:lnTo>
                    <a:pt x="510" y="126"/>
                  </a:lnTo>
                  <a:lnTo>
                    <a:pt x="513" y="135"/>
                  </a:lnTo>
                  <a:lnTo>
                    <a:pt x="515" y="145"/>
                  </a:lnTo>
                  <a:lnTo>
                    <a:pt x="520" y="155"/>
                  </a:lnTo>
                  <a:lnTo>
                    <a:pt x="523" y="169"/>
                  </a:lnTo>
                  <a:lnTo>
                    <a:pt x="526" y="181"/>
                  </a:lnTo>
                  <a:lnTo>
                    <a:pt x="527" y="195"/>
                  </a:lnTo>
                  <a:lnTo>
                    <a:pt x="528" y="208"/>
                  </a:lnTo>
                  <a:lnTo>
                    <a:pt x="528" y="223"/>
                  </a:lnTo>
                  <a:lnTo>
                    <a:pt x="530" y="236"/>
                  </a:lnTo>
                  <a:lnTo>
                    <a:pt x="530" y="250"/>
                  </a:lnTo>
                  <a:lnTo>
                    <a:pt x="530" y="262"/>
                  </a:lnTo>
                  <a:lnTo>
                    <a:pt x="530" y="269"/>
                  </a:lnTo>
                  <a:lnTo>
                    <a:pt x="530" y="275"/>
                  </a:lnTo>
                  <a:lnTo>
                    <a:pt x="528" y="287"/>
                  </a:lnTo>
                  <a:lnTo>
                    <a:pt x="527" y="297"/>
                  </a:lnTo>
                  <a:lnTo>
                    <a:pt x="527" y="305"/>
                  </a:lnTo>
                  <a:lnTo>
                    <a:pt x="523" y="308"/>
                  </a:lnTo>
                  <a:lnTo>
                    <a:pt x="521" y="314"/>
                  </a:lnTo>
                  <a:lnTo>
                    <a:pt x="520" y="316"/>
                  </a:lnTo>
                  <a:lnTo>
                    <a:pt x="518" y="317"/>
                  </a:lnTo>
                  <a:lnTo>
                    <a:pt x="515" y="317"/>
                  </a:lnTo>
                  <a:lnTo>
                    <a:pt x="514" y="320"/>
                  </a:lnTo>
                  <a:lnTo>
                    <a:pt x="511" y="321"/>
                  </a:lnTo>
                  <a:lnTo>
                    <a:pt x="505" y="321"/>
                  </a:lnTo>
                  <a:lnTo>
                    <a:pt x="502" y="321"/>
                  </a:lnTo>
                  <a:lnTo>
                    <a:pt x="498" y="321"/>
                  </a:lnTo>
                  <a:lnTo>
                    <a:pt x="494" y="320"/>
                  </a:lnTo>
                  <a:lnTo>
                    <a:pt x="491" y="317"/>
                  </a:lnTo>
                  <a:lnTo>
                    <a:pt x="489" y="316"/>
                  </a:lnTo>
                  <a:lnTo>
                    <a:pt x="488" y="314"/>
                  </a:lnTo>
                  <a:lnTo>
                    <a:pt x="485" y="311"/>
                  </a:lnTo>
                  <a:lnTo>
                    <a:pt x="482" y="307"/>
                  </a:lnTo>
                  <a:lnTo>
                    <a:pt x="482" y="304"/>
                  </a:lnTo>
                  <a:lnTo>
                    <a:pt x="481" y="300"/>
                  </a:lnTo>
                  <a:lnTo>
                    <a:pt x="481" y="298"/>
                  </a:lnTo>
                  <a:lnTo>
                    <a:pt x="482" y="295"/>
                  </a:lnTo>
                  <a:lnTo>
                    <a:pt x="482" y="292"/>
                  </a:lnTo>
                  <a:lnTo>
                    <a:pt x="484" y="285"/>
                  </a:lnTo>
                  <a:lnTo>
                    <a:pt x="485" y="276"/>
                  </a:lnTo>
                  <a:lnTo>
                    <a:pt x="485" y="268"/>
                  </a:lnTo>
                  <a:lnTo>
                    <a:pt x="488" y="258"/>
                  </a:lnTo>
                  <a:lnTo>
                    <a:pt x="488" y="246"/>
                  </a:lnTo>
                  <a:lnTo>
                    <a:pt x="488" y="236"/>
                  </a:lnTo>
                  <a:lnTo>
                    <a:pt x="488" y="226"/>
                  </a:lnTo>
                  <a:lnTo>
                    <a:pt x="485" y="216"/>
                  </a:lnTo>
                  <a:lnTo>
                    <a:pt x="485" y="206"/>
                  </a:lnTo>
                  <a:lnTo>
                    <a:pt x="484" y="193"/>
                  </a:lnTo>
                  <a:lnTo>
                    <a:pt x="482" y="182"/>
                  </a:lnTo>
                  <a:lnTo>
                    <a:pt x="481" y="175"/>
                  </a:lnTo>
                  <a:lnTo>
                    <a:pt x="476" y="164"/>
                  </a:lnTo>
                  <a:lnTo>
                    <a:pt x="474" y="155"/>
                  </a:lnTo>
                  <a:lnTo>
                    <a:pt x="469" y="148"/>
                  </a:lnTo>
                  <a:lnTo>
                    <a:pt x="468" y="145"/>
                  </a:lnTo>
                  <a:lnTo>
                    <a:pt x="466" y="142"/>
                  </a:lnTo>
                  <a:lnTo>
                    <a:pt x="460" y="133"/>
                  </a:lnTo>
                  <a:lnTo>
                    <a:pt x="456" y="125"/>
                  </a:lnTo>
                  <a:lnTo>
                    <a:pt x="449" y="117"/>
                  </a:lnTo>
                  <a:lnTo>
                    <a:pt x="445" y="109"/>
                  </a:lnTo>
                  <a:lnTo>
                    <a:pt x="437" y="104"/>
                  </a:lnTo>
                  <a:lnTo>
                    <a:pt x="430" y="97"/>
                  </a:lnTo>
                  <a:lnTo>
                    <a:pt x="423" y="91"/>
                  </a:lnTo>
                  <a:lnTo>
                    <a:pt x="417" y="84"/>
                  </a:lnTo>
                  <a:lnTo>
                    <a:pt x="410" y="80"/>
                  </a:lnTo>
                  <a:lnTo>
                    <a:pt x="401" y="74"/>
                  </a:lnTo>
                  <a:lnTo>
                    <a:pt x="394" y="71"/>
                  </a:lnTo>
                  <a:lnTo>
                    <a:pt x="385" y="65"/>
                  </a:lnTo>
                  <a:lnTo>
                    <a:pt x="378" y="62"/>
                  </a:lnTo>
                  <a:lnTo>
                    <a:pt x="369" y="59"/>
                  </a:lnTo>
                  <a:lnTo>
                    <a:pt x="361" y="55"/>
                  </a:lnTo>
                  <a:lnTo>
                    <a:pt x="352" y="54"/>
                  </a:lnTo>
                  <a:lnTo>
                    <a:pt x="343" y="51"/>
                  </a:lnTo>
                  <a:lnTo>
                    <a:pt x="336" y="48"/>
                  </a:lnTo>
                  <a:lnTo>
                    <a:pt x="327" y="46"/>
                  </a:lnTo>
                  <a:lnTo>
                    <a:pt x="319" y="46"/>
                  </a:lnTo>
                  <a:lnTo>
                    <a:pt x="309" y="45"/>
                  </a:lnTo>
                  <a:lnTo>
                    <a:pt x="298" y="45"/>
                  </a:lnTo>
                  <a:lnTo>
                    <a:pt x="288" y="45"/>
                  </a:lnTo>
                  <a:lnTo>
                    <a:pt x="281" y="45"/>
                  </a:lnTo>
                  <a:lnTo>
                    <a:pt x="269" y="45"/>
                  </a:lnTo>
                  <a:lnTo>
                    <a:pt x="261" y="46"/>
                  </a:lnTo>
                  <a:lnTo>
                    <a:pt x="251" y="46"/>
                  </a:lnTo>
                  <a:lnTo>
                    <a:pt x="242" y="48"/>
                  </a:lnTo>
                  <a:lnTo>
                    <a:pt x="222" y="52"/>
                  </a:lnTo>
                  <a:lnTo>
                    <a:pt x="213" y="54"/>
                  </a:lnTo>
                  <a:lnTo>
                    <a:pt x="203" y="57"/>
                  </a:lnTo>
                  <a:lnTo>
                    <a:pt x="187" y="62"/>
                  </a:lnTo>
                  <a:lnTo>
                    <a:pt x="172" y="67"/>
                  </a:lnTo>
                  <a:lnTo>
                    <a:pt x="165" y="71"/>
                  </a:lnTo>
                  <a:lnTo>
                    <a:pt x="158" y="74"/>
                  </a:lnTo>
                  <a:lnTo>
                    <a:pt x="144" y="81"/>
                  </a:lnTo>
                  <a:lnTo>
                    <a:pt x="132" y="88"/>
                  </a:lnTo>
                  <a:lnTo>
                    <a:pt x="125" y="93"/>
                  </a:lnTo>
                  <a:lnTo>
                    <a:pt x="119" y="97"/>
                  </a:lnTo>
                  <a:lnTo>
                    <a:pt x="109" y="107"/>
                  </a:lnTo>
                  <a:lnTo>
                    <a:pt x="104" y="113"/>
                  </a:lnTo>
                  <a:lnTo>
                    <a:pt x="99" y="117"/>
                  </a:lnTo>
                  <a:lnTo>
                    <a:pt x="94" y="122"/>
                  </a:lnTo>
                  <a:lnTo>
                    <a:pt x="89" y="127"/>
                  </a:lnTo>
                  <a:lnTo>
                    <a:pt x="86" y="133"/>
                  </a:lnTo>
                  <a:lnTo>
                    <a:pt x="80" y="139"/>
                  </a:lnTo>
                  <a:lnTo>
                    <a:pt x="73" y="152"/>
                  </a:lnTo>
                  <a:lnTo>
                    <a:pt x="65" y="164"/>
                  </a:lnTo>
                  <a:lnTo>
                    <a:pt x="64" y="171"/>
                  </a:lnTo>
                  <a:lnTo>
                    <a:pt x="61" y="180"/>
                  </a:lnTo>
                  <a:lnTo>
                    <a:pt x="57" y="193"/>
                  </a:lnTo>
                  <a:lnTo>
                    <a:pt x="55" y="200"/>
                  </a:lnTo>
                  <a:lnTo>
                    <a:pt x="51" y="208"/>
                  </a:lnTo>
                  <a:lnTo>
                    <a:pt x="49" y="217"/>
                  </a:lnTo>
                  <a:lnTo>
                    <a:pt x="49" y="226"/>
                  </a:lnTo>
                  <a:lnTo>
                    <a:pt x="47" y="243"/>
                  </a:lnTo>
                  <a:lnTo>
                    <a:pt x="47" y="250"/>
                  </a:lnTo>
                  <a:lnTo>
                    <a:pt x="47" y="261"/>
                  </a:lnTo>
                  <a:lnTo>
                    <a:pt x="47" y="278"/>
                  </a:lnTo>
                  <a:lnTo>
                    <a:pt x="47" y="285"/>
                  </a:lnTo>
                  <a:lnTo>
                    <a:pt x="47" y="292"/>
                  </a:lnTo>
                  <a:lnTo>
                    <a:pt x="48" y="301"/>
                  </a:lnTo>
                  <a:lnTo>
                    <a:pt x="49" y="311"/>
                  </a:lnTo>
                  <a:lnTo>
                    <a:pt x="52" y="317"/>
                  </a:lnTo>
                  <a:lnTo>
                    <a:pt x="55" y="326"/>
                  </a:lnTo>
                  <a:lnTo>
                    <a:pt x="58" y="336"/>
                  </a:lnTo>
                  <a:lnTo>
                    <a:pt x="61" y="342"/>
                  </a:lnTo>
                  <a:lnTo>
                    <a:pt x="65" y="350"/>
                  </a:lnTo>
                  <a:lnTo>
                    <a:pt x="70" y="358"/>
                  </a:lnTo>
                  <a:lnTo>
                    <a:pt x="73" y="362"/>
                  </a:lnTo>
                  <a:lnTo>
                    <a:pt x="76" y="363"/>
                  </a:lnTo>
                  <a:lnTo>
                    <a:pt x="76" y="366"/>
                  </a:lnTo>
                  <a:lnTo>
                    <a:pt x="76" y="369"/>
                  </a:lnTo>
                  <a:lnTo>
                    <a:pt x="76" y="371"/>
                  </a:lnTo>
                  <a:lnTo>
                    <a:pt x="76" y="375"/>
                  </a:lnTo>
                  <a:lnTo>
                    <a:pt x="76" y="376"/>
                  </a:lnTo>
                  <a:lnTo>
                    <a:pt x="73" y="379"/>
                  </a:lnTo>
                  <a:lnTo>
                    <a:pt x="73" y="382"/>
                  </a:lnTo>
                  <a:lnTo>
                    <a:pt x="71" y="384"/>
                  </a:lnTo>
                  <a:lnTo>
                    <a:pt x="68" y="386"/>
                  </a:lnTo>
                  <a:lnTo>
                    <a:pt x="65" y="388"/>
                  </a:lnTo>
                  <a:lnTo>
                    <a:pt x="64" y="391"/>
                  </a:lnTo>
                  <a:lnTo>
                    <a:pt x="58" y="392"/>
                  </a:lnTo>
                  <a:lnTo>
                    <a:pt x="57" y="394"/>
                  </a:lnTo>
                  <a:lnTo>
                    <a:pt x="55" y="394"/>
                  </a:lnTo>
                  <a:lnTo>
                    <a:pt x="49" y="394"/>
                  </a:lnTo>
                  <a:lnTo>
                    <a:pt x="47" y="392"/>
                  </a:lnTo>
                  <a:lnTo>
                    <a:pt x="41" y="391"/>
                  </a:lnTo>
                  <a:lnTo>
                    <a:pt x="39" y="391"/>
                  </a:lnTo>
                  <a:lnTo>
                    <a:pt x="38" y="386"/>
                  </a:lnTo>
                  <a:lnTo>
                    <a:pt x="35" y="385"/>
                  </a:lnTo>
                  <a:lnTo>
                    <a:pt x="34" y="384"/>
                  </a:lnTo>
                  <a:lnTo>
                    <a:pt x="34" y="384"/>
                  </a:lnTo>
                  <a:close/>
                </a:path>
              </a:pathLst>
            </a:custGeom>
            <a:solidFill>
              <a:srgbClr val="000000"/>
            </a:solidFill>
            <a:ln w="9525">
              <a:noFill/>
              <a:round/>
              <a:headEnd/>
              <a:tailEnd/>
            </a:ln>
          </p:spPr>
          <p:txBody>
            <a:bodyPr/>
            <a:lstStyle/>
            <a:p>
              <a:endParaRPr lang="en-US"/>
            </a:p>
          </p:txBody>
        </p:sp>
        <p:sp>
          <p:nvSpPr>
            <p:cNvPr id="102428" name="Freeform 28"/>
            <p:cNvSpPr>
              <a:spLocks/>
            </p:cNvSpPr>
            <p:nvPr/>
          </p:nvSpPr>
          <p:spPr bwMode="auto">
            <a:xfrm>
              <a:off x="2928" y="2657"/>
              <a:ext cx="100" cy="61"/>
            </a:xfrm>
            <a:custGeom>
              <a:avLst/>
              <a:gdLst/>
              <a:ahLst/>
              <a:cxnLst>
                <a:cxn ang="0">
                  <a:pos x="299" y="39"/>
                </a:cxn>
                <a:cxn ang="0">
                  <a:pos x="295" y="50"/>
                </a:cxn>
                <a:cxn ang="0">
                  <a:pos x="293" y="59"/>
                </a:cxn>
                <a:cxn ang="0">
                  <a:pos x="282" y="75"/>
                </a:cxn>
                <a:cxn ang="0">
                  <a:pos x="269" y="91"/>
                </a:cxn>
                <a:cxn ang="0">
                  <a:pos x="254" y="107"/>
                </a:cxn>
                <a:cxn ang="0">
                  <a:pos x="238" y="121"/>
                </a:cxn>
                <a:cxn ang="0">
                  <a:pos x="222" y="130"/>
                </a:cxn>
                <a:cxn ang="0">
                  <a:pos x="202" y="142"/>
                </a:cxn>
                <a:cxn ang="0">
                  <a:pos x="183" y="152"/>
                </a:cxn>
                <a:cxn ang="0">
                  <a:pos x="163" y="159"/>
                </a:cxn>
                <a:cxn ang="0">
                  <a:pos x="140" y="166"/>
                </a:cxn>
                <a:cxn ang="0">
                  <a:pos x="110" y="175"/>
                </a:cxn>
                <a:cxn ang="0">
                  <a:pos x="65" y="179"/>
                </a:cxn>
                <a:cxn ang="0">
                  <a:pos x="21" y="184"/>
                </a:cxn>
                <a:cxn ang="0">
                  <a:pos x="17" y="181"/>
                </a:cxn>
                <a:cxn ang="0">
                  <a:pos x="10" y="179"/>
                </a:cxn>
                <a:cxn ang="0">
                  <a:pos x="7" y="176"/>
                </a:cxn>
                <a:cxn ang="0">
                  <a:pos x="2" y="171"/>
                </a:cxn>
                <a:cxn ang="0">
                  <a:pos x="0" y="166"/>
                </a:cxn>
                <a:cxn ang="0">
                  <a:pos x="0" y="159"/>
                </a:cxn>
                <a:cxn ang="0">
                  <a:pos x="1" y="152"/>
                </a:cxn>
                <a:cxn ang="0">
                  <a:pos x="5" y="144"/>
                </a:cxn>
                <a:cxn ang="0">
                  <a:pos x="8" y="142"/>
                </a:cxn>
                <a:cxn ang="0">
                  <a:pos x="11" y="139"/>
                </a:cxn>
                <a:cxn ang="0">
                  <a:pos x="18" y="137"/>
                </a:cxn>
                <a:cxn ang="0">
                  <a:pos x="39" y="136"/>
                </a:cxn>
                <a:cxn ang="0">
                  <a:pos x="66" y="134"/>
                </a:cxn>
                <a:cxn ang="0">
                  <a:pos x="94" y="130"/>
                </a:cxn>
                <a:cxn ang="0">
                  <a:pos x="130" y="123"/>
                </a:cxn>
                <a:cxn ang="0">
                  <a:pos x="147" y="117"/>
                </a:cxn>
                <a:cxn ang="0">
                  <a:pos x="165" y="110"/>
                </a:cxn>
                <a:cxn ang="0">
                  <a:pos x="182" y="104"/>
                </a:cxn>
                <a:cxn ang="0">
                  <a:pos x="198" y="94"/>
                </a:cxn>
                <a:cxn ang="0">
                  <a:pos x="205" y="90"/>
                </a:cxn>
                <a:cxn ang="0">
                  <a:pos x="218" y="79"/>
                </a:cxn>
                <a:cxn ang="0">
                  <a:pos x="231" y="68"/>
                </a:cxn>
                <a:cxn ang="0">
                  <a:pos x="240" y="55"/>
                </a:cxn>
                <a:cxn ang="0">
                  <a:pos x="248" y="40"/>
                </a:cxn>
                <a:cxn ang="0">
                  <a:pos x="256" y="26"/>
                </a:cxn>
                <a:cxn ang="0">
                  <a:pos x="262" y="13"/>
                </a:cxn>
                <a:cxn ang="0">
                  <a:pos x="264" y="7"/>
                </a:cxn>
                <a:cxn ang="0">
                  <a:pos x="270" y="3"/>
                </a:cxn>
                <a:cxn ang="0">
                  <a:pos x="279" y="0"/>
                </a:cxn>
                <a:cxn ang="0">
                  <a:pos x="288" y="1"/>
                </a:cxn>
                <a:cxn ang="0">
                  <a:pos x="293" y="6"/>
                </a:cxn>
                <a:cxn ang="0">
                  <a:pos x="301" y="10"/>
                </a:cxn>
                <a:cxn ang="0">
                  <a:pos x="302" y="19"/>
                </a:cxn>
                <a:cxn ang="0">
                  <a:pos x="302" y="23"/>
                </a:cxn>
                <a:cxn ang="0">
                  <a:pos x="302" y="29"/>
                </a:cxn>
              </a:cxnLst>
              <a:rect l="0" t="0" r="r" b="b"/>
              <a:pathLst>
                <a:path w="302" h="184">
                  <a:moveTo>
                    <a:pt x="302" y="29"/>
                  </a:moveTo>
                  <a:lnTo>
                    <a:pt x="299" y="39"/>
                  </a:lnTo>
                  <a:lnTo>
                    <a:pt x="298" y="45"/>
                  </a:lnTo>
                  <a:lnTo>
                    <a:pt x="295" y="50"/>
                  </a:lnTo>
                  <a:lnTo>
                    <a:pt x="293" y="53"/>
                  </a:lnTo>
                  <a:lnTo>
                    <a:pt x="293" y="59"/>
                  </a:lnTo>
                  <a:lnTo>
                    <a:pt x="288" y="68"/>
                  </a:lnTo>
                  <a:lnTo>
                    <a:pt x="282" y="75"/>
                  </a:lnTo>
                  <a:lnTo>
                    <a:pt x="276" y="84"/>
                  </a:lnTo>
                  <a:lnTo>
                    <a:pt x="269" y="91"/>
                  </a:lnTo>
                  <a:lnTo>
                    <a:pt x="262" y="100"/>
                  </a:lnTo>
                  <a:lnTo>
                    <a:pt x="254" y="107"/>
                  </a:lnTo>
                  <a:lnTo>
                    <a:pt x="247" y="114"/>
                  </a:lnTo>
                  <a:lnTo>
                    <a:pt x="238" y="121"/>
                  </a:lnTo>
                  <a:lnTo>
                    <a:pt x="231" y="126"/>
                  </a:lnTo>
                  <a:lnTo>
                    <a:pt x="222" y="130"/>
                  </a:lnTo>
                  <a:lnTo>
                    <a:pt x="214" y="137"/>
                  </a:lnTo>
                  <a:lnTo>
                    <a:pt x="202" y="142"/>
                  </a:lnTo>
                  <a:lnTo>
                    <a:pt x="193" y="146"/>
                  </a:lnTo>
                  <a:lnTo>
                    <a:pt x="183" y="152"/>
                  </a:lnTo>
                  <a:lnTo>
                    <a:pt x="173" y="155"/>
                  </a:lnTo>
                  <a:lnTo>
                    <a:pt x="163" y="159"/>
                  </a:lnTo>
                  <a:lnTo>
                    <a:pt x="152" y="162"/>
                  </a:lnTo>
                  <a:lnTo>
                    <a:pt x="140" y="166"/>
                  </a:lnTo>
                  <a:lnTo>
                    <a:pt x="130" y="169"/>
                  </a:lnTo>
                  <a:lnTo>
                    <a:pt x="110" y="175"/>
                  </a:lnTo>
                  <a:lnTo>
                    <a:pt x="86" y="178"/>
                  </a:lnTo>
                  <a:lnTo>
                    <a:pt x="65" y="179"/>
                  </a:lnTo>
                  <a:lnTo>
                    <a:pt x="43" y="181"/>
                  </a:lnTo>
                  <a:lnTo>
                    <a:pt x="21" y="184"/>
                  </a:lnTo>
                  <a:lnTo>
                    <a:pt x="18" y="184"/>
                  </a:lnTo>
                  <a:lnTo>
                    <a:pt x="17" y="181"/>
                  </a:lnTo>
                  <a:lnTo>
                    <a:pt x="11" y="179"/>
                  </a:lnTo>
                  <a:lnTo>
                    <a:pt x="10" y="179"/>
                  </a:lnTo>
                  <a:lnTo>
                    <a:pt x="8" y="178"/>
                  </a:lnTo>
                  <a:lnTo>
                    <a:pt x="7" y="176"/>
                  </a:lnTo>
                  <a:lnTo>
                    <a:pt x="5" y="176"/>
                  </a:lnTo>
                  <a:lnTo>
                    <a:pt x="2" y="171"/>
                  </a:lnTo>
                  <a:lnTo>
                    <a:pt x="1" y="168"/>
                  </a:lnTo>
                  <a:lnTo>
                    <a:pt x="0" y="166"/>
                  </a:lnTo>
                  <a:lnTo>
                    <a:pt x="0" y="163"/>
                  </a:lnTo>
                  <a:lnTo>
                    <a:pt x="0" y="159"/>
                  </a:lnTo>
                  <a:lnTo>
                    <a:pt x="0" y="155"/>
                  </a:lnTo>
                  <a:lnTo>
                    <a:pt x="1" y="152"/>
                  </a:lnTo>
                  <a:lnTo>
                    <a:pt x="2" y="147"/>
                  </a:lnTo>
                  <a:lnTo>
                    <a:pt x="5" y="144"/>
                  </a:lnTo>
                  <a:lnTo>
                    <a:pt x="7" y="143"/>
                  </a:lnTo>
                  <a:lnTo>
                    <a:pt x="8" y="142"/>
                  </a:lnTo>
                  <a:lnTo>
                    <a:pt x="10" y="139"/>
                  </a:lnTo>
                  <a:lnTo>
                    <a:pt x="11" y="139"/>
                  </a:lnTo>
                  <a:lnTo>
                    <a:pt x="17" y="137"/>
                  </a:lnTo>
                  <a:lnTo>
                    <a:pt x="18" y="137"/>
                  </a:lnTo>
                  <a:lnTo>
                    <a:pt x="21" y="137"/>
                  </a:lnTo>
                  <a:lnTo>
                    <a:pt x="39" y="136"/>
                  </a:lnTo>
                  <a:lnTo>
                    <a:pt x="56" y="136"/>
                  </a:lnTo>
                  <a:lnTo>
                    <a:pt x="66" y="134"/>
                  </a:lnTo>
                  <a:lnTo>
                    <a:pt x="75" y="131"/>
                  </a:lnTo>
                  <a:lnTo>
                    <a:pt x="94" y="130"/>
                  </a:lnTo>
                  <a:lnTo>
                    <a:pt x="114" y="127"/>
                  </a:lnTo>
                  <a:lnTo>
                    <a:pt x="130" y="123"/>
                  </a:lnTo>
                  <a:lnTo>
                    <a:pt x="138" y="121"/>
                  </a:lnTo>
                  <a:lnTo>
                    <a:pt x="147" y="117"/>
                  </a:lnTo>
                  <a:lnTo>
                    <a:pt x="156" y="114"/>
                  </a:lnTo>
                  <a:lnTo>
                    <a:pt x="165" y="110"/>
                  </a:lnTo>
                  <a:lnTo>
                    <a:pt x="173" y="107"/>
                  </a:lnTo>
                  <a:lnTo>
                    <a:pt x="182" y="104"/>
                  </a:lnTo>
                  <a:lnTo>
                    <a:pt x="189" y="100"/>
                  </a:lnTo>
                  <a:lnTo>
                    <a:pt x="198" y="94"/>
                  </a:lnTo>
                  <a:lnTo>
                    <a:pt x="201" y="91"/>
                  </a:lnTo>
                  <a:lnTo>
                    <a:pt x="205" y="90"/>
                  </a:lnTo>
                  <a:lnTo>
                    <a:pt x="211" y="84"/>
                  </a:lnTo>
                  <a:lnTo>
                    <a:pt x="218" y="79"/>
                  </a:lnTo>
                  <a:lnTo>
                    <a:pt x="225" y="74"/>
                  </a:lnTo>
                  <a:lnTo>
                    <a:pt x="231" y="68"/>
                  </a:lnTo>
                  <a:lnTo>
                    <a:pt x="235" y="62"/>
                  </a:lnTo>
                  <a:lnTo>
                    <a:pt x="240" y="55"/>
                  </a:lnTo>
                  <a:lnTo>
                    <a:pt x="246" y="48"/>
                  </a:lnTo>
                  <a:lnTo>
                    <a:pt x="248" y="40"/>
                  </a:lnTo>
                  <a:lnTo>
                    <a:pt x="253" y="32"/>
                  </a:lnTo>
                  <a:lnTo>
                    <a:pt x="256" y="26"/>
                  </a:lnTo>
                  <a:lnTo>
                    <a:pt x="260" y="17"/>
                  </a:lnTo>
                  <a:lnTo>
                    <a:pt x="262" y="13"/>
                  </a:lnTo>
                  <a:lnTo>
                    <a:pt x="263" y="8"/>
                  </a:lnTo>
                  <a:lnTo>
                    <a:pt x="264" y="7"/>
                  </a:lnTo>
                  <a:lnTo>
                    <a:pt x="266" y="6"/>
                  </a:lnTo>
                  <a:lnTo>
                    <a:pt x="270" y="3"/>
                  </a:lnTo>
                  <a:lnTo>
                    <a:pt x="273" y="1"/>
                  </a:lnTo>
                  <a:lnTo>
                    <a:pt x="279" y="0"/>
                  </a:lnTo>
                  <a:lnTo>
                    <a:pt x="282" y="0"/>
                  </a:lnTo>
                  <a:lnTo>
                    <a:pt x="288" y="1"/>
                  </a:lnTo>
                  <a:lnTo>
                    <a:pt x="290" y="3"/>
                  </a:lnTo>
                  <a:lnTo>
                    <a:pt x="293" y="6"/>
                  </a:lnTo>
                  <a:lnTo>
                    <a:pt x="298" y="8"/>
                  </a:lnTo>
                  <a:lnTo>
                    <a:pt x="301" y="10"/>
                  </a:lnTo>
                  <a:lnTo>
                    <a:pt x="302" y="16"/>
                  </a:lnTo>
                  <a:lnTo>
                    <a:pt x="302" y="19"/>
                  </a:lnTo>
                  <a:lnTo>
                    <a:pt x="302" y="20"/>
                  </a:lnTo>
                  <a:lnTo>
                    <a:pt x="302" y="23"/>
                  </a:lnTo>
                  <a:lnTo>
                    <a:pt x="302" y="26"/>
                  </a:lnTo>
                  <a:lnTo>
                    <a:pt x="302" y="29"/>
                  </a:lnTo>
                  <a:lnTo>
                    <a:pt x="302" y="29"/>
                  </a:lnTo>
                  <a:close/>
                </a:path>
              </a:pathLst>
            </a:custGeom>
            <a:solidFill>
              <a:srgbClr val="000000"/>
            </a:solidFill>
            <a:ln w="9525">
              <a:noFill/>
              <a:round/>
              <a:headEnd/>
              <a:tailEnd/>
            </a:ln>
          </p:spPr>
          <p:txBody>
            <a:bodyPr/>
            <a:lstStyle/>
            <a:p>
              <a:endParaRPr lang="en-US"/>
            </a:p>
          </p:txBody>
        </p:sp>
        <p:sp>
          <p:nvSpPr>
            <p:cNvPr id="102429" name="Freeform 29"/>
            <p:cNvSpPr>
              <a:spLocks/>
            </p:cNvSpPr>
            <p:nvPr/>
          </p:nvSpPr>
          <p:spPr bwMode="auto">
            <a:xfrm>
              <a:off x="2753" y="2670"/>
              <a:ext cx="132" cy="179"/>
            </a:xfrm>
            <a:custGeom>
              <a:avLst/>
              <a:gdLst/>
              <a:ahLst/>
              <a:cxnLst>
                <a:cxn ang="0">
                  <a:pos x="368" y="51"/>
                </a:cxn>
                <a:cxn ang="0">
                  <a:pos x="329" y="64"/>
                </a:cxn>
                <a:cxn ang="0">
                  <a:pos x="308" y="73"/>
                </a:cxn>
                <a:cxn ang="0">
                  <a:pos x="297" y="89"/>
                </a:cxn>
                <a:cxn ang="0">
                  <a:pos x="298" y="99"/>
                </a:cxn>
                <a:cxn ang="0">
                  <a:pos x="311" y="123"/>
                </a:cxn>
                <a:cxn ang="0">
                  <a:pos x="316" y="136"/>
                </a:cxn>
                <a:cxn ang="0">
                  <a:pos x="313" y="144"/>
                </a:cxn>
                <a:cxn ang="0">
                  <a:pos x="301" y="159"/>
                </a:cxn>
                <a:cxn ang="0">
                  <a:pos x="282" y="173"/>
                </a:cxn>
                <a:cxn ang="0">
                  <a:pos x="245" y="187"/>
                </a:cxn>
                <a:cxn ang="0">
                  <a:pos x="222" y="201"/>
                </a:cxn>
                <a:cxn ang="0">
                  <a:pos x="210" y="219"/>
                </a:cxn>
                <a:cxn ang="0">
                  <a:pos x="190" y="248"/>
                </a:cxn>
                <a:cxn ang="0">
                  <a:pos x="165" y="268"/>
                </a:cxn>
                <a:cxn ang="0">
                  <a:pos x="126" y="307"/>
                </a:cxn>
                <a:cxn ang="0">
                  <a:pos x="97" y="327"/>
                </a:cxn>
                <a:cxn ang="0">
                  <a:pos x="70" y="329"/>
                </a:cxn>
                <a:cxn ang="0">
                  <a:pos x="57" y="332"/>
                </a:cxn>
                <a:cxn ang="0">
                  <a:pos x="52" y="337"/>
                </a:cxn>
                <a:cxn ang="0">
                  <a:pos x="46" y="350"/>
                </a:cxn>
                <a:cxn ang="0">
                  <a:pos x="54" y="371"/>
                </a:cxn>
                <a:cxn ang="0">
                  <a:pos x="57" y="385"/>
                </a:cxn>
                <a:cxn ang="0">
                  <a:pos x="48" y="436"/>
                </a:cxn>
                <a:cxn ang="0">
                  <a:pos x="45" y="469"/>
                </a:cxn>
                <a:cxn ang="0">
                  <a:pos x="48" y="498"/>
                </a:cxn>
                <a:cxn ang="0">
                  <a:pos x="52" y="521"/>
                </a:cxn>
                <a:cxn ang="0">
                  <a:pos x="42" y="533"/>
                </a:cxn>
                <a:cxn ang="0">
                  <a:pos x="29" y="536"/>
                </a:cxn>
                <a:cxn ang="0">
                  <a:pos x="13" y="530"/>
                </a:cxn>
                <a:cxn ang="0">
                  <a:pos x="10" y="523"/>
                </a:cxn>
                <a:cxn ang="0">
                  <a:pos x="2" y="492"/>
                </a:cxn>
                <a:cxn ang="0">
                  <a:pos x="0" y="460"/>
                </a:cxn>
                <a:cxn ang="0">
                  <a:pos x="10" y="404"/>
                </a:cxn>
                <a:cxn ang="0">
                  <a:pos x="12" y="368"/>
                </a:cxn>
                <a:cxn ang="0">
                  <a:pos x="7" y="337"/>
                </a:cxn>
                <a:cxn ang="0">
                  <a:pos x="10" y="320"/>
                </a:cxn>
                <a:cxn ang="0">
                  <a:pos x="19" y="307"/>
                </a:cxn>
                <a:cxn ang="0">
                  <a:pos x="35" y="300"/>
                </a:cxn>
                <a:cxn ang="0">
                  <a:pos x="65" y="294"/>
                </a:cxn>
                <a:cxn ang="0">
                  <a:pos x="97" y="272"/>
                </a:cxn>
                <a:cxn ang="0">
                  <a:pos x="149" y="223"/>
                </a:cxn>
                <a:cxn ang="0">
                  <a:pos x="172" y="199"/>
                </a:cxn>
                <a:cxn ang="0">
                  <a:pos x="190" y="173"/>
                </a:cxn>
                <a:cxn ang="0">
                  <a:pos x="207" y="157"/>
                </a:cxn>
                <a:cxn ang="0">
                  <a:pos x="226" y="148"/>
                </a:cxn>
                <a:cxn ang="0">
                  <a:pos x="258" y="139"/>
                </a:cxn>
                <a:cxn ang="0">
                  <a:pos x="268" y="129"/>
                </a:cxn>
                <a:cxn ang="0">
                  <a:pos x="274" y="115"/>
                </a:cxn>
                <a:cxn ang="0">
                  <a:pos x="271" y="96"/>
                </a:cxn>
                <a:cxn ang="0">
                  <a:pos x="261" y="73"/>
                </a:cxn>
                <a:cxn ang="0">
                  <a:pos x="261" y="60"/>
                </a:cxn>
                <a:cxn ang="0">
                  <a:pos x="265" y="51"/>
                </a:cxn>
                <a:cxn ang="0">
                  <a:pos x="281" y="39"/>
                </a:cxn>
                <a:cxn ang="0">
                  <a:pos x="311" y="28"/>
                </a:cxn>
                <a:cxn ang="0">
                  <a:pos x="339" y="15"/>
                </a:cxn>
                <a:cxn ang="0">
                  <a:pos x="360" y="5"/>
                </a:cxn>
                <a:cxn ang="0">
                  <a:pos x="375" y="0"/>
                </a:cxn>
                <a:cxn ang="0">
                  <a:pos x="387" y="6"/>
                </a:cxn>
                <a:cxn ang="0">
                  <a:pos x="391" y="13"/>
                </a:cxn>
                <a:cxn ang="0">
                  <a:pos x="395" y="28"/>
                </a:cxn>
                <a:cxn ang="0">
                  <a:pos x="391" y="34"/>
                </a:cxn>
                <a:cxn ang="0">
                  <a:pos x="384" y="42"/>
                </a:cxn>
              </a:cxnLst>
              <a:rect l="0" t="0" r="r" b="b"/>
              <a:pathLst>
                <a:path w="395" h="536">
                  <a:moveTo>
                    <a:pt x="384" y="42"/>
                  </a:moveTo>
                  <a:lnTo>
                    <a:pt x="379" y="45"/>
                  </a:lnTo>
                  <a:lnTo>
                    <a:pt x="375" y="48"/>
                  </a:lnTo>
                  <a:lnTo>
                    <a:pt x="368" y="51"/>
                  </a:lnTo>
                  <a:lnTo>
                    <a:pt x="362" y="52"/>
                  </a:lnTo>
                  <a:lnTo>
                    <a:pt x="352" y="57"/>
                  </a:lnTo>
                  <a:lnTo>
                    <a:pt x="339" y="60"/>
                  </a:lnTo>
                  <a:lnTo>
                    <a:pt x="329" y="64"/>
                  </a:lnTo>
                  <a:lnTo>
                    <a:pt x="324" y="64"/>
                  </a:lnTo>
                  <a:lnTo>
                    <a:pt x="320" y="67"/>
                  </a:lnTo>
                  <a:lnTo>
                    <a:pt x="314" y="68"/>
                  </a:lnTo>
                  <a:lnTo>
                    <a:pt x="308" y="73"/>
                  </a:lnTo>
                  <a:lnTo>
                    <a:pt x="304" y="77"/>
                  </a:lnTo>
                  <a:lnTo>
                    <a:pt x="300" y="81"/>
                  </a:lnTo>
                  <a:lnTo>
                    <a:pt x="297" y="86"/>
                  </a:lnTo>
                  <a:lnTo>
                    <a:pt x="297" y="89"/>
                  </a:lnTo>
                  <a:lnTo>
                    <a:pt x="295" y="90"/>
                  </a:lnTo>
                  <a:lnTo>
                    <a:pt x="295" y="91"/>
                  </a:lnTo>
                  <a:lnTo>
                    <a:pt x="297" y="96"/>
                  </a:lnTo>
                  <a:lnTo>
                    <a:pt x="298" y="99"/>
                  </a:lnTo>
                  <a:lnTo>
                    <a:pt x="300" y="103"/>
                  </a:lnTo>
                  <a:lnTo>
                    <a:pt x="304" y="112"/>
                  </a:lnTo>
                  <a:lnTo>
                    <a:pt x="308" y="120"/>
                  </a:lnTo>
                  <a:lnTo>
                    <a:pt x="311" y="123"/>
                  </a:lnTo>
                  <a:lnTo>
                    <a:pt x="314" y="128"/>
                  </a:lnTo>
                  <a:lnTo>
                    <a:pt x="314" y="132"/>
                  </a:lnTo>
                  <a:lnTo>
                    <a:pt x="316" y="135"/>
                  </a:lnTo>
                  <a:lnTo>
                    <a:pt x="316" y="136"/>
                  </a:lnTo>
                  <a:lnTo>
                    <a:pt x="316" y="138"/>
                  </a:lnTo>
                  <a:lnTo>
                    <a:pt x="314" y="139"/>
                  </a:lnTo>
                  <a:lnTo>
                    <a:pt x="314" y="144"/>
                  </a:lnTo>
                  <a:lnTo>
                    <a:pt x="313" y="144"/>
                  </a:lnTo>
                  <a:lnTo>
                    <a:pt x="308" y="149"/>
                  </a:lnTo>
                  <a:lnTo>
                    <a:pt x="307" y="152"/>
                  </a:lnTo>
                  <a:lnTo>
                    <a:pt x="305" y="154"/>
                  </a:lnTo>
                  <a:lnTo>
                    <a:pt x="301" y="159"/>
                  </a:lnTo>
                  <a:lnTo>
                    <a:pt x="298" y="164"/>
                  </a:lnTo>
                  <a:lnTo>
                    <a:pt x="292" y="167"/>
                  </a:lnTo>
                  <a:lnTo>
                    <a:pt x="288" y="168"/>
                  </a:lnTo>
                  <a:lnTo>
                    <a:pt x="282" y="173"/>
                  </a:lnTo>
                  <a:lnTo>
                    <a:pt x="278" y="174"/>
                  </a:lnTo>
                  <a:lnTo>
                    <a:pt x="258" y="183"/>
                  </a:lnTo>
                  <a:lnTo>
                    <a:pt x="250" y="184"/>
                  </a:lnTo>
                  <a:lnTo>
                    <a:pt x="245" y="187"/>
                  </a:lnTo>
                  <a:lnTo>
                    <a:pt x="240" y="190"/>
                  </a:lnTo>
                  <a:lnTo>
                    <a:pt x="233" y="194"/>
                  </a:lnTo>
                  <a:lnTo>
                    <a:pt x="227" y="199"/>
                  </a:lnTo>
                  <a:lnTo>
                    <a:pt x="222" y="201"/>
                  </a:lnTo>
                  <a:lnTo>
                    <a:pt x="219" y="204"/>
                  </a:lnTo>
                  <a:lnTo>
                    <a:pt x="216" y="210"/>
                  </a:lnTo>
                  <a:lnTo>
                    <a:pt x="211" y="213"/>
                  </a:lnTo>
                  <a:lnTo>
                    <a:pt x="210" y="219"/>
                  </a:lnTo>
                  <a:lnTo>
                    <a:pt x="204" y="227"/>
                  </a:lnTo>
                  <a:lnTo>
                    <a:pt x="198" y="236"/>
                  </a:lnTo>
                  <a:lnTo>
                    <a:pt x="194" y="245"/>
                  </a:lnTo>
                  <a:lnTo>
                    <a:pt x="190" y="248"/>
                  </a:lnTo>
                  <a:lnTo>
                    <a:pt x="184" y="254"/>
                  </a:lnTo>
                  <a:lnTo>
                    <a:pt x="181" y="256"/>
                  </a:lnTo>
                  <a:lnTo>
                    <a:pt x="175" y="259"/>
                  </a:lnTo>
                  <a:lnTo>
                    <a:pt x="165" y="268"/>
                  </a:lnTo>
                  <a:lnTo>
                    <a:pt x="156" y="275"/>
                  </a:lnTo>
                  <a:lnTo>
                    <a:pt x="149" y="284"/>
                  </a:lnTo>
                  <a:lnTo>
                    <a:pt x="142" y="291"/>
                  </a:lnTo>
                  <a:lnTo>
                    <a:pt x="126" y="307"/>
                  </a:lnTo>
                  <a:lnTo>
                    <a:pt x="107" y="322"/>
                  </a:lnTo>
                  <a:lnTo>
                    <a:pt x="103" y="323"/>
                  </a:lnTo>
                  <a:lnTo>
                    <a:pt x="100" y="327"/>
                  </a:lnTo>
                  <a:lnTo>
                    <a:pt x="97" y="327"/>
                  </a:lnTo>
                  <a:lnTo>
                    <a:pt x="94" y="327"/>
                  </a:lnTo>
                  <a:lnTo>
                    <a:pt x="84" y="329"/>
                  </a:lnTo>
                  <a:lnTo>
                    <a:pt x="78" y="329"/>
                  </a:lnTo>
                  <a:lnTo>
                    <a:pt x="70" y="329"/>
                  </a:lnTo>
                  <a:lnTo>
                    <a:pt x="65" y="329"/>
                  </a:lnTo>
                  <a:lnTo>
                    <a:pt x="62" y="329"/>
                  </a:lnTo>
                  <a:lnTo>
                    <a:pt x="58" y="330"/>
                  </a:lnTo>
                  <a:lnTo>
                    <a:pt x="57" y="332"/>
                  </a:lnTo>
                  <a:lnTo>
                    <a:pt x="55" y="332"/>
                  </a:lnTo>
                  <a:lnTo>
                    <a:pt x="54" y="335"/>
                  </a:lnTo>
                  <a:lnTo>
                    <a:pt x="52" y="336"/>
                  </a:lnTo>
                  <a:lnTo>
                    <a:pt x="52" y="337"/>
                  </a:lnTo>
                  <a:lnTo>
                    <a:pt x="48" y="340"/>
                  </a:lnTo>
                  <a:lnTo>
                    <a:pt x="48" y="345"/>
                  </a:lnTo>
                  <a:lnTo>
                    <a:pt x="46" y="346"/>
                  </a:lnTo>
                  <a:lnTo>
                    <a:pt x="46" y="350"/>
                  </a:lnTo>
                  <a:lnTo>
                    <a:pt x="48" y="353"/>
                  </a:lnTo>
                  <a:lnTo>
                    <a:pt x="48" y="356"/>
                  </a:lnTo>
                  <a:lnTo>
                    <a:pt x="52" y="362"/>
                  </a:lnTo>
                  <a:lnTo>
                    <a:pt x="54" y="371"/>
                  </a:lnTo>
                  <a:lnTo>
                    <a:pt x="55" y="375"/>
                  </a:lnTo>
                  <a:lnTo>
                    <a:pt x="57" y="379"/>
                  </a:lnTo>
                  <a:lnTo>
                    <a:pt x="57" y="382"/>
                  </a:lnTo>
                  <a:lnTo>
                    <a:pt x="57" y="385"/>
                  </a:lnTo>
                  <a:lnTo>
                    <a:pt x="57" y="391"/>
                  </a:lnTo>
                  <a:lnTo>
                    <a:pt x="55" y="407"/>
                  </a:lnTo>
                  <a:lnTo>
                    <a:pt x="52" y="420"/>
                  </a:lnTo>
                  <a:lnTo>
                    <a:pt x="48" y="436"/>
                  </a:lnTo>
                  <a:lnTo>
                    <a:pt x="46" y="450"/>
                  </a:lnTo>
                  <a:lnTo>
                    <a:pt x="46" y="455"/>
                  </a:lnTo>
                  <a:lnTo>
                    <a:pt x="45" y="462"/>
                  </a:lnTo>
                  <a:lnTo>
                    <a:pt x="45" y="469"/>
                  </a:lnTo>
                  <a:lnTo>
                    <a:pt x="45" y="475"/>
                  </a:lnTo>
                  <a:lnTo>
                    <a:pt x="46" y="482"/>
                  </a:lnTo>
                  <a:lnTo>
                    <a:pt x="46" y="491"/>
                  </a:lnTo>
                  <a:lnTo>
                    <a:pt x="48" y="498"/>
                  </a:lnTo>
                  <a:lnTo>
                    <a:pt x="52" y="507"/>
                  </a:lnTo>
                  <a:lnTo>
                    <a:pt x="52" y="513"/>
                  </a:lnTo>
                  <a:lnTo>
                    <a:pt x="52" y="517"/>
                  </a:lnTo>
                  <a:lnTo>
                    <a:pt x="52" y="521"/>
                  </a:lnTo>
                  <a:lnTo>
                    <a:pt x="49" y="524"/>
                  </a:lnTo>
                  <a:lnTo>
                    <a:pt x="46" y="527"/>
                  </a:lnTo>
                  <a:lnTo>
                    <a:pt x="45" y="530"/>
                  </a:lnTo>
                  <a:lnTo>
                    <a:pt x="42" y="533"/>
                  </a:lnTo>
                  <a:lnTo>
                    <a:pt x="38" y="534"/>
                  </a:lnTo>
                  <a:lnTo>
                    <a:pt x="36" y="534"/>
                  </a:lnTo>
                  <a:lnTo>
                    <a:pt x="33" y="536"/>
                  </a:lnTo>
                  <a:lnTo>
                    <a:pt x="29" y="536"/>
                  </a:lnTo>
                  <a:lnTo>
                    <a:pt x="25" y="536"/>
                  </a:lnTo>
                  <a:lnTo>
                    <a:pt x="20" y="534"/>
                  </a:lnTo>
                  <a:lnTo>
                    <a:pt x="17" y="533"/>
                  </a:lnTo>
                  <a:lnTo>
                    <a:pt x="13" y="530"/>
                  </a:lnTo>
                  <a:lnTo>
                    <a:pt x="13" y="530"/>
                  </a:lnTo>
                  <a:lnTo>
                    <a:pt x="12" y="527"/>
                  </a:lnTo>
                  <a:lnTo>
                    <a:pt x="10" y="524"/>
                  </a:lnTo>
                  <a:lnTo>
                    <a:pt x="10" y="523"/>
                  </a:lnTo>
                  <a:lnTo>
                    <a:pt x="9" y="521"/>
                  </a:lnTo>
                  <a:lnTo>
                    <a:pt x="4" y="510"/>
                  </a:lnTo>
                  <a:lnTo>
                    <a:pt x="3" y="501"/>
                  </a:lnTo>
                  <a:lnTo>
                    <a:pt x="2" y="492"/>
                  </a:lnTo>
                  <a:lnTo>
                    <a:pt x="2" y="484"/>
                  </a:lnTo>
                  <a:lnTo>
                    <a:pt x="0" y="476"/>
                  </a:lnTo>
                  <a:lnTo>
                    <a:pt x="0" y="469"/>
                  </a:lnTo>
                  <a:lnTo>
                    <a:pt x="0" y="460"/>
                  </a:lnTo>
                  <a:lnTo>
                    <a:pt x="2" y="453"/>
                  </a:lnTo>
                  <a:lnTo>
                    <a:pt x="3" y="437"/>
                  </a:lnTo>
                  <a:lnTo>
                    <a:pt x="4" y="420"/>
                  </a:lnTo>
                  <a:lnTo>
                    <a:pt x="10" y="404"/>
                  </a:lnTo>
                  <a:lnTo>
                    <a:pt x="12" y="384"/>
                  </a:lnTo>
                  <a:lnTo>
                    <a:pt x="13" y="379"/>
                  </a:lnTo>
                  <a:lnTo>
                    <a:pt x="13" y="374"/>
                  </a:lnTo>
                  <a:lnTo>
                    <a:pt x="12" y="368"/>
                  </a:lnTo>
                  <a:lnTo>
                    <a:pt x="12" y="364"/>
                  </a:lnTo>
                  <a:lnTo>
                    <a:pt x="10" y="355"/>
                  </a:lnTo>
                  <a:lnTo>
                    <a:pt x="9" y="346"/>
                  </a:lnTo>
                  <a:lnTo>
                    <a:pt x="7" y="337"/>
                  </a:lnTo>
                  <a:lnTo>
                    <a:pt x="7" y="332"/>
                  </a:lnTo>
                  <a:lnTo>
                    <a:pt x="7" y="329"/>
                  </a:lnTo>
                  <a:lnTo>
                    <a:pt x="9" y="323"/>
                  </a:lnTo>
                  <a:lnTo>
                    <a:pt x="10" y="320"/>
                  </a:lnTo>
                  <a:lnTo>
                    <a:pt x="10" y="314"/>
                  </a:lnTo>
                  <a:lnTo>
                    <a:pt x="13" y="311"/>
                  </a:lnTo>
                  <a:lnTo>
                    <a:pt x="17" y="309"/>
                  </a:lnTo>
                  <a:lnTo>
                    <a:pt x="19" y="307"/>
                  </a:lnTo>
                  <a:lnTo>
                    <a:pt x="23" y="303"/>
                  </a:lnTo>
                  <a:lnTo>
                    <a:pt x="26" y="301"/>
                  </a:lnTo>
                  <a:lnTo>
                    <a:pt x="32" y="301"/>
                  </a:lnTo>
                  <a:lnTo>
                    <a:pt x="35" y="300"/>
                  </a:lnTo>
                  <a:lnTo>
                    <a:pt x="44" y="298"/>
                  </a:lnTo>
                  <a:lnTo>
                    <a:pt x="52" y="298"/>
                  </a:lnTo>
                  <a:lnTo>
                    <a:pt x="61" y="297"/>
                  </a:lnTo>
                  <a:lnTo>
                    <a:pt x="65" y="294"/>
                  </a:lnTo>
                  <a:lnTo>
                    <a:pt x="70" y="293"/>
                  </a:lnTo>
                  <a:lnTo>
                    <a:pt x="72" y="291"/>
                  </a:lnTo>
                  <a:lnTo>
                    <a:pt x="78" y="288"/>
                  </a:lnTo>
                  <a:lnTo>
                    <a:pt x="97" y="272"/>
                  </a:lnTo>
                  <a:lnTo>
                    <a:pt x="112" y="256"/>
                  </a:lnTo>
                  <a:lnTo>
                    <a:pt x="129" y="241"/>
                  </a:lnTo>
                  <a:lnTo>
                    <a:pt x="138" y="232"/>
                  </a:lnTo>
                  <a:lnTo>
                    <a:pt x="149" y="223"/>
                  </a:lnTo>
                  <a:lnTo>
                    <a:pt x="154" y="220"/>
                  </a:lnTo>
                  <a:lnTo>
                    <a:pt x="156" y="217"/>
                  </a:lnTo>
                  <a:lnTo>
                    <a:pt x="165" y="207"/>
                  </a:lnTo>
                  <a:lnTo>
                    <a:pt x="172" y="199"/>
                  </a:lnTo>
                  <a:lnTo>
                    <a:pt x="178" y="190"/>
                  </a:lnTo>
                  <a:lnTo>
                    <a:pt x="182" y="181"/>
                  </a:lnTo>
                  <a:lnTo>
                    <a:pt x="187" y="177"/>
                  </a:lnTo>
                  <a:lnTo>
                    <a:pt x="190" y="173"/>
                  </a:lnTo>
                  <a:lnTo>
                    <a:pt x="194" y="168"/>
                  </a:lnTo>
                  <a:lnTo>
                    <a:pt x="198" y="165"/>
                  </a:lnTo>
                  <a:lnTo>
                    <a:pt x="203" y="159"/>
                  </a:lnTo>
                  <a:lnTo>
                    <a:pt x="207" y="157"/>
                  </a:lnTo>
                  <a:lnTo>
                    <a:pt x="211" y="152"/>
                  </a:lnTo>
                  <a:lnTo>
                    <a:pt x="217" y="151"/>
                  </a:lnTo>
                  <a:lnTo>
                    <a:pt x="220" y="149"/>
                  </a:lnTo>
                  <a:lnTo>
                    <a:pt x="226" y="148"/>
                  </a:lnTo>
                  <a:lnTo>
                    <a:pt x="235" y="145"/>
                  </a:lnTo>
                  <a:lnTo>
                    <a:pt x="243" y="144"/>
                  </a:lnTo>
                  <a:lnTo>
                    <a:pt x="252" y="141"/>
                  </a:lnTo>
                  <a:lnTo>
                    <a:pt x="258" y="139"/>
                  </a:lnTo>
                  <a:lnTo>
                    <a:pt x="261" y="138"/>
                  </a:lnTo>
                  <a:lnTo>
                    <a:pt x="265" y="136"/>
                  </a:lnTo>
                  <a:lnTo>
                    <a:pt x="266" y="132"/>
                  </a:lnTo>
                  <a:lnTo>
                    <a:pt x="268" y="129"/>
                  </a:lnTo>
                  <a:lnTo>
                    <a:pt x="272" y="123"/>
                  </a:lnTo>
                  <a:lnTo>
                    <a:pt x="272" y="122"/>
                  </a:lnTo>
                  <a:lnTo>
                    <a:pt x="274" y="119"/>
                  </a:lnTo>
                  <a:lnTo>
                    <a:pt x="274" y="115"/>
                  </a:lnTo>
                  <a:lnTo>
                    <a:pt x="274" y="110"/>
                  </a:lnTo>
                  <a:lnTo>
                    <a:pt x="274" y="104"/>
                  </a:lnTo>
                  <a:lnTo>
                    <a:pt x="272" y="99"/>
                  </a:lnTo>
                  <a:lnTo>
                    <a:pt x="271" y="96"/>
                  </a:lnTo>
                  <a:lnTo>
                    <a:pt x="266" y="86"/>
                  </a:lnTo>
                  <a:lnTo>
                    <a:pt x="265" y="81"/>
                  </a:lnTo>
                  <a:lnTo>
                    <a:pt x="262" y="77"/>
                  </a:lnTo>
                  <a:lnTo>
                    <a:pt x="261" y="73"/>
                  </a:lnTo>
                  <a:lnTo>
                    <a:pt x="261" y="68"/>
                  </a:lnTo>
                  <a:lnTo>
                    <a:pt x="261" y="64"/>
                  </a:lnTo>
                  <a:lnTo>
                    <a:pt x="261" y="61"/>
                  </a:lnTo>
                  <a:lnTo>
                    <a:pt x="261" y="60"/>
                  </a:lnTo>
                  <a:lnTo>
                    <a:pt x="262" y="58"/>
                  </a:lnTo>
                  <a:lnTo>
                    <a:pt x="262" y="57"/>
                  </a:lnTo>
                  <a:lnTo>
                    <a:pt x="265" y="52"/>
                  </a:lnTo>
                  <a:lnTo>
                    <a:pt x="265" y="51"/>
                  </a:lnTo>
                  <a:lnTo>
                    <a:pt x="268" y="48"/>
                  </a:lnTo>
                  <a:lnTo>
                    <a:pt x="271" y="45"/>
                  </a:lnTo>
                  <a:lnTo>
                    <a:pt x="275" y="42"/>
                  </a:lnTo>
                  <a:lnTo>
                    <a:pt x="281" y="39"/>
                  </a:lnTo>
                  <a:lnTo>
                    <a:pt x="287" y="34"/>
                  </a:lnTo>
                  <a:lnTo>
                    <a:pt x="291" y="32"/>
                  </a:lnTo>
                  <a:lnTo>
                    <a:pt x="298" y="31"/>
                  </a:lnTo>
                  <a:lnTo>
                    <a:pt x="311" y="28"/>
                  </a:lnTo>
                  <a:lnTo>
                    <a:pt x="320" y="22"/>
                  </a:lnTo>
                  <a:lnTo>
                    <a:pt x="327" y="21"/>
                  </a:lnTo>
                  <a:lnTo>
                    <a:pt x="333" y="19"/>
                  </a:lnTo>
                  <a:lnTo>
                    <a:pt x="339" y="15"/>
                  </a:lnTo>
                  <a:lnTo>
                    <a:pt x="345" y="13"/>
                  </a:lnTo>
                  <a:lnTo>
                    <a:pt x="352" y="10"/>
                  </a:lnTo>
                  <a:lnTo>
                    <a:pt x="358" y="6"/>
                  </a:lnTo>
                  <a:lnTo>
                    <a:pt x="360" y="5"/>
                  </a:lnTo>
                  <a:lnTo>
                    <a:pt x="362" y="3"/>
                  </a:lnTo>
                  <a:lnTo>
                    <a:pt x="368" y="0"/>
                  </a:lnTo>
                  <a:lnTo>
                    <a:pt x="371" y="0"/>
                  </a:lnTo>
                  <a:lnTo>
                    <a:pt x="375" y="0"/>
                  </a:lnTo>
                  <a:lnTo>
                    <a:pt x="379" y="0"/>
                  </a:lnTo>
                  <a:lnTo>
                    <a:pt x="382" y="5"/>
                  </a:lnTo>
                  <a:lnTo>
                    <a:pt x="384" y="6"/>
                  </a:lnTo>
                  <a:lnTo>
                    <a:pt x="387" y="6"/>
                  </a:lnTo>
                  <a:lnTo>
                    <a:pt x="388" y="8"/>
                  </a:lnTo>
                  <a:lnTo>
                    <a:pt x="389" y="10"/>
                  </a:lnTo>
                  <a:lnTo>
                    <a:pt x="389" y="12"/>
                  </a:lnTo>
                  <a:lnTo>
                    <a:pt x="391" y="13"/>
                  </a:lnTo>
                  <a:lnTo>
                    <a:pt x="392" y="15"/>
                  </a:lnTo>
                  <a:lnTo>
                    <a:pt x="392" y="19"/>
                  </a:lnTo>
                  <a:lnTo>
                    <a:pt x="395" y="22"/>
                  </a:lnTo>
                  <a:lnTo>
                    <a:pt x="395" y="28"/>
                  </a:lnTo>
                  <a:lnTo>
                    <a:pt x="392" y="29"/>
                  </a:lnTo>
                  <a:lnTo>
                    <a:pt x="392" y="31"/>
                  </a:lnTo>
                  <a:lnTo>
                    <a:pt x="392" y="32"/>
                  </a:lnTo>
                  <a:lnTo>
                    <a:pt x="391" y="34"/>
                  </a:lnTo>
                  <a:lnTo>
                    <a:pt x="388" y="39"/>
                  </a:lnTo>
                  <a:lnTo>
                    <a:pt x="387" y="39"/>
                  </a:lnTo>
                  <a:lnTo>
                    <a:pt x="384" y="42"/>
                  </a:lnTo>
                  <a:lnTo>
                    <a:pt x="384" y="42"/>
                  </a:lnTo>
                  <a:close/>
                </a:path>
              </a:pathLst>
            </a:custGeom>
            <a:solidFill>
              <a:srgbClr val="000000"/>
            </a:solidFill>
            <a:ln w="9525">
              <a:noFill/>
              <a:round/>
              <a:headEnd/>
              <a:tailEnd/>
            </a:ln>
          </p:spPr>
          <p:txBody>
            <a:bodyPr/>
            <a:lstStyle/>
            <a:p>
              <a:endParaRPr lang="en-US"/>
            </a:p>
          </p:txBody>
        </p:sp>
        <p:sp>
          <p:nvSpPr>
            <p:cNvPr id="102430" name="Freeform 30"/>
            <p:cNvSpPr>
              <a:spLocks/>
            </p:cNvSpPr>
            <p:nvPr/>
          </p:nvSpPr>
          <p:spPr bwMode="auto">
            <a:xfrm>
              <a:off x="2760" y="2701"/>
              <a:ext cx="178" cy="155"/>
            </a:xfrm>
            <a:custGeom>
              <a:avLst/>
              <a:gdLst/>
              <a:ahLst/>
              <a:cxnLst>
                <a:cxn ang="0">
                  <a:pos x="509" y="57"/>
                </a:cxn>
                <a:cxn ang="0">
                  <a:pos x="476" y="89"/>
                </a:cxn>
                <a:cxn ang="0">
                  <a:pos x="427" y="129"/>
                </a:cxn>
                <a:cxn ang="0">
                  <a:pos x="368" y="180"/>
                </a:cxn>
                <a:cxn ang="0">
                  <a:pos x="320" y="220"/>
                </a:cxn>
                <a:cxn ang="0">
                  <a:pos x="288" y="252"/>
                </a:cxn>
                <a:cxn ang="0">
                  <a:pos x="262" y="278"/>
                </a:cxn>
                <a:cxn ang="0">
                  <a:pos x="240" y="300"/>
                </a:cxn>
                <a:cxn ang="0">
                  <a:pos x="210" y="326"/>
                </a:cxn>
                <a:cxn ang="0">
                  <a:pos x="165" y="365"/>
                </a:cxn>
                <a:cxn ang="0">
                  <a:pos x="150" y="381"/>
                </a:cxn>
                <a:cxn ang="0">
                  <a:pos x="133" y="395"/>
                </a:cxn>
                <a:cxn ang="0">
                  <a:pos x="104" y="429"/>
                </a:cxn>
                <a:cxn ang="0">
                  <a:pos x="90" y="442"/>
                </a:cxn>
                <a:cxn ang="0">
                  <a:pos x="78" y="450"/>
                </a:cxn>
                <a:cxn ang="0">
                  <a:pos x="65" y="458"/>
                </a:cxn>
                <a:cxn ang="0">
                  <a:pos x="56" y="461"/>
                </a:cxn>
                <a:cxn ang="0">
                  <a:pos x="46" y="465"/>
                </a:cxn>
                <a:cxn ang="0">
                  <a:pos x="38" y="465"/>
                </a:cxn>
                <a:cxn ang="0">
                  <a:pos x="27" y="465"/>
                </a:cxn>
                <a:cxn ang="0">
                  <a:pos x="17" y="463"/>
                </a:cxn>
                <a:cxn ang="0">
                  <a:pos x="7" y="458"/>
                </a:cxn>
                <a:cxn ang="0">
                  <a:pos x="4" y="456"/>
                </a:cxn>
                <a:cxn ang="0">
                  <a:pos x="1" y="452"/>
                </a:cxn>
                <a:cxn ang="0">
                  <a:pos x="0" y="447"/>
                </a:cxn>
                <a:cxn ang="0">
                  <a:pos x="0" y="443"/>
                </a:cxn>
                <a:cxn ang="0">
                  <a:pos x="0" y="436"/>
                </a:cxn>
                <a:cxn ang="0">
                  <a:pos x="1" y="430"/>
                </a:cxn>
                <a:cxn ang="0">
                  <a:pos x="6" y="424"/>
                </a:cxn>
                <a:cxn ang="0">
                  <a:pos x="10" y="421"/>
                </a:cxn>
                <a:cxn ang="0">
                  <a:pos x="17" y="419"/>
                </a:cxn>
                <a:cxn ang="0">
                  <a:pos x="25" y="419"/>
                </a:cxn>
                <a:cxn ang="0">
                  <a:pos x="33" y="420"/>
                </a:cxn>
                <a:cxn ang="0">
                  <a:pos x="43" y="420"/>
                </a:cxn>
                <a:cxn ang="0">
                  <a:pos x="51" y="419"/>
                </a:cxn>
                <a:cxn ang="0">
                  <a:pos x="55" y="416"/>
                </a:cxn>
                <a:cxn ang="0">
                  <a:pos x="68" y="410"/>
                </a:cxn>
                <a:cxn ang="0">
                  <a:pos x="78" y="398"/>
                </a:cxn>
                <a:cxn ang="0">
                  <a:pos x="85" y="385"/>
                </a:cxn>
                <a:cxn ang="0">
                  <a:pos x="101" y="366"/>
                </a:cxn>
                <a:cxn ang="0">
                  <a:pos x="113" y="352"/>
                </a:cxn>
                <a:cxn ang="0">
                  <a:pos x="133" y="332"/>
                </a:cxn>
                <a:cxn ang="0">
                  <a:pos x="178" y="294"/>
                </a:cxn>
                <a:cxn ang="0">
                  <a:pos x="207" y="268"/>
                </a:cxn>
                <a:cxn ang="0">
                  <a:pos x="239" y="238"/>
                </a:cxn>
                <a:cxn ang="0">
                  <a:pos x="271" y="204"/>
                </a:cxn>
                <a:cxn ang="0">
                  <a:pos x="302" y="174"/>
                </a:cxn>
                <a:cxn ang="0">
                  <a:pos x="365" y="123"/>
                </a:cxn>
                <a:cxn ang="0">
                  <a:pos x="427" y="71"/>
                </a:cxn>
                <a:cxn ang="0">
                  <a:pos x="460" y="42"/>
                </a:cxn>
                <a:cxn ang="0">
                  <a:pos x="495" y="8"/>
                </a:cxn>
                <a:cxn ang="0">
                  <a:pos x="499" y="3"/>
                </a:cxn>
                <a:cxn ang="0">
                  <a:pos x="509" y="0"/>
                </a:cxn>
                <a:cxn ang="0">
                  <a:pos x="512" y="0"/>
                </a:cxn>
                <a:cxn ang="0">
                  <a:pos x="518" y="0"/>
                </a:cxn>
                <a:cxn ang="0">
                  <a:pos x="522" y="3"/>
                </a:cxn>
                <a:cxn ang="0">
                  <a:pos x="527" y="8"/>
                </a:cxn>
                <a:cxn ang="0">
                  <a:pos x="531" y="12"/>
                </a:cxn>
                <a:cxn ang="0">
                  <a:pos x="534" y="18"/>
                </a:cxn>
                <a:cxn ang="0">
                  <a:pos x="534" y="26"/>
                </a:cxn>
                <a:cxn ang="0">
                  <a:pos x="532" y="32"/>
                </a:cxn>
                <a:cxn ang="0">
                  <a:pos x="530" y="37"/>
                </a:cxn>
                <a:cxn ang="0">
                  <a:pos x="527" y="41"/>
                </a:cxn>
              </a:cxnLst>
              <a:rect l="0" t="0" r="r" b="b"/>
              <a:pathLst>
                <a:path w="534" h="465">
                  <a:moveTo>
                    <a:pt x="527" y="41"/>
                  </a:moveTo>
                  <a:lnTo>
                    <a:pt x="509" y="57"/>
                  </a:lnTo>
                  <a:lnTo>
                    <a:pt x="493" y="73"/>
                  </a:lnTo>
                  <a:lnTo>
                    <a:pt x="476" y="89"/>
                  </a:lnTo>
                  <a:lnTo>
                    <a:pt x="459" y="105"/>
                  </a:lnTo>
                  <a:lnTo>
                    <a:pt x="427" y="129"/>
                  </a:lnTo>
                  <a:lnTo>
                    <a:pt x="396" y="154"/>
                  </a:lnTo>
                  <a:lnTo>
                    <a:pt x="368" y="180"/>
                  </a:lnTo>
                  <a:lnTo>
                    <a:pt x="336" y="207"/>
                  </a:lnTo>
                  <a:lnTo>
                    <a:pt x="320" y="220"/>
                  </a:lnTo>
                  <a:lnTo>
                    <a:pt x="305" y="236"/>
                  </a:lnTo>
                  <a:lnTo>
                    <a:pt x="288" y="252"/>
                  </a:lnTo>
                  <a:lnTo>
                    <a:pt x="271" y="271"/>
                  </a:lnTo>
                  <a:lnTo>
                    <a:pt x="262" y="278"/>
                  </a:lnTo>
                  <a:lnTo>
                    <a:pt x="253" y="287"/>
                  </a:lnTo>
                  <a:lnTo>
                    <a:pt x="240" y="300"/>
                  </a:lnTo>
                  <a:lnTo>
                    <a:pt x="224" y="314"/>
                  </a:lnTo>
                  <a:lnTo>
                    <a:pt x="210" y="326"/>
                  </a:lnTo>
                  <a:lnTo>
                    <a:pt x="181" y="351"/>
                  </a:lnTo>
                  <a:lnTo>
                    <a:pt x="165" y="365"/>
                  </a:lnTo>
                  <a:lnTo>
                    <a:pt x="156" y="372"/>
                  </a:lnTo>
                  <a:lnTo>
                    <a:pt x="150" y="381"/>
                  </a:lnTo>
                  <a:lnTo>
                    <a:pt x="140" y="387"/>
                  </a:lnTo>
                  <a:lnTo>
                    <a:pt x="133" y="395"/>
                  </a:lnTo>
                  <a:lnTo>
                    <a:pt x="119" y="413"/>
                  </a:lnTo>
                  <a:lnTo>
                    <a:pt x="104" y="429"/>
                  </a:lnTo>
                  <a:lnTo>
                    <a:pt x="97" y="436"/>
                  </a:lnTo>
                  <a:lnTo>
                    <a:pt x="90" y="442"/>
                  </a:lnTo>
                  <a:lnTo>
                    <a:pt x="81" y="447"/>
                  </a:lnTo>
                  <a:lnTo>
                    <a:pt x="78" y="450"/>
                  </a:lnTo>
                  <a:lnTo>
                    <a:pt x="75" y="453"/>
                  </a:lnTo>
                  <a:lnTo>
                    <a:pt x="65" y="458"/>
                  </a:lnTo>
                  <a:lnTo>
                    <a:pt x="61" y="459"/>
                  </a:lnTo>
                  <a:lnTo>
                    <a:pt x="56" y="461"/>
                  </a:lnTo>
                  <a:lnTo>
                    <a:pt x="52" y="463"/>
                  </a:lnTo>
                  <a:lnTo>
                    <a:pt x="46" y="465"/>
                  </a:lnTo>
                  <a:lnTo>
                    <a:pt x="43" y="465"/>
                  </a:lnTo>
                  <a:lnTo>
                    <a:pt x="38" y="465"/>
                  </a:lnTo>
                  <a:lnTo>
                    <a:pt x="33" y="465"/>
                  </a:lnTo>
                  <a:lnTo>
                    <a:pt x="27" y="465"/>
                  </a:lnTo>
                  <a:lnTo>
                    <a:pt x="23" y="465"/>
                  </a:lnTo>
                  <a:lnTo>
                    <a:pt x="17" y="463"/>
                  </a:lnTo>
                  <a:lnTo>
                    <a:pt x="13" y="459"/>
                  </a:lnTo>
                  <a:lnTo>
                    <a:pt x="7" y="458"/>
                  </a:lnTo>
                  <a:lnTo>
                    <a:pt x="7" y="456"/>
                  </a:lnTo>
                  <a:lnTo>
                    <a:pt x="4" y="456"/>
                  </a:lnTo>
                  <a:lnTo>
                    <a:pt x="4" y="452"/>
                  </a:lnTo>
                  <a:lnTo>
                    <a:pt x="1" y="452"/>
                  </a:lnTo>
                  <a:lnTo>
                    <a:pt x="1" y="449"/>
                  </a:lnTo>
                  <a:lnTo>
                    <a:pt x="0" y="447"/>
                  </a:lnTo>
                  <a:lnTo>
                    <a:pt x="0" y="445"/>
                  </a:lnTo>
                  <a:lnTo>
                    <a:pt x="0" y="443"/>
                  </a:lnTo>
                  <a:lnTo>
                    <a:pt x="0" y="439"/>
                  </a:lnTo>
                  <a:lnTo>
                    <a:pt x="0" y="436"/>
                  </a:lnTo>
                  <a:lnTo>
                    <a:pt x="1" y="433"/>
                  </a:lnTo>
                  <a:lnTo>
                    <a:pt x="1" y="430"/>
                  </a:lnTo>
                  <a:lnTo>
                    <a:pt x="4" y="427"/>
                  </a:lnTo>
                  <a:lnTo>
                    <a:pt x="6" y="424"/>
                  </a:lnTo>
                  <a:lnTo>
                    <a:pt x="7" y="423"/>
                  </a:lnTo>
                  <a:lnTo>
                    <a:pt x="10" y="421"/>
                  </a:lnTo>
                  <a:lnTo>
                    <a:pt x="14" y="420"/>
                  </a:lnTo>
                  <a:lnTo>
                    <a:pt x="17" y="419"/>
                  </a:lnTo>
                  <a:lnTo>
                    <a:pt x="23" y="419"/>
                  </a:lnTo>
                  <a:lnTo>
                    <a:pt x="25" y="419"/>
                  </a:lnTo>
                  <a:lnTo>
                    <a:pt x="27" y="419"/>
                  </a:lnTo>
                  <a:lnTo>
                    <a:pt x="33" y="420"/>
                  </a:lnTo>
                  <a:lnTo>
                    <a:pt x="36" y="420"/>
                  </a:lnTo>
                  <a:lnTo>
                    <a:pt x="43" y="420"/>
                  </a:lnTo>
                  <a:lnTo>
                    <a:pt x="46" y="420"/>
                  </a:lnTo>
                  <a:lnTo>
                    <a:pt x="51" y="419"/>
                  </a:lnTo>
                  <a:lnTo>
                    <a:pt x="53" y="419"/>
                  </a:lnTo>
                  <a:lnTo>
                    <a:pt x="55" y="416"/>
                  </a:lnTo>
                  <a:lnTo>
                    <a:pt x="62" y="413"/>
                  </a:lnTo>
                  <a:lnTo>
                    <a:pt x="68" y="410"/>
                  </a:lnTo>
                  <a:lnTo>
                    <a:pt x="72" y="404"/>
                  </a:lnTo>
                  <a:lnTo>
                    <a:pt x="78" y="398"/>
                  </a:lnTo>
                  <a:lnTo>
                    <a:pt x="82" y="391"/>
                  </a:lnTo>
                  <a:lnTo>
                    <a:pt x="85" y="385"/>
                  </a:lnTo>
                  <a:lnTo>
                    <a:pt x="97" y="374"/>
                  </a:lnTo>
                  <a:lnTo>
                    <a:pt x="101" y="366"/>
                  </a:lnTo>
                  <a:lnTo>
                    <a:pt x="107" y="359"/>
                  </a:lnTo>
                  <a:lnTo>
                    <a:pt x="113" y="352"/>
                  </a:lnTo>
                  <a:lnTo>
                    <a:pt x="117" y="348"/>
                  </a:lnTo>
                  <a:lnTo>
                    <a:pt x="133" y="332"/>
                  </a:lnTo>
                  <a:lnTo>
                    <a:pt x="150" y="319"/>
                  </a:lnTo>
                  <a:lnTo>
                    <a:pt x="178" y="294"/>
                  </a:lnTo>
                  <a:lnTo>
                    <a:pt x="191" y="281"/>
                  </a:lnTo>
                  <a:lnTo>
                    <a:pt x="207" y="268"/>
                  </a:lnTo>
                  <a:lnTo>
                    <a:pt x="221" y="254"/>
                  </a:lnTo>
                  <a:lnTo>
                    <a:pt x="239" y="238"/>
                  </a:lnTo>
                  <a:lnTo>
                    <a:pt x="255" y="220"/>
                  </a:lnTo>
                  <a:lnTo>
                    <a:pt x="271" y="204"/>
                  </a:lnTo>
                  <a:lnTo>
                    <a:pt x="288" y="190"/>
                  </a:lnTo>
                  <a:lnTo>
                    <a:pt x="302" y="174"/>
                  </a:lnTo>
                  <a:lnTo>
                    <a:pt x="334" y="149"/>
                  </a:lnTo>
                  <a:lnTo>
                    <a:pt x="365" y="123"/>
                  </a:lnTo>
                  <a:lnTo>
                    <a:pt x="396" y="99"/>
                  </a:lnTo>
                  <a:lnTo>
                    <a:pt x="427" y="71"/>
                  </a:lnTo>
                  <a:lnTo>
                    <a:pt x="443" y="57"/>
                  </a:lnTo>
                  <a:lnTo>
                    <a:pt x="460" y="42"/>
                  </a:lnTo>
                  <a:lnTo>
                    <a:pt x="478" y="25"/>
                  </a:lnTo>
                  <a:lnTo>
                    <a:pt x="495" y="8"/>
                  </a:lnTo>
                  <a:lnTo>
                    <a:pt x="496" y="5"/>
                  </a:lnTo>
                  <a:lnTo>
                    <a:pt x="499" y="3"/>
                  </a:lnTo>
                  <a:lnTo>
                    <a:pt x="504" y="2"/>
                  </a:lnTo>
                  <a:lnTo>
                    <a:pt x="509" y="0"/>
                  </a:lnTo>
                  <a:lnTo>
                    <a:pt x="511" y="0"/>
                  </a:lnTo>
                  <a:lnTo>
                    <a:pt x="512" y="0"/>
                  </a:lnTo>
                  <a:lnTo>
                    <a:pt x="514" y="0"/>
                  </a:lnTo>
                  <a:lnTo>
                    <a:pt x="518" y="0"/>
                  </a:lnTo>
                  <a:lnTo>
                    <a:pt x="521" y="3"/>
                  </a:lnTo>
                  <a:lnTo>
                    <a:pt x="522" y="3"/>
                  </a:lnTo>
                  <a:lnTo>
                    <a:pt x="524" y="5"/>
                  </a:lnTo>
                  <a:lnTo>
                    <a:pt x="527" y="8"/>
                  </a:lnTo>
                  <a:lnTo>
                    <a:pt x="531" y="10"/>
                  </a:lnTo>
                  <a:lnTo>
                    <a:pt x="531" y="12"/>
                  </a:lnTo>
                  <a:lnTo>
                    <a:pt x="532" y="13"/>
                  </a:lnTo>
                  <a:lnTo>
                    <a:pt x="534" y="18"/>
                  </a:lnTo>
                  <a:lnTo>
                    <a:pt x="534" y="22"/>
                  </a:lnTo>
                  <a:lnTo>
                    <a:pt x="534" y="26"/>
                  </a:lnTo>
                  <a:lnTo>
                    <a:pt x="534" y="28"/>
                  </a:lnTo>
                  <a:lnTo>
                    <a:pt x="532" y="32"/>
                  </a:lnTo>
                  <a:lnTo>
                    <a:pt x="531" y="35"/>
                  </a:lnTo>
                  <a:lnTo>
                    <a:pt x="530" y="37"/>
                  </a:lnTo>
                  <a:lnTo>
                    <a:pt x="527" y="41"/>
                  </a:lnTo>
                  <a:lnTo>
                    <a:pt x="527" y="41"/>
                  </a:lnTo>
                  <a:close/>
                </a:path>
              </a:pathLst>
            </a:custGeom>
            <a:solidFill>
              <a:srgbClr val="000000"/>
            </a:solidFill>
            <a:ln w="9525">
              <a:noFill/>
              <a:round/>
              <a:headEnd/>
              <a:tailEnd/>
            </a:ln>
          </p:spPr>
          <p:txBody>
            <a:bodyPr/>
            <a:lstStyle/>
            <a:p>
              <a:endParaRPr lang="en-US"/>
            </a:p>
          </p:txBody>
        </p:sp>
        <p:sp>
          <p:nvSpPr>
            <p:cNvPr id="102431" name="Freeform 31"/>
            <p:cNvSpPr>
              <a:spLocks/>
            </p:cNvSpPr>
            <p:nvPr/>
          </p:nvSpPr>
          <p:spPr bwMode="auto">
            <a:xfrm>
              <a:off x="2789" y="2715"/>
              <a:ext cx="93" cy="84"/>
            </a:xfrm>
            <a:custGeom>
              <a:avLst/>
              <a:gdLst/>
              <a:ahLst/>
              <a:cxnLst>
                <a:cxn ang="0">
                  <a:pos x="6" y="212"/>
                </a:cxn>
                <a:cxn ang="0">
                  <a:pos x="42" y="184"/>
                </a:cxn>
                <a:cxn ang="0">
                  <a:pos x="71" y="161"/>
                </a:cxn>
                <a:cxn ang="0">
                  <a:pos x="99" y="136"/>
                </a:cxn>
                <a:cxn ang="0">
                  <a:pos x="126" y="112"/>
                </a:cxn>
                <a:cxn ang="0">
                  <a:pos x="154" y="87"/>
                </a:cxn>
                <a:cxn ang="0">
                  <a:pos x="181" y="63"/>
                </a:cxn>
                <a:cxn ang="0">
                  <a:pos x="210" y="34"/>
                </a:cxn>
                <a:cxn ang="0">
                  <a:pos x="242" y="5"/>
                </a:cxn>
                <a:cxn ang="0">
                  <a:pos x="245" y="2"/>
                </a:cxn>
                <a:cxn ang="0">
                  <a:pos x="251" y="0"/>
                </a:cxn>
                <a:cxn ang="0">
                  <a:pos x="253" y="0"/>
                </a:cxn>
                <a:cxn ang="0">
                  <a:pos x="259" y="0"/>
                </a:cxn>
                <a:cxn ang="0">
                  <a:pos x="262" y="0"/>
                </a:cxn>
                <a:cxn ang="0">
                  <a:pos x="264" y="0"/>
                </a:cxn>
                <a:cxn ang="0">
                  <a:pos x="268" y="2"/>
                </a:cxn>
                <a:cxn ang="0">
                  <a:pos x="269" y="3"/>
                </a:cxn>
                <a:cxn ang="0">
                  <a:pos x="272" y="8"/>
                </a:cxn>
                <a:cxn ang="0">
                  <a:pos x="275" y="9"/>
                </a:cxn>
                <a:cxn ang="0">
                  <a:pos x="277" y="13"/>
                </a:cxn>
                <a:cxn ang="0">
                  <a:pos x="280" y="16"/>
                </a:cxn>
                <a:cxn ang="0">
                  <a:pos x="280" y="21"/>
                </a:cxn>
                <a:cxn ang="0">
                  <a:pos x="280" y="23"/>
                </a:cxn>
                <a:cxn ang="0">
                  <a:pos x="280" y="25"/>
                </a:cxn>
                <a:cxn ang="0">
                  <a:pos x="280" y="28"/>
                </a:cxn>
                <a:cxn ang="0">
                  <a:pos x="277" y="29"/>
                </a:cxn>
                <a:cxn ang="0">
                  <a:pos x="277" y="32"/>
                </a:cxn>
                <a:cxn ang="0">
                  <a:pos x="275" y="34"/>
                </a:cxn>
                <a:cxn ang="0">
                  <a:pos x="274" y="37"/>
                </a:cxn>
                <a:cxn ang="0">
                  <a:pos x="272" y="38"/>
                </a:cxn>
                <a:cxn ang="0">
                  <a:pos x="239" y="68"/>
                </a:cxn>
                <a:cxn ang="0">
                  <a:pos x="210" y="96"/>
                </a:cxn>
                <a:cxn ang="0">
                  <a:pos x="183" y="120"/>
                </a:cxn>
                <a:cxn ang="0">
                  <a:pos x="158" y="145"/>
                </a:cxn>
                <a:cxn ang="0">
                  <a:pos x="129" y="170"/>
                </a:cxn>
                <a:cxn ang="0">
                  <a:pos x="100" y="193"/>
                </a:cxn>
                <a:cxn ang="0">
                  <a:pos x="71" y="219"/>
                </a:cxn>
                <a:cxn ang="0">
                  <a:pos x="36" y="246"/>
                </a:cxn>
                <a:cxn ang="0">
                  <a:pos x="35" y="248"/>
                </a:cxn>
                <a:cxn ang="0">
                  <a:pos x="33" y="249"/>
                </a:cxn>
                <a:cxn ang="0">
                  <a:pos x="28" y="252"/>
                </a:cxn>
                <a:cxn ang="0">
                  <a:pos x="26" y="252"/>
                </a:cxn>
                <a:cxn ang="0">
                  <a:pos x="25" y="252"/>
                </a:cxn>
                <a:cxn ang="0">
                  <a:pos x="20" y="252"/>
                </a:cxn>
                <a:cxn ang="0">
                  <a:pos x="19" y="252"/>
                </a:cxn>
                <a:cxn ang="0">
                  <a:pos x="16" y="252"/>
                </a:cxn>
                <a:cxn ang="0">
                  <a:pos x="12" y="249"/>
                </a:cxn>
                <a:cxn ang="0">
                  <a:pos x="9" y="246"/>
                </a:cxn>
                <a:cxn ang="0">
                  <a:pos x="5" y="245"/>
                </a:cxn>
                <a:cxn ang="0">
                  <a:pos x="3" y="241"/>
                </a:cxn>
                <a:cxn ang="0">
                  <a:pos x="2" y="236"/>
                </a:cxn>
                <a:cxn ang="0">
                  <a:pos x="0" y="235"/>
                </a:cxn>
                <a:cxn ang="0">
                  <a:pos x="0" y="232"/>
                </a:cxn>
                <a:cxn ang="0">
                  <a:pos x="0" y="229"/>
                </a:cxn>
                <a:cxn ang="0">
                  <a:pos x="0" y="225"/>
                </a:cxn>
                <a:cxn ang="0">
                  <a:pos x="0" y="223"/>
                </a:cxn>
                <a:cxn ang="0">
                  <a:pos x="2" y="220"/>
                </a:cxn>
                <a:cxn ang="0">
                  <a:pos x="3" y="216"/>
                </a:cxn>
                <a:cxn ang="0">
                  <a:pos x="6" y="212"/>
                </a:cxn>
                <a:cxn ang="0">
                  <a:pos x="6" y="212"/>
                </a:cxn>
              </a:cxnLst>
              <a:rect l="0" t="0" r="r" b="b"/>
              <a:pathLst>
                <a:path w="280" h="252">
                  <a:moveTo>
                    <a:pt x="6" y="212"/>
                  </a:moveTo>
                  <a:lnTo>
                    <a:pt x="42" y="184"/>
                  </a:lnTo>
                  <a:lnTo>
                    <a:pt x="71" y="161"/>
                  </a:lnTo>
                  <a:lnTo>
                    <a:pt x="99" y="136"/>
                  </a:lnTo>
                  <a:lnTo>
                    <a:pt x="126" y="112"/>
                  </a:lnTo>
                  <a:lnTo>
                    <a:pt x="154" y="87"/>
                  </a:lnTo>
                  <a:lnTo>
                    <a:pt x="181" y="63"/>
                  </a:lnTo>
                  <a:lnTo>
                    <a:pt x="210" y="34"/>
                  </a:lnTo>
                  <a:lnTo>
                    <a:pt x="242" y="5"/>
                  </a:lnTo>
                  <a:lnTo>
                    <a:pt x="245" y="2"/>
                  </a:lnTo>
                  <a:lnTo>
                    <a:pt x="251" y="0"/>
                  </a:lnTo>
                  <a:lnTo>
                    <a:pt x="253" y="0"/>
                  </a:lnTo>
                  <a:lnTo>
                    <a:pt x="259" y="0"/>
                  </a:lnTo>
                  <a:lnTo>
                    <a:pt x="262" y="0"/>
                  </a:lnTo>
                  <a:lnTo>
                    <a:pt x="264" y="0"/>
                  </a:lnTo>
                  <a:lnTo>
                    <a:pt x="268" y="2"/>
                  </a:lnTo>
                  <a:lnTo>
                    <a:pt x="269" y="3"/>
                  </a:lnTo>
                  <a:lnTo>
                    <a:pt x="272" y="8"/>
                  </a:lnTo>
                  <a:lnTo>
                    <a:pt x="275" y="9"/>
                  </a:lnTo>
                  <a:lnTo>
                    <a:pt x="277" y="13"/>
                  </a:lnTo>
                  <a:lnTo>
                    <a:pt x="280" y="16"/>
                  </a:lnTo>
                  <a:lnTo>
                    <a:pt x="280" y="21"/>
                  </a:lnTo>
                  <a:lnTo>
                    <a:pt x="280" y="23"/>
                  </a:lnTo>
                  <a:lnTo>
                    <a:pt x="280" y="25"/>
                  </a:lnTo>
                  <a:lnTo>
                    <a:pt x="280" y="28"/>
                  </a:lnTo>
                  <a:lnTo>
                    <a:pt x="277" y="29"/>
                  </a:lnTo>
                  <a:lnTo>
                    <a:pt x="277" y="32"/>
                  </a:lnTo>
                  <a:lnTo>
                    <a:pt x="275" y="34"/>
                  </a:lnTo>
                  <a:lnTo>
                    <a:pt x="274" y="37"/>
                  </a:lnTo>
                  <a:lnTo>
                    <a:pt x="272" y="38"/>
                  </a:lnTo>
                  <a:lnTo>
                    <a:pt x="239" y="68"/>
                  </a:lnTo>
                  <a:lnTo>
                    <a:pt x="210" y="96"/>
                  </a:lnTo>
                  <a:lnTo>
                    <a:pt x="183" y="120"/>
                  </a:lnTo>
                  <a:lnTo>
                    <a:pt x="158" y="145"/>
                  </a:lnTo>
                  <a:lnTo>
                    <a:pt x="129" y="170"/>
                  </a:lnTo>
                  <a:lnTo>
                    <a:pt x="100" y="193"/>
                  </a:lnTo>
                  <a:lnTo>
                    <a:pt x="71" y="219"/>
                  </a:lnTo>
                  <a:lnTo>
                    <a:pt x="36" y="246"/>
                  </a:lnTo>
                  <a:lnTo>
                    <a:pt x="35" y="248"/>
                  </a:lnTo>
                  <a:lnTo>
                    <a:pt x="33" y="249"/>
                  </a:lnTo>
                  <a:lnTo>
                    <a:pt x="28" y="252"/>
                  </a:lnTo>
                  <a:lnTo>
                    <a:pt x="26" y="252"/>
                  </a:lnTo>
                  <a:lnTo>
                    <a:pt x="25" y="252"/>
                  </a:lnTo>
                  <a:lnTo>
                    <a:pt x="20" y="252"/>
                  </a:lnTo>
                  <a:lnTo>
                    <a:pt x="19" y="252"/>
                  </a:lnTo>
                  <a:lnTo>
                    <a:pt x="16" y="252"/>
                  </a:lnTo>
                  <a:lnTo>
                    <a:pt x="12" y="249"/>
                  </a:lnTo>
                  <a:lnTo>
                    <a:pt x="9" y="246"/>
                  </a:lnTo>
                  <a:lnTo>
                    <a:pt x="5" y="245"/>
                  </a:lnTo>
                  <a:lnTo>
                    <a:pt x="3" y="241"/>
                  </a:lnTo>
                  <a:lnTo>
                    <a:pt x="2" y="236"/>
                  </a:lnTo>
                  <a:lnTo>
                    <a:pt x="0" y="235"/>
                  </a:lnTo>
                  <a:lnTo>
                    <a:pt x="0" y="232"/>
                  </a:lnTo>
                  <a:lnTo>
                    <a:pt x="0" y="229"/>
                  </a:lnTo>
                  <a:lnTo>
                    <a:pt x="0" y="225"/>
                  </a:lnTo>
                  <a:lnTo>
                    <a:pt x="0" y="223"/>
                  </a:lnTo>
                  <a:lnTo>
                    <a:pt x="2" y="220"/>
                  </a:lnTo>
                  <a:lnTo>
                    <a:pt x="3" y="216"/>
                  </a:lnTo>
                  <a:lnTo>
                    <a:pt x="6" y="212"/>
                  </a:lnTo>
                  <a:lnTo>
                    <a:pt x="6" y="212"/>
                  </a:lnTo>
                  <a:close/>
                </a:path>
              </a:pathLst>
            </a:custGeom>
            <a:solidFill>
              <a:srgbClr val="000000"/>
            </a:solidFill>
            <a:ln w="9525">
              <a:noFill/>
              <a:round/>
              <a:headEnd/>
              <a:tailEnd/>
            </a:ln>
          </p:spPr>
          <p:txBody>
            <a:bodyPr/>
            <a:lstStyle/>
            <a:p>
              <a:endParaRPr lang="en-US"/>
            </a:p>
          </p:txBody>
        </p:sp>
        <p:sp>
          <p:nvSpPr>
            <p:cNvPr id="102432" name="Freeform 32"/>
            <p:cNvSpPr>
              <a:spLocks/>
            </p:cNvSpPr>
            <p:nvPr/>
          </p:nvSpPr>
          <p:spPr bwMode="auto">
            <a:xfrm>
              <a:off x="2835" y="2465"/>
              <a:ext cx="183" cy="115"/>
            </a:xfrm>
            <a:custGeom>
              <a:avLst/>
              <a:gdLst/>
              <a:ahLst/>
              <a:cxnLst>
                <a:cxn ang="0">
                  <a:pos x="499" y="259"/>
                </a:cxn>
                <a:cxn ang="0">
                  <a:pos x="502" y="233"/>
                </a:cxn>
                <a:cxn ang="0">
                  <a:pos x="501" y="207"/>
                </a:cxn>
                <a:cxn ang="0">
                  <a:pos x="494" y="171"/>
                </a:cxn>
                <a:cxn ang="0">
                  <a:pos x="469" y="123"/>
                </a:cxn>
                <a:cxn ang="0">
                  <a:pos x="449" y="94"/>
                </a:cxn>
                <a:cxn ang="0">
                  <a:pos x="424" y="74"/>
                </a:cxn>
                <a:cxn ang="0">
                  <a:pos x="400" y="59"/>
                </a:cxn>
                <a:cxn ang="0">
                  <a:pos x="366" y="49"/>
                </a:cxn>
                <a:cxn ang="0">
                  <a:pos x="324" y="43"/>
                </a:cxn>
                <a:cxn ang="0">
                  <a:pos x="258" y="48"/>
                </a:cxn>
                <a:cxn ang="0">
                  <a:pos x="209" y="56"/>
                </a:cxn>
                <a:cxn ang="0">
                  <a:pos x="162" y="79"/>
                </a:cxn>
                <a:cxn ang="0">
                  <a:pos x="122" y="108"/>
                </a:cxn>
                <a:cxn ang="0">
                  <a:pos x="88" y="145"/>
                </a:cxn>
                <a:cxn ang="0">
                  <a:pos x="68" y="175"/>
                </a:cxn>
                <a:cxn ang="0">
                  <a:pos x="54" y="208"/>
                </a:cxn>
                <a:cxn ang="0">
                  <a:pos x="46" y="244"/>
                </a:cxn>
                <a:cxn ang="0">
                  <a:pos x="46" y="281"/>
                </a:cxn>
                <a:cxn ang="0">
                  <a:pos x="55" y="317"/>
                </a:cxn>
                <a:cxn ang="0">
                  <a:pos x="55" y="327"/>
                </a:cxn>
                <a:cxn ang="0">
                  <a:pos x="54" y="334"/>
                </a:cxn>
                <a:cxn ang="0">
                  <a:pos x="45" y="344"/>
                </a:cxn>
                <a:cxn ang="0">
                  <a:pos x="33" y="346"/>
                </a:cxn>
                <a:cxn ang="0">
                  <a:pos x="19" y="341"/>
                </a:cxn>
                <a:cxn ang="0">
                  <a:pos x="13" y="330"/>
                </a:cxn>
                <a:cxn ang="0">
                  <a:pos x="4" y="301"/>
                </a:cxn>
                <a:cxn ang="0">
                  <a:pos x="3" y="252"/>
                </a:cxn>
                <a:cxn ang="0">
                  <a:pos x="6" y="221"/>
                </a:cxn>
                <a:cxn ang="0">
                  <a:pos x="15" y="187"/>
                </a:cxn>
                <a:cxn ang="0">
                  <a:pos x="29" y="153"/>
                </a:cxn>
                <a:cxn ang="0">
                  <a:pos x="51" y="121"/>
                </a:cxn>
                <a:cxn ang="0">
                  <a:pos x="80" y="88"/>
                </a:cxn>
                <a:cxn ang="0">
                  <a:pos x="126" y="48"/>
                </a:cxn>
                <a:cxn ang="0">
                  <a:pos x="167" y="27"/>
                </a:cxn>
                <a:cxn ang="0">
                  <a:pos x="201" y="13"/>
                </a:cxn>
                <a:cxn ang="0">
                  <a:pos x="239" y="3"/>
                </a:cxn>
                <a:cxn ang="0">
                  <a:pos x="303" y="0"/>
                </a:cxn>
                <a:cxn ang="0">
                  <a:pos x="362" y="3"/>
                </a:cxn>
                <a:cxn ang="0">
                  <a:pos x="411" y="14"/>
                </a:cxn>
                <a:cxn ang="0">
                  <a:pos x="442" y="30"/>
                </a:cxn>
                <a:cxn ang="0">
                  <a:pos x="466" y="48"/>
                </a:cxn>
                <a:cxn ang="0">
                  <a:pos x="499" y="85"/>
                </a:cxn>
                <a:cxn ang="0">
                  <a:pos x="521" y="121"/>
                </a:cxn>
                <a:cxn ang="0">
                  <a:pos x="537" y="158"/>
                </a:cxn>
                <a:cxn ang="0">
                  <a:pos x="547" y="204"/>
                </a:cxn>
                <a:cxn ang="0">
                  <a:pos x="547" y="236"/>
                </a:cxn>
                <a:cxn ang="0">
                  <a:pos x="541" y="275"/>
                </a:cxn>
                <a:cxn ang="0">
                  <a:pos x="530" y="308"/>
                </a:cxn>
                <a:cxn ang="0">
                  <a:pos x="521" y="321"/>
                </a:cxn>
                <a:cxn ang="0">
                  <a:pos x="512" y="328"/>
                </a:cxn>
                <a:cxn ang="0">
                  <a:pos x="495" y="327"/>
                </a:cxn>
                <a:cxn ang="0">
                  <a:pos x="488" y="320"/>
                </a:cxn>
                <a:cxn ang="0">
                  <a:pos x="484" y="314"/>
                </a:cxn>
                <a:cxn ang="0">
                  <a:pos x="484" y="304"/>
                </a:cxn>
              </a:cxnLst>
              <a:rect l="0" t="0" r="r" b="b"/>
              <a:pathLst>
                <a:path w="547" h="346">
                  <a:moveTo>
                    <a:pt x="485" y="298"/>
                  </a:moveTo>
                  <a:lnTo>
                    <a:pt x="491" y="284"/>
                  </a:lnTo>
                  <a:lnTo>
                    <a:pt x="495" y="270"/>
                  </a:lnTo>
                  <a:lnTo>
                    <a:pt x="499" y="259"/>
                  </a:lnTo>
                  <a:lnTo>
                    <a:pt x="501" y="252"/>
                  </a:lnTo>
                  <a:lnTo>
                    <a:pt x="501" y="244"/>
                  </a:lnTo>
                  <a:lnTo>
                    <a:pt x="501" y="239"/>
                  </a:lnTo>
                  <a:lnTo>
                    <a:pt x="502" y="233"/>
                  </a:lnTo>
                  <a:lnTo>
                    <a:pt x="502" y="226"/>
                  </a:lnTo>
                  <a:lnTo>
                    <a:pt x="502" y="218"/>
                  </a:lnTo>
                  <a:lnTo>
                    <a:pt x="502" y="213"/>
                  </a:lnTo>
                  <a:lnTo>
                    <a:pt x="501" y="207"/>
                  </a:lnTo>
                  <a:lnTo>
                    <a:pt x="501" y="201"/>
                  </a:lnTo>
                  <a:lnTo>
                    <a:pt x="501" y="195"/>
                  </a:lnTo>
                  <a:lnTo>
                    <a:pt x="497" y="182"/>
                  </a:lnTo>
                  <a:lnTo>
                    <a:pt x="494" y="171"/>
                  </a:lnTo>
                  <a:lnTo>
                    <a:pt x="488" y="158"/>
                  </a:lnTo>
                  <a:lnTo>
                    <a:pt x="484" y="146"/>
                  </a:lnTo>
                  <a:lnTo>
                    <a:pt x="476" y="134"/>
                  </a:lnTo>
                  <a:lnTo>
                    <a:pt x="469" y="123"/>
                  </a:lnTo>
                  <a:lnTo>
                    <a:pt x="466" y="117"/>
                  </a:lnTo>
                  <a:lnTo>
                    <a:pt x="462" y="111"/>
                  </a:lnTo>
                  <a:lnTo>
                    <a:pt x="453" y="100"/>
                  </a:lnTo>
                  <a:lnTo>
                    <a:pt x="449" y="94"/>
                  </a:lnTo>
                  <a:lnTo>
                    <a:pt x="443" y="90"/>
                  </a:lnTo>
                  <a:lnTo>
                    <a:pt x="439" y="85"/>
                  </a:lnTo>
                  <a:lnTo>
                    <a:pt x="434" y="81"/>
                  </a:lnTo>
                  <a:lnTo>
                    <a:pt x="424" y="74"/>
                  </a:lnTo>
                  <a:lnTo>
                    <a:pt x="420" y="71"/>
                  </a:lnTo>
                  <a:lnTo>
                    <a:pt x="415" y="66"/>
                  </a:lnTo>
                  <a:lnTo>
                    <a:pt x="404" y="61"/>
                  </a:lnTo>
                  <a:lnTo>
                    <a:pt x="400" y="59"/>
                  </a:lnTo>
                  <a:lnTo>
                    <a:pt x="394" y="56"/>
                  </a:lnTo>
                  <a:lnTo>
                    <a:pt x="384" y="52"/>
                  </a:lnTo>
                  <a:lnTo>
                    <a:pt x="371" y="51"/>
                  </a:lnTo>
                  <a:lnTo>
                    <a:pt x="366" y="49"/>
                  </a:lnTo>
                  <a:lnTo>
                    <a:pt x="360" y="48"/>
                  </a:lnTo>
                  <a:lnTo>
                    <a:pt x="349" y="48"/>
                  </a:lnTo>
                  <a:lnTo>
                    <a:pt x="337" y="46"/>
                  </a:lnTo>
                  <a:lnTo>
                    <a:pt x="324" y="43"/>
                  </a:lnTo>
                  <a:lnTo>
                    <a:pt x="298" y="43"/>
                  </a:lnTo>
                  <a:lnTo>
                    <a:pt x="271" y="46"/>
                  </a:lnTo>
                  <a:lnTo>
                    <a:pt x="264" y="46"/>
                  </a:lnTo>
                  <a:lnTo>
                    <a:pt x="258" y="48"/>
                  </a:lnTo>
                  <a:lnTo>
                    <a:pt x="245" y="48"/>
                  </a:lnTo>
                  <a:lnTo>
                    <a:pt x="233" y="51"/>
                  </a:lnTo>
                  <a:lnTo>
                    <a:pt x="222" y="52"/>
                  </a:lnTo>
                  <a:lnTo>
                    <a:pt x="209" y="56"/>
                  </a:lnTo>
                  <a:lnTo>
                    <a:pt x="197" y="61"/>
                  </a:lnTo>
                  <a:lnTo>
                    <a:pt x="184" y="66"/>
                  </a:lnTo>
                  <a:lnTo>
                    <a:pt x="174" y="72"/>
                  </a:lnTo>
                  <a:lnTo>
                    <a:pt x="162" y="79"/>
                  </a:lnTo>
                  <a:lnTo>
                    <a:pt x="152" y="85"/>
                  </a:lnTo>
                  <a:lnTo>
                    <a:pt x="142" y="93"/>
                  </a:lnTo>
                  <a:lnTo>
                    <a:pt x="130" y="100"/>
                  </a:lnTo>
                  <a:lnTo>
                    <a:pt x="122" y="108"/>
                  </a:lnTo>
                  <a:lnTo>
                    <a:pt x="113" y="117"/>
                  </a:lnTo>
                  <a:lnTo>
                    <a:pt x="104" y="126"/>
                  </a:lnTo>
                  <a:lnTo>
                    <a:pt x="96" y="136"/>
                  </a:lnTo>
                  <a:lnTo>
                    <a:pt x="88" y="145"/>
                  </a:lnTo>
                  <a:lnTo>
                    <a:pt x="81" y="155"/>
                  </a:lnTo>
                  <a:lnTo>
                    <a:pt x="74" y="165"/>
                  </a:lnTo>
                  <a:lnTo>
                    <a:pt x="71" y="171"/>
                  </a:lnTo>
                  <a:lnTo>
                    <a:pt x="68" y="175"/>
                  </a:lnTo>
                  <a:lnTo>
                    <a:pt x="65" y="181"/>
                  </a:lnTo>
                  <a:lnTo>
                    <a:pt x="62" y="187"/>
                  </a:lnTo>
                  <a:lnTo>
                    <a:pt x="58" y="198"/>
                  </a:lnTo>
                  <a:lnTo>
                    <a:pt x="54" y="208"/>
                  </a:lnTo>
                  <a:lnTo>
                    <a:pt x="52" y="214"/>
                  </a:lnTo>
                  <a:lnTo>
                    <a:pt x="51" y="220"/>
                  </a:lnTo>
                  <a:lnTo>
                    <a:pt x="49" y="233"/>
                  </a:lnTo>
                  <a:lnTo>
                    <a:pt x="46" y="244"/>
                  </a:lnTo>
                  <a:lnTo>
                    <a:pt x="45" y="257"/>
                  </a:lnTo>
                  <a:lnTo>
                    <a:pt x="45" y="268"/>
                  </a:lnTo>
                  <a:lnTo>
                    <a:pt x="46" y="273"/>
                  </a:lnTo>
                  <a:lnTo>
                    <a:pt x="46" y="281"/>
                  </a:lnTo>
                  <a:lnTo>
                    <a:pt x="49" y="286"/>
                  </a:lnTo>
                  <a:lnTo>
                    <a:pt x="49" y="292"/>
                  </a:lnTo>
                  <a:lnTo>
                    <a:pt x="52" y="305"/>
                  </a:lnTo>
                  <a:lnTo>
                    <a:pt x="55" y="317"/>
                  </a:lnTo>
                  <a:lnTo>
                    <a:pt x="55" y="318"/>
                  </a:lnTo>
                  <a:lnTo>
                    <a:pt x="55" y="321"/>
                  </a:lnTo>
                  <a:lnTo>
                    <a:pt x="55" y="324"/>
                  </a:lnTo>
                  <a:lnTo>
                    <a:pt x="55" y="327"/>
                  </a:lnTo>
                  <a:lnTo>
                    <a:pt x="55" y="328"/>
                  </a:lnTo>
                  <a:lnTo>
                    <a:pt x="55" y="330"/>
                  </a:lnTo>
                  <a:lnTo>
                    <a:pt x="55" y="333"/>
                  </a:lnTo>
                  <a:lnTo>
                    <a:pt x="54" y="334"/>
                  </a:lnTo>
                  <a:lnTo>
                    <a:pt x="52" y="336"/>
                  </a:lnTo>
                  <a:lnTo>
                    <a:pt x="52" y="337"/>
                  </a:lnTo>
                  <a:lnTo>
                    <a:pt x="49" y="341"/>
                  </a:lnTo>
                  <a:lnTo>
                    <a:pt x="45" y="344"/>
                  </a:lnTo>
                  <a:lnTo>
                    <a:pt x="41" y="344"/>
                  </a:lnTo>
                  <a:lnTo>
                    <a:pt x="41" y="346"/>
                  </a:lnTo>
                  <a:lnTo>
                    <a:pt x="36" y="346"/>
                  </a:lnTo>
                  <a:lnTo>
                    <a:pt x="33" y="346"/>
                  </a:lnTo>
                  <a:lnTo>
                    <a:pt x="28" y="346"/>
                  </a:lnTo>
                  <a:lnTo>
                    <a:pt x="25" y="344"/>
                  </a:lnTo>
                  <a:lnTo>
                    <a:pt x="20" y="343"/>
                  </a:lnTo>
                  <a:lnTo>
                    <a:pt x="19" y="341"/>
                  </a:lnTo>
                  <a:lnTo>
                    <a:pt x="16" y="337"/>
                  </a:lnTo>
                  <a:lnTo>
                    <a:pt x="15" y="336"/>
                  </a:lnTo>
                  <a:lnTo>
                    <a:pt x="15" y="334"/>
                  </a:lnTo>
                  <a:lnTo>
                    <a:pt x="13" y="330"/>
                  </a:lnTo>
                  <a:lnTo>
                    <a:pt x="12" y="324"/>
                  </a:lnTo>
                  <a:lnTo>
                    <a:pt x="7" y="317"/>
                  </a:lnTo>
                  <a:lnTo>
                    <a:pt x="6" y="310"/>
                  </a:lnTo>
                  <a:lnTo>
                    <a:pt x="4" y="301"/>
                  </a:lnTo>
                  <a:lnTo>
                    <a:pt x="3" y="288"/>
                  </a:lnTo>
                  <a:lnTo>
                    <a:pt x="3" y="272"/>
                  </a:lnTo>
                  <a:lnTo>
                    <a:pt x="0" y="259"/>
                  </a:lnTo>
                  <a:lnTo>
                    <a:pt x="3" y="252"/>
                  </a:lnTo>
                  <a:lnTo>
                    <a:pt x="3" y="244"/>
                  </a:lnTo>
                  <a:lnTo>
                    <a:pt x="3" y="236"/>
                  </a:lnTo>
                  <a:lnTo>
                    <a:pt x="4" y="229"/>
                  </a:lnTo>
                  <a:lnTo>
                    <a:pt x="6" y="221"/>
                  </a:lnTo>
                  <a:lnTo>
                    <a:pt x="6" y="214"/>
                  </a:lnTo>
                  <a:lnTo>
                    <a:pt x="12" y="201"/>
                  </a:lnTo>
                  <a:lnTo>
                    <a:pt x="13" y="195"/>
                  </a:lnTo>
                  <a:lnTo>
                    <a:pt x="15" y="187"/>
                  </a:lnTo>
                  <a:lnTo>
                    <a:pt x="19" y="181"/>
                  </a:lnTo>
                  <a:lnTo>
                    <a:pt x="20" y="174"/>
                  </a:lnTo>
                  <a:lnTo>
                    <a:pt x="26" y="159"/>
                  </a:lnTo>
                  <a:lnTo>
                    <a:pt x="29" y="153"/>
                  </a:lnTo>
                  <a:lnTo>
                    <a:pt x="33" y="146"/>
                  </a:lnTo>
                  <a:lnTo>
                    <a:pt x="38" y="139"/>
                  </a:lnTo>
                  <a:lnTo>
                    <a:pt x="42" y="134"/>
                  </a:lnTo>
                  <a:lnTo>
                    <a:pt x="51" y="121"/>
                  </a:lnTo>
                  <a:lnTo>
                    <a:pt x="54" y="114"/>
                  </a:lnTo>
                  <a:lnTo>
                    <a:pt x="59" y="110"/>
                  </a:lnTo>
                  <a:lnTo>
                    <a:pt x="70" y="97"/>
                  </a:lnTo>
                  <a:lnTo>
                    <a:pt x="80" y="88"/>
                  </a:lnTo>
                  <a:lnTo>
                    <a:pt x="90" y="77"/>
                  </a:lnTo>
                  <a:lnTo>
                    <a:pt x="103" y="66"/>
                  </a:lnTo>
                  <a:lnTo>
                    <a:pt x="114" y="58"/>
                  </a:lnTo>
                  <a:lnTo>
                    <a:pt x="126" y="48"/>
                  </a:lnTo>
                  <a:lnTo>
                    <a:pt x="141" y="42"/>
                  </a:lnTo>
                  <a:lnTo>
                    <a:pt x="145" y="36"/>
                  </a:lnTo>
                  <a:lnTo>
                    <a:pt x="152" y="33"/>
                  </a:lnTo>
                  <a:lnTo>
                    <a:pt x="167" y="27"/>
                  </a:lnTo>
                  <a:lnTo>
                    <a:pt x="180" y="20"/>
                  </a:lnTo>
                  <a:lnTo>
                    <a:pt x="187" y="17"/>
                  </a:lnTo>
                  <a:lnTo>
                    <a:pt x="193" y="14"/>
                  </a:lnTo>
                  <a:lnTo>
                    <a:pt x="201" y="13"/>
                  </a:lnTo>
                  <a:lnTo>
                    <a:pt x="209" y="10"/>
                  </a:lnTo>
                  <a:lnTo>
                    <a:pt x="216" y="9"/>
                  </a:lnTo>
                  <a:lnTo>
                    <a:pt x="223" y="6"/>
                  </a:lnTo>
                  <a:lnTo>
                    <a:pt x="239" y="3"/>
                  </a:lnTo>
                  <a:lnTo>
                    <a:pt x="253" y="1"/>
                  </a:lnTo>
                  <a:lnTo>
                    <a:pt x="269" y="1"/>
                  </a:lnTo>
                  <a:lnTo>
                    <a:pt x="287" y="1"/>
                  </a:lnTo>
                  <a:lnTo>
                    <a:pt x="303" y="0"/>
                  </a:lnTo>
                  <a:lnTo>
                    <a:pt x="317" y="0"/>
                  </a:lnTo>
                  <a:lnTo>
                    <a:pt x="333" y="1"/>
                  </a:lnTo>
                  <a:lnTo>
                    <a:pt x="349" y="1"/>
                  </a:lnTo>
                  <a:lnTo>
                    <a:pt x="362" y="3"/>
                  </a:lnTo>
                  <a:lnTo>
                    <a:pt x="376" y="6"/>
                  </a:lnTo>
                  <a:lnTo>
                    <a:pt x="392" y="10"/>
                  </a:lnTo>
                  <a:lnTo>
                    <a:pt x="404" y="13"/>
                  </a:lnTo>
                  <a:lnTo>
                    <a:pt x="411" y="14"/>
                  </a:lnTo>
                  <a:lnTo>
                    <a:pt x="417" y="19"/>
                  </a:lnTo>
                  <a:lnTo>
                    <a:pt x="424" y="20"/>
                  </a:lnTo>
                  <a:lnTo>
                    <a:pt x="430" y="23"/>
                  </a:lnTo>
                  <a:lnTo>
                    <a:pt x="442" y="30"/>
                  </a:lnTo>
                  <a:lnTo>
                    <a:pt x="449" y="36"/>
                  </a:lnTo>
                  <a:lnTo>
                    <a:pt x="455" y="39"/>
                  </a:lnTo>
                  <a:lnTo>
                    <a:pt x="459" y="42"/>
                  </a:lnTo>
                  <a:lnTo>
                    <a:pt x="466" y="48"/>
                  </a:lnTo>
                  <a:lnTo>
                    <a:pt x="476" y="59"/>
                  </a:lnTo>
                  <a:lnTo>
                    <a:pt x="484" y="65"/>
                  </a:lnTo>
                  <a:lnTo>
                    <a:pt x="486" y="72"/>
                  </a:lnTo>
                  <a:lnTo>
                    <a:pt x="499" y="85"/>
                  </a:lnTo>
                  <a:lnTo>
                    <a:pt x="504" y="93"/>
                  </a:lnTo>
                  <a:lnTo>
                    <a:pt x="510" y="100"/>
                  </a:lnTo>
                  <a:lnTo>
                    <a:pt x="517" y="113"/>
                  </a:lnTo>
                  <a:lnTo>
                    <a:pt x="521" y="121"/>
                  </a:lnTo>
                  <a:lnTo>
                    <a:pt x="524" y="129"/>
                  </a:lnTo>
                  <a:lnTo>
                    <a:pt x="531" y="143"/>
                  </a:lnTo>
                  <a:lnTo>
                    <a:pt x="534" y="152"/>
                  </a:lnTo>
                  <a:lnTo>
                    <a:pt x="537" y="158"/>
                  </a:lnTo>
                  <a:lnTo>
                    <a:pt x="541" y="174"/>
                  </a:lnTo>
                  <a:lnTo>
                    <a:pt x="546" y="189"/>
                  </a:lnTo>
                  <a:lnTo>
                    <a:pt x="546" y="197"/>
                  </a:lnTo>
                  <a:lnTo>
                    <a:pt x="547" y="204"/>
                  </a:lnTo>
                  <a:lnTo>
                    <a:pt x="547" y="211"/>
                  </a:lnTo>
                  <a:lnTo>
                    <a:pt x="547" y="218"/>
                  </a:lnTo>
                  <a:lnTo>
                    <a:pt x="547" y="227"/>
                  </a:lnTo>
                  <a:lnTo>
                    <a:pt x="547" y="236"/>
                  </a:lnTo>
                  <a:lnTo>
                    <a:pt x="546" y="252"/>
                  </a:lnTo>
                  <a:lnTo>
                    <a:pt x="546" y="259"/>
                  </a:lnTo>
                  <a:lnTo>
                    <a:pt x="541" y="266"/>
                  </a:lnTo>
                  <a:lnTo>
                    <a:pt x="541" y="275"/>
                  </a:lnTo>
                  <a:lnTo>
                    <a:pt x="539" y="282"/>
                  </a:lnTo>
                  <a:lnTo>
                    <a:pt x="537" y="291"/>
                  </a:lnTo>
                  <a:lnTo>
                    <a:pt x="533" y="299"/>
                  </a:lnTo>
                  <a:lnTo>
                    <a:pt x="530" y="308"/>
                  </a:lnTo>
                  <a:lnTo>
                    <a:pt x="525" y="315"/>
                  </a:lnTo>
                  <a:lnTo>
                    <a:pt x="524" y="318"/>
                  </a:lnTo>
                  <a:lnTo>
                    <a:pt x="524" y="320"/>
                  </a:lnTo>
                  <a:lnTo>
                    <a:pt x="521" y="321"/>
                  </a:lnTo>
                  <a:lnTo>
                    <a:pt x="521" y="324"/>
                  </a:lnTo>
                  <a:lnTo>
                    <a:pt x="518" y="325"/>
                  </a:lnTo>
                  <a:lnTo>
                    <a:pt x="515" y="327"/>
                  </a:lnTo>
                  <a:lnTo>
                    <a:pt x="512" y="328"/>
                  </a:lnTo>
                  <a:lnTo>
                    <a:pt x="510" y="328"/>
                  </a:lnTo>
                  <a:lnTo>
                    <a:pt x="504" y="328"/>
                  </a:lnTo>
                  <a:lnTo>
                    <a:pt x="501" y="328"/>
                  </a:lnTo>
                  <a:lnTo>
                    <a:pt x="495" y="327"/>
                  </a:lnTo>
                  <a:lnTo>
                    <a:pt x="492" y="325"/>
                  </a:lnTo>
                  <a:lnTo>
                    <a:pt x="492" y="324"/>
                  </a:lnTo>
                  <a:lnTo>
                    <a:pt x="491" y="321"/>
                  </a:lnTo>
                  <a:lnTo>
                    <a:pt x="488" y="320"/>
                  </a:lnTo>
                  <a:lnTo>
                    <a:pt x="486" y="320"/>
                  </a:lnTo>
                  <a:lnTo>
                    <a:pt x="485" y="318"/>
                  </a:lnTo>
                  <a:lnTo>
                    <a:pt x="485" y="315"/>
                  </a:lnTo>
                  <a:lnTo>
                    <a:pt x="484" y="314"/>
                  </a:lnTo>
                  <a:lnTo>
                    <a:pt x="484" y="312"/>
                  </a:lnTo>
                  <a:lnTo>
                    <a:pt x="484" y="310"/>
                  </a:lnTo>
                  <a:lnTo>
                    <a:pt x="484" y="307"/>
                  </a:lnTo>
                  <a:lnTo>
                    <a:pt x="484" y="304"/>
                  </a:lnTo>
                  <a:lnTo>
                    <a:pt x="484" y="299"/>
                  </a:lnTo>
                  <a:lnTo>
                    <a:pt x="485" y="298"/>
                  </a:lnTo>
                  <a:lnTo>
                    <a:pt x="485" y="298"/>
                  </a:lnTo>
                  <a:close/>
                </a:path>
              </a:pathLst>
            </a:custGeom>
            <a:solidFill>
              <a:srgbClr val="000000"/>
            </a:solidFill>
            <a:ln w="9525">
              <a:noFill/>
              <a:round/>
              <a:headEnd/>
              <a:tailEnd/>
            </a:ln>
          </p:spPr>
          <p:txBody>
            <a:bodyPr/>
            <a:lstStyle/>
            <a:p>
              <a:endParaRPr lang="en-US"/>
            </a:p>
          </p:txBody>
        </p:sp>
        <p:sp>
          <p:nvSpPr>
            <p:cNvPr id="102433" name="Freeform 33"/>
            <p:cNvSpPr>
              <a:spLocks/>
            </p:cNvSpPr>
            <p:nvPr/>
          </p:nvSpPr>
          <p:spPr bwMode="auto">
            <a:xfrm>
              <a:off x="2727" y="2573"/>
              <a:ext cx="122" cy="75"/>
            </a:xfrm>
            <a:custGeom>
              <a:avLst/>
              <a:gdLst/>
              <a:ahLst/>
              <a:cxnLst>
                <a:cxn ang="0">
                  <a:pos x="319" y="44"/>
                </a:cxn>
                <a:cxn ang="0">
                  <a:pos x="298" y="45"/>
                </a:cxn>
                <a:cxn ang="0">
                  <a:pos x="288" y="48"/>
                </a:cxn>
                <a:cxn ang="0">
                  <a:pos x="279" y="54"/>
                </a:cxn>
                <a:cxn ang="0">
                  <a:pos x="273" y="66"/>
                </a:cxn>
                <a:cxn ang="0">
                  <a:pos x="261" y="97"/>
                </a:cxn>
                <a:cxn ang="0">
                  <a:pos x="254" y="115"/>
                </a:cxn>
                <a:cxn ang="0">
                  <a:pos x="248" y="123"/>
                </a:cxn>
                <a:cxn ang="0">
                  <a:pos x="237" y="128"/>
                </a:cxn>
                <a:cxn ang="0">
                  <a:pos x="228" y="132"/>
                </a:cxn>
                <a:cxn ang="0">
                  <a:pos x="214" y="128"/>
                </a:cxn>
                <a:cxn ang="0">
                  <a:pos x="192" y="123"/>
                </a:cxn>
                <a:cxn ang="0">
                  <a:pos x="179" y="121"/>
                </a:cxn>
                <a:cxn ang="0">
                  <a:pos x="167" y="125"/>
                </a:cxn>
                <a:cxn ang="0">
                  <a:pos x="159" y="132"/>
                </a:cxn>
                <a:cxn ang="0">
                  <a:pos x="153" y="141"/>
                </a:cxn>
                <a:cxn ang="0">
                  <a:pos x="150" y="158"/>
                </a:cxn>
                <a:cxn ang="0">
                  <a:pos x="146" y="165"/>
                </a:cxn>
                <a:cxn ang="0">
                  <a:pos x="140" y="174"/>
                </a:cxn>
                <a:cxn ang="0">
                  <a:pos x="121" y="187"/>
                </a:cxn>
                <a:cxn ang="0">
                  <a:pos x="102" y="191"/>
                </a:cxn>
                <a:cxn ang="0">
                  <a:pos x="69" y="202"/>
                </a:cxn>
                <a:cxn ang="0">
                  <a:pos x="50" y="210"/>
                </a:cxn>
                <a:cxn ang="0">
                  <a:pos x="41" y="216"/>
                </a:cxn>
                <a:cxn ang="0">
                  <a:pos x="34" y="223"/>
                </a:cxn>
                <a:cxn ang="0">
                  <a:pos x="26" y="226"/>
                </a:cxn>
                <a:cxn ang="0">
                  <a:pos x="13" y="225"/>
                </a:cxn>
                <a:cxn ang="0">
                  <a:pos x="7" y="219"/>
                </a:cxn>
                <a:cxn ang="0">
                  <a:pos x="2" y="213"/>
                </a:cxn>
                <a:cxn ang="0">
                  <a:pos x="0" y="207"/>
                </a:cxn>
                <a:cxn ang="0">
                  <a:pos x="2" y="197"/>
                </a:cxn>
                <a:cxn ang="0">
                  <a:pos x="13" y="183"/>
                </a:cxn>
                <a:cxn ang="0">
                  <a:pos x="24" y="174"/>
                </a:cxn>
                <a:cxn ang="0">
                  <a:pos x="43" y="165"/>
                </a:cxn>
                <a:cxn ang="0">
                  <a:pos x="78" y="158"/>
                </a:cxn>
                <a:cxn ang="0">
                  <a:pos x="98" y="150"/>
                </a:cxn>
                <a:cxn ang="0">
                  <a:pos x="114" y="136"/>
                </a:cxn>
                <a:cxn ang="0">
                  <a:pos x="121" y="128"/>
                </a:cxn>
                <a:cxn ang="0">
                  <a:pos x="127" y="105"/>
                </a:cxn>
                <a:cxn ang="0">
                  <a:pos x="133" y="96"/>
                </a:cxn>
                <a:cxn ang="0">
                  <a:pos x="141" y="87"/>
                </a:cxn>
                <a:cxn ang="0">
                  <a:pos x="151" y="83"/>
                </a:cxn>
                <a:cxn ang="0">
                  <a:pos x="166" y="83"/>
                </a:cxn>
                <a:cxn ang="0">
                  <a:pos x="191" y="90"/>
                </a:cxn>
                <a:cxn ang="0">
                  <a:pos x="205" y="92"/>
                </a:cxn>
                <a:cxn ang="0">
                  <a:pos x="219" y="89"/>
                </a:cxn>
                <a:cxn ang="0">
                  <a:pos x="230" y="81"/>
                </a:cxn>
                <a:cxn ang="0">
                  <a:pos x="235" y="67"/>
                </a:cxn>
                <a:cxn ang="0">
                  <a:pos x="243" y="44"/>
                </a:cxn>
                <a:cxn ang="0">
                  <a:pos x="248" y="25"/>
                </a:cxn>
                <a:cxn ang="0">
                  <a:pos x="251" y="15"/>
                </a:cxn>
                <a:cxn ang="0">
                  <a:pos x="259" y="9"/>
                </a:cxn>
                <a:cxn ang="0">
                  <a:pos x="267" y="5"/>
                </a:cxn>
                <a:cxn ang="0">
                  <a:pos x="285" y="2"/>
                </a:cxn>
                <a:cxn ang="0">
                  <a:pos x="315" y="2"/>
                </a:cxn>
                <a:cxn ang="0">
                  <a:pos x="341" y="0"/>
                </a:cxn>
                <a:cxn ang="0">
                  <a:pos x="351" y="5"/>
                </a:cxn>
                <a:cxn ang="0">
                  <a:pos x="361" y="16"/>
                </a:cxn>
                <a:cxn ang="0">
                  <a:pos x="366" y="25"/>
                </a:cxn>
                <a:cxn ang="0">
                  <a:pos x="363" y="37"/>
                </a:cxn>
                <a:cxn ang="0">
                  <a:pos x="360" y="41"/>
                </a:cxn>
                <a:cxn ang="0">
                  <a:pos x="347" y="44"/>
                </a:cxn>
              </a:cxnLst>
              <a:rect l="0" t="0" r="r" b="b"/>
              <a:pathLst>
                <a:path w="366" h="226">
                  <a:moveTo>
                    <a:pt x="347" y="44"/>
                  </a:moveTo>
                  <a:lnTo>
                    <a:pt x="332" y="44"/>
                  </a:lnTo>
                  <a:lnTo>
                    <a:pt x="319" y="44"/>
                  </a:lnTo>
                  <a:lnTo>
                    <a:pt x="314" y="44"/>
                  </a:lnTo>
                  <a:lnTo>
                    <a:pt x="306" y="45"/>
                  </a:lnTo>
                  <a:lnTo>
                    <a:pt x="298" y="45"/>
                  </a:lnTo>
                  <a:lnTo>
                    <a:pt x="295" y="45"/>
                  </a:lnTo>
                  <a:lnTo>
                    <a:pt x="290" y="48"/>
                  </a:lnTo>
                  <a:lnTo>
                    <a:pt x="288" y="48"/>
                  </a:lnTo>
                  <a:lnTo>
                    <a:pt x="286" y="48"/>
                  </a:lnTo>
                  <a:lnTo>
                    <a:pt x="282" y="53"/>
                  </a:lnTo>
                  <a:lnTo>
                    <a:pt x="279" y="54"/>
                  </a:lnTo>
                  <a:lnTo>
                    <a:pt x="277" y="57"/>
                  </a:lnTo>
                  <a:lnTo>
                    <a:pt x="274" y="61"/>
                  </a:lnTo>
                  <a:lnTo>
                    <a:pt x="273" y="66"/>
                  </a:lnTo>
                  <a:lnTo>
                    <a:pt x="269" y="71"/>
                  </a:lnTo>
                  <a:lnTo>
                    <a:pt x="266" y="86"/>
                  </a:lnTo>
                  <a:lnTo>
                    <a:pt x="261" y="97"/>
                  </a:lnTo>
                  <a:lnTo>
                    <a:pt x="260" y="103"/>
                  </a:lnTo>
                  <a:lnTo>
                    <a:pt x="259" y="109"/>
                  </a:lnTo>
                  <a:lnTo>
                    <a:pt x="254" y="115"/>
                  </a:lnTo>
                  <a:lnTo>
                    <a:pt x="253" y="116"/>
                  </a:lnTo>
                  <a:lnTo>
                    <a:pt x="251" y="119"/>
                  </a:lnTo>
                  <a:lnTo>
                    <a:pt x="248" y="123"/>
                  </a:lnTo>
                  <a:lnTo>
                    <a:pt x="244" y="125"/>
                  </a:lnTo>
                  <a:lnTo>
                    <a:pt x="243" y="126"/>
                  </a:lnTo>
                  <a:lnTo>
                    <a:pt x="237" y="128"/>
                  </a:lnTo>
                  <a:lnTo>
                    <a:pt x="234" y="129"/>
                  </a:lnTo>
                  <a:lnTo>
                    <a:pt x="233" y="129"/>
                  </a:lnTo>
                  <a:lnTo>
                    <a:pt x="228" y="132"/>
                  </a:lnTo>
                  <a:lnTo>
                    <a:pt x="222" y="129"/>
                  </a:lnTo>
                  <a:lnTo>
                    <a:pt x="219" y="129"/>
                  </a:lnTo>
                  <a:lnTo>
                    <a:pt x="214" y="128"/>
                  </a:lnTo>
                  <a:lnTo>
                    <a:pt x="204" y="126"/>
                  </a:lnTo>
                  <a:lnTo>
                    <a:pt x="198" y="125"/>
                  </a:lnTo>
                  <a:lnTo>
                    <a:pt x="192" y="123"/>
                  </a:lnTo>
                  <a:lnTo>
                    <a:pt x="189" y="123"/>
                  </a:lnTo>
                  <a:lnTo>
                    <a:pt x="183" y="121"/>
                  </a:lnTo>
                  <a:lnTo>
                    <a:pt x="179" y="121"/>
                  </a:lnTo>
                  <a:lnTo>
                    <a:pt x="175" y="123"/>
                  </a:lnTo>
                  <a:lnTo>
                    <a:pt x="169" y="125"/>
                  </a:lnTo>
                  <a:lnTo>
                    <a:pt x="167" y="125"/>
                  </a:lnTo>
                  <a:lnTo>
                    <a:pt x="163" y="126"/>
                  </a:lnTo>
                  <a:lnTo>
                    <a:pt x="160" y="128"/>
                  </a:lnTo>
                  <a:lnTo>
                    <a:pt x="159" y="132"/>
                  </a:lnTo>
                  <a:lnTo>
                    <a:pt x="157" y="134"/>
                  </a:lnTo>
                  <a:lnTo>
                    <a:pt x="154" y="136"/>
                  </a:lnTo>
                  <a:lnTo>
                    <a:pt x="153" y="141"/>
                  </a:lnTo>
                  <a:lnTo>
                    <a:pt x="151" y="144"/>
                  </a:lnTo>
                  <a:lnTo>
                    <a:pt x="151" y="151"/>
                  </a:lnTo>
                  <a:lnTo>
                    <a:pt x="150" y="158"/>
                  </a:lnTo>
                  <a:lnTo>
                    <a:pt x="149" y="161"/>
                  </a:lnTo>
                  <a:lnTo>
                    <a:pt x="149" y="164"/>
                  </a:lnTo>
                  <a:lnTo>
                    <a:pt x="146" y="165"/>
                  </a:lnTo>
                  <a:lnTo>
                    <a:pt x="144" y="170"/>
                  </a:lnTo>
                  <a:lnTo>
                    <a:pt x="143" y="173"/>
                  </a:lnTo>
                  <a:lnTo>
                    <a:pt x="140" y="174"/>
                  </a:lnTo>
                  <a:lnTo>
                    <a:pt x="133" y="180"/>
                  </a:lnTo>
                  <a:lnTo>
                    <a:pt x="127" y="183"/>
                  </a:lnTo>
                  <a:lnTo>
                    <a:pt x="121" y="187"/>
                  </a:lnTo>
                  <a:lnTo>
                    <a:pt x="114" y="189"/>
                  </a:lnTo>
                  <a:lnTo>
                    <a:pt x="107" y="191"/>
                  </a:lnTo>
                  <a:lnTo>
                    <a:pt x="102" y="191"/>
                  </a:lnTo>
                  <a:lnTo>
                    <a:pt x="88" y="196"/>
                  </a:lnTo>
                  <a:lnTo>
                    <a:pt x="75" y="199"/>
                  </a:lnTo>
                  <a:lnTo>
                    <a:pt x="69" y="202"/>
                  </a:lnTo>
                  <a:lnTo>
                    <a:pt x="62" y="203"/>
                  </a:lnTo>
                  <a:lnTo>
                    <a:pt x="54" y="206"/>
                  </a:lnTo>
                  <a:lnTo>
                    <a:pt x="50" y="210"/>
                  </a:lnTo>
                  <a:lnTo>
                    <a:pt x="46" y="212"/>
                  </a:lnTo>
                  <a:lnTo>
                    <a:pt x="44" y="215"/>
                  </a:lnTo>
                  <a:lnTo>
                    <a:pt x="41" y="216"/>
                  </a:lnTo>
                  <a:lnTo>
                    <a:pt x="37" y="219"/>
                  </a:lnTo>
                  <a:lnTo>
                    <a:pt x="37" y="220"/>
                  </a:lnTo>
                  <a:lnTo>
                    <a:pt x="34" y="223"/>
                  </a:lnTo>
                  <a:lnTo>
                    <a:pt x="31" y="225"/>
                  </a:lnTo>
                  <a:lnTo>
                    <a:pt x="28" y="225"/>
                  </a:lnTo>
                  <a:lnTo>
                    <a:pt x="26" y="226"/>
                  </a:lnTo>
                  <a:lnTo>
                    <a:pt x="21" y="226"/>
                  </a:lnTo>
                  <a:lnTo>
                    <a:pt x="17" y="226"/>
                  </a:lnTo>
                  <a:lnTo>
                    <a:pt x="13" y="225"/>
                  </a:lnTo>
                  <a:lnTo>
                    <a:pt x="11" y="223"/>
                  </a:lnTo>
                  <a:lnTo>
                    <a:pt x="8" y="220"/>
                  </a:lnTo>
                  <a:lnTo>
                    <a:pt x="7" y="219"/>
                  </a:lnTo>
                  <a:lnTo>
                    <a:pt x="5" y="218"/>
                  </a:lnTo>
                  <a:lnTo>
                    <a:pt x="5" y="216"/>
                  </a:lnTo>
                  <a:lnTo>
                    <a:pt x="2" y="213"/>
                  </a:lnTo>
                  <a:lnTo>
                    <a:pt x="2" y="212"/>
                  </a:lnTo>
                  <a:lnTo>
                    <a:pt x="0" y="210"/>
                  </a:lnTo>
                  <a:lnTo>
                    <a:pt x="0" y="207"/>
                  </a:lnTo>
                  <a:lnTo>
                    <a:pt x="0" y="206"/>
                  </a:lnTo>
                  <a:lnTo>
                    <a:pt x="0" y="202"/>
                  </a:lnTo>
                  <a:lnTo>
                    <a:pt x="2" y="197"/>
                  </a:lnTo>
                  <a:lnTo>
                    <a:pt x="4" y="191"/>
                  </a:lnTo>
                  <a:lnTo>
                    <a:pt x="5" y="189"/>
                  </a:lnTo>
                  <a:lnTo>
                    <a:pt x="13" y="183"/>
                  </a:lnTo>
                  <a:lnTo>
                    <a:pt x="15" y="180"/>
                  </a:lnTo>
                  <a:lnTo>
                    <a:pt x="17" y="178"/>
                  </a:lnTo>
                  <a:lnTo>
                    <a:pt x="24" y="174"/>
                  </a:lnTo>
                  <a:lnTo>
                    <a:pt x="31" y="171"/>
                  </a:lnTo>
                  <a:lnTo>
                    <a:pt x="37" y="168"/>
                  </a:lnTo>
                  <a:lnTo>
                    <a:pt x="43" y="165"/>
                  </a:lnTo>
                  <a:lnTo>
                    <a:pt x="57" y="163"/>
                  </a:lnTo>
                  <a:lnTo>
                    <a:pt x="70" y="158"/>
                  </a:lnTo>
                  <a:lnTo>
                    <a:pt x="78" y="158"/>
                  </a:lnTo>
                  <a:lnTo>
                    <a:pt x="83" y="154"/>
                  </a:lnTo>
                  <a:lnTo>
                    <a:pt x="91" y="152"/>
                  </a:lnTo>
                  <a:lnTo>
                    <a:pt x="98" y="150"/>
                  </a:lnTo>
                  <a:lnTo>
                    <a:pt x="105" y="145"/>
                  </a:lnTo>
                  <a:lnTo>
                    <a:pt x="112" y="141"/>
                  </a:lnTo>
                  <a:lnTo>
                    <a:pt x="114" y="136"/>
                  </a:lnTo>
                  <a:lnTo>
                    <a:pt x="117" y="134"/>
                  </a:lnTo>
                  <a:lnTo>
                    <a:pt x="120" y="132"/>
                  </a:lnTo>
                  <a:lnTo>
                    <a:pt x="121" y="128"/>
                  </a:lnTo>
                  <a:lnTo>
                    <a:pt x="124" y="119"/>
                  </a:lnTo>
                  <a:lnTo>
                    <a:pt x="125" y="112"/>
                  </a:lnTo>
                  <a:lnTo>
                    <a:pt x="127" y="105"/>
                  </a:lnTo>
                  <a:lnTo>
                    <a:pt x="128" y="103"/>
                  </a:lnTo>
                  <a:lnTo>
                    <a:pt x="131" y="99"/>
                  </a:lnTo>
                  <a:lnTo>
                    <a:pt x="133" y="96"/>
                  </a:lnTo>
                  <a:lnTo>
                    <a:pt x="134" y="92"/>
                  </a:lnTo>
                  <a:lnTo>
                    <a:pt x="137" y="90"/>
                  </a:lnTo>
                  <a:lnTo>
                    <a:pt x="141" y="87"/>
                  </a:lnTo>
                  <a:lnTo>
                    <a:pt x="143" y="87"/>
                  </a:lnTo>
                  <a:lnTo>
                    <a:pt x="146" y="86"/>
                  </a:lnTo>
                  <a:lnTo>
                    <a:pt x="151" y="83"/>
                  </a:lnTo>
                  <a:lnTo>
                    <a:pt x="154" y="83"/>
                  </a:lnTo>
                  <a:lnTo>
                    <a:pt x="160" y="83"/>
                  </a:lnTo>
                  <a:lnTo>
                    <a:pt x="166" y="83"/>
                  </a:lnTo>
                  <a:lnTo>
                    <a:pt x="170" y="83"/>
                  </a:lnTo>
                  <a:lnTo>
                    <a:pt x="180" y="87"/>
                  </a:lnTo>
                  <a:lnTo>
                    <a:pt x="191" y="90"/>
                  </a:lnTo>
                  <a:lnTo>
                    <a:pt x="196" y="90"/>
                  </a:lnTo>
                  <a:lnTo>
                    <a:pt x="202" y="92"/>
                  </a:lnTo>
                  <a:lnTo>
                    <a:pt x="205" y="92"/>
                  </a:lnTo>
                  <a:lnTo>
                    <a:pt x="211" y="92"/>
                  </a:lnTo>
                  <a:lnTo>
                    <a:pt x="215" y="90"/>
                  </a:lnTo>
                  <a:lnTo>
                    <a:pt x="219" y="89"/>
                  </a:lnTo>
                  <a:lnTo>
                    <a:pt x="221" y="87"/>
                  </a:lnTo>
                  <a:lnTo>
                    <a:pt x="228" y="83"/>
                  </a:lnTo>
                  <a:lnTo>
                    <a:pt x="230" y="81"/>
                  </a:lnTo>
                  <a:lnTo>
                    <a:pt x="231" y="79"/>
                  </a:lnTo>
                  <a:lnTo>
                    <a:pt x="234" y="74"/>
                  </a:lnTo>
                  <a:lnTo>
                    <a:pt x="235" y="67"/>
                  </a:lnTo>
                  <a:lnTo>
                    <a:pt x="238" y="63"/>
                  </a:lnTo>
                  <a:lnTo>
                    <a:pt x="238" y="55"/>
                  </a:lnTo>
                  <a:lnTo>
                    <a:pt x="243" y="44"/>
                  </a:lnTo>
                  <a:lnTo>
                    <a:pt x="243" y="37"/>
                  </a:lnTo>
                  <a:lnTo>
                    <a:pt x="244" y="32"/>
                  </a:lnTo>
                  <a:lnTo>
                    <a:pt x="248" y="25"/>
                  </a:lnTo>
                  <a:lnTo>
                    <a:pt x="250" y="19"/>
                  </a:lnTo>
                  <a:lnTo>
                    <a:pt x="251" y="18"/>
                  </a:lnTo>
                  <a:lnTo>
                    <a:pt x="251" y="15"/>
                  </a:lnTo>
                  <a:lnTo>
                    <a:pt x="254" y="12"/>
                  </a:lnTo>
                  <a:lnTo>
                    <a:pt x="257" y="11"/>
                  </a:lnTo>
                  <a:lnTo>
                    <a:pt x="259" y="9"/>
                  </a:lnTo>
                  <a:lnTo>
                    <a:pt x="260" y="8"/>
                  </a:lnTo>
                  <a:lnTo>
                    <a:pt x="263" y="5"/>
                  </a:lnTo>
                  <a:lnTo>
                    <a:pt x="267" y="5"/>
                  </a:lnTo>
                  <a:lnTo>
                    <a:pt x="273" y="3"/>
                  </a:lnTo>
                  <a:lnTo>
                    <a:pt x="276" y="3"/>
                  </a:lnTo>
                  <a:lnTo>
                    <a:pt x="285" y="2"/>
                  </a:lnTo>
                  <a:lnTo>
                    <a:pt x="290" y="2"/>
                  </a:lnTo>
                  <a:lnTo>
                    <a:pt x="299" y="0"/>
                  </a:lnTo>
                  <a:lnTo>
                    <a:pt x="315" y="2"/>
                  </a:lnTo>
                  <a:lnTo>
                    <a:pt x="332" y="0"/>
                  </a:lnTo>
                  <a:lnTo>
                    <a:pt x="340" y="0"/>
                  </a:lnTo>
                  <a:lnTo>
                    <a:pt x="341" y="0"/>
                  </a:lnTo>
                  <a:lnTo>
                    <a:pt x="344" y="2"/>
                  </a:lnTo>
                  <a:lnTo>
                    <a:pt x="347" y="3"/>
                  </a:lnTo>
                  <a:lnTo>
                    <a:pt x="351" y="5"/>
                  </a:lnTo>
                  <a:lnTo>
                    <a:pt x="357" y="9"/>
                  </a:lnTo>
                  <a:lnTo>
                    <a:pt x="360" y="12"/>
                  </a:lnTo>
                  <a:lnTo>
                    <a:pt x="361" y="16"/>
                  </a:lnTo>
                  <a:lnTo>
                    <a:pt x="363" y="19"/>
                  </a:lnTo>
                  <a:lnTo>
                    <a:pt x="363" y="24"/>
                  </a:lnTo>
                  <a:lnTo>
                    <a:pt x="366" y="25"/>
                  </a:lnTo>
                  <a:lnTo>
                    <a:pt x="366" y="28"/>
                  </a:lnTo>
                  <a:lnTo>
                    <a:pt x="366" y="34"/>
                  </a:lnTo>
                  <a:lnTo>
                    <a:pt x="363" y="37"/>
                  </a:lnTo>
                  <a:lnTo>
                    <a:pt x="361" y="37"/>
                  </a:lnTo>
                  <a:lnTo>
                    <a:pt x="360" y="38"/>
                  </a:lnTo>
                  <a:lnTo>
                    <a:pt x="360" y="41"/>
                  </a:lnTo>
                  <a:lnTo>
                    <a:pt x="357" y="41"/>
                  </a:lnTo>
                  <a:lnTo>
                    <a:pt x="353" y="42"/>
                  </a:lnTo>
                  <a:lnTo>
                    <a:pt x="347" y="44"/>
                  </a:lnTo>
                  <a:lnTo>
                    <a:pt x="347" y="44"/>
                  </a:lnTo>
                  <a:close/>
                </a:path>
              </a:pathLst>
            </a:custGeom>
            <a:solidFill>
              <a:srgbClr val="000000"/>
            </a:solidFill>
            <a:ln w="9525">
              <a:noFill/>
              <a:round/>
              <a:headEnd/>
              <a:tailEnd/>
            </a:ln>
          </p:spPr>
          <p:txBody>
            <a:bodyPr/>
            <a:lstStyle/>
            <a:p>
              <a:endParaRPr lang="en-US"/>
            </a:p>
          </p:txBody>
        </p:sp>
        <p:sp>
          <p:nvSpPr>
            <p:cNvPr id="102434" name="Freeform 34"/>
            <p:cNvSpPr>
              <a:spLocks/>
            </p:cNvSpPr>
            <p:nvPr/>
          </p:nvSpPr>
          <p:spPr bwMode="auto">
            <a:xfrm>
              <a:off x="2667" y="2635"/>
              <a:ext cx="71" cy="90"/>
            </a:xfrm>
            <a:custGeom>
              <a:avLst/>
              <a:gdLst/>
              <a:ahLst/>
              <a:cxnLst>
                <a:cxn ang="0">
                  <a:pos x="188" y="47"/>
                </a:cxn>
                <a:cxn ang="0">
                  <a:pos x="168" y="43"/>
                </a:cxn>
                <a:cxn ang="0">
                  <a:pos x="153" y="40"/>
                </a:cxn>
                <a:cxn ang="0">
                  <a:pos x="143" y="42"/>
                </a:cxn>
                <a:cxn ang="0">
                  <a:pos x="132" y="50"/>
                </a:cxn>
                <a:cxn ang="0">
                  <a:pos x="122" y="63"/>
                </a:cxn>
                <a:cxn ang="0">
                  <a:pos x="114" y="78"/>
                </a:cxn>
                <a:cxn ang="0">
                  <a:pos x="104" y="101"/>
                </a:cxn>
                <a:cxn ang="0">
                  <a:pos x="93" y="117"/>
                </a:cxn>
                <a:cxn ang="0">
                  <a:pos x="64" y="153"/>
                </a:cxn>
                <a:cxn ang="0">
                  <a:pos x="46" y="178"/>
                </a:cxn>
                <a:cxn ang="0">
                  <a:pos x="41" y="191"/>
                </a:cxn>
                <a:cxn ang="0">
                  <a:pos x="38" y="204"/>
                </a:cxn>
                <a:cxn ang="0">
                  <a:pos x="41" y="215"/>
                </a:cxn>
                <a:cxn ang="0">
                  <a:pos x="45" y="221"/>
                </a:cxn>
                <a:cxn ang="0">
                  <a:pos x="55" y="231"/>
                </a:cxn>
                <a:cxn ang="0">
                  <a:pos x="61" y="236"/>
                </a:cxn>
                <a:cxn ang="0">
                  <a:pos x="64" y="241"/>
                </a:cxn>
                <a:cxn ang="0">
                  <a:pos x="64" y="249"/>
                </a:cxn>
                <a:cxn ang="0">
                  <a:pos x="58" y="262"/>
                </a:cxn>
                <a:cxn ang="0">
                  <a:pos x="51" y="266"/>
                </a:cxn>
                <a:cxn ang="0">
                  <a:pos x="38" y="270"/>
                </a:cxn>
                <a:cxn ang="0">
                  <a:pos x="29" y="266"/>
                </a:cxn>
                <a:cxn ang="0">
                  <a:pos x="15" y="254"/>
                </a:cxn>
                <a:cxn ang="0">
                  <a:pos x="6" y="241"/>
                </a:cxn>
                <a:cxn ang="0">
                  <a:pos x="0" y="225"/>
                </a:cxn>
                <a:cxn ang="0">
                  <a:pos x="0" y="208"/>
                </a:cxn>
                <a:cxn ang="0">
                  <a:pos x="3" y="191"/>
                </a:cxn>
                <a:cxn ang="0">
                  <a:pos x="9" y="172"/>
                </a:cxn>
                <a:cxn ang="0">
                  <a:pos x="23" y="139"/>
                </a:cxn>
                <a:cxn ang="0">
                  <a:pos x="43" y="110"/>
                </a:cxn>
                <a:cxn ang="0">
                  <a:pos x="59" y="86"/>
                </a:cxn>
                <a:cxn ang="0">
                  <a:pos x="75" y="65"/>
                </a:cxn>
                <a:cxn ang="0">
                  <a:pos x="88" y="37"/>
                </a:cxn>
                <a:cxn ang="0">
                  <a:pos x="98" y="21"/>
                </a:cxn>
                <a:cxn ang="0">
                  <a:pos x="113" y="10"/>
                </a:cxn>
                <a:cxn ang="0">
                  <a:pos x="129" y="1"/>
                </a:cxn>
                <a:cxn ang="0">
                  <a:pos x="140" y="0"/>
                </a:cxn>
                <a:cxn ang="0">
                  <a:pos x="169" y="3"/>
                </a:cxn>
                <a:cxn ang="0">
                  <a:pos x="188" y="3"/>
                </a:cxn>
                <a:cxn ang="0">
                  <a:pos x="197" y="3"/>
                </a:cxn>
                <a:cxn ang="0">
                  <a:pos x="206" y="5"/>
                </a:cxn>
                <a:cxn ang="0">
                  <a:pos x="213" y="16"/>
                </a:cxn>
                <a:cxn ang="0">
                  <a:pos x="214" y="26"/>
                </a:cxn>
                <a:cxn ang="0">
                  <a:pos x="211" y="37"/>
                </a:cxn>
                <a:cxn ang="0">
                  <a:pos x="206" y="43"/>
                </a:cxn>
                <a:cxn ang="0">
                  <a:pos x="198" y="47"/>
                </a:cxn>
              </a:cxnLst>
              <a:rect l="0" t="0" r="r" b="b"/>
              <a:pathLst>
                <a:path w="214" h="270">
                  <a:moveTo>
                    <a:pt x="195" y="47"/>
                  </a:moveTo>
                  <a:lnTo>
                    <a:pt x="193" y="47"/>
                  </a:lnTo>
                  <a:lnTo>
                    <a:pt x="188" y="47"/>
                  </a:lnTo>
                  <a:lnTo>
                    <a:pt x="182" y="47"/>
                  </a:lnTo>
                  <a:lnTo>
                    <a:pt x="175" y="43"/>
                  </a:lnTo>
                  <a:lnTo>
                    <a:pt x="168" y="43"/>
                  </a:lnTo>
                  <a:lnTo>
                    <a:pt x="161" y="42"/>
                  </a:lnTo>
                  <a:lnTo>
                    <a:pt x="158" y="40"/>
                  </a:lnTo>
                  <a:lnTo>
                    <a:pt x="153" y="40"/>
                  </a:lnTo>
                  <a:lnTo>
                    <a:pt x="152" y="40"/>
                  </a:lnTo>
                  <a:lnTo>
                    <a:pt x="146" y="42"/>
                  </a:lnTo>
                  <a:lnTo>
                    <a:pt x="143" y="42"/>
                  </a:lnTo>
                  <a:lnTo>
                    <a:pt x="142" y="43"/>
                  </a:lnTo>
                  <a:lnTo>
                    <a:pt x="138" y="47"/>
                  </a:lnTo>
                  <a:lnTo>
                    <a:pt x="132" y="50"/>
                  </a:lnTo>
                  <a:lnTo>
                    <a:pt x="129" y="55"/>
                  </a:lnTo>
                  <a:lnTo>
                    <a:pt x="125" y="59"/>
                  </a:lnTo>
                  <a:lnTo>
                    <a:pt x="122" y="63"/>
                  </a:lnTo>
                  <a:lnTo>
                    <a:pt x="120" y="68"/>
                  </a:lnTo>
                  <a:lnTo>
                    <a:pt x="117" y="72"/>
                  </a:lnTo>
                  <a:lnTo>
                    <a:pt x="114" y="78"/>
                  </a:lnTo>
                  <a:lnTo>
                    <a:pt x="111" y="85"/>
                  </a:lnTo>
                  <a:lnTo>
                    <a:pt x="106" y="95"/>
                  </a:lnTo>
                  <a:lnTo>
                    <a:pt x="104" y="101"/>
                  </a:lnTo>
                  <a:lnTo>
                    <a:pt x="100" y="105"/>
                  </a:lnTo>
                  <a:lnTo>
                    <a:pt x="97" y="111"/>
                  </a:lnTo>
                  <a:lnTo>
                    <a:pt x="93" y="117"/>
                  </a:lnTo>
                  <a:lnTo>
                    <a:pt x="83" y="130"/>
                  </a:lnTo>
                  <a:lnTo>
                    <a:pt x="70" y="146"/>
                  </a:lnTo>
                  <a:lnTo>
                    <a:pt x="64" y="153"/>
                  </a:lnTo>
                  <a:lnTo>
                    <a:pt x="58" y="162"/>
                  </a:lnTo>
                  <a:lnTo>
                    <a:pt x="52" y="169"/>
                  </a:lnTo>
                  <a:lnTo>
                    <a:pt x="46" y="178"/>
                  </a:lnTo>
                  <a:lnTo>
                    <a:pt x="45" y="181"/>
                  </a:lnTo>
                  <a:lnTo>
                    <a:pt x="43" y="183"/>
                  </a:lnTo>
                  <a:lnTo>
                    <a:pt x="41" y="191"/>
                  </a:lnTo>
                  <a:lnTo>
                    <a:pt x="38" y="194"/>
                  </a:lnTo>
                  <a:lnTo>
                    <a:pt x="38" y="196"/>
                  </a:lnTo>
                  <a:lnTo>
                    <a:pt x="38" y="204"/>
                  </a:lnTo>
                  <a:lnTo>
                    <a:pt x="38" y="208"/>
                  </a:lnTo>
                  <a:lnTo>
                    <a:pt x="38" y="211"/>
                  </a:lnTo>
                  <a:lnTo>
                    <a:pt x="41" y="215"/>
                  </a:lnTo>
                  <a:lnTo>
                    <a:pt x="42" y="217"/>
                  </a:lnTo>
                  <a:lnTo>
                    <a:pt x="43" y="220"/>
                  </a:lnTo>
                  <a:lnTo>
                    <a:pt x="45" y="221"/>
                  </a:lnTo>
                  <a:lnTo>
                    <a:pt x="49" y="225"/>
                  </a:lnTo>
                  <a:lnTo>
                    <a:pt x="52" y="227"/>
                  </a:lnTo>
                  <a:lnTo>
                    <a:pt x="55" y="231"/>
                  </a:lnTo>
                  <a:lnTo>
                    <a:pt x="59" y="233"/>
                  </a:lnTo>
                  <a:lnTo>
                    <a:pt x="59" y="234"/>
                  </a:lnTo>
                  <a:lnTo>
                    <a:pt x="61" y="236"/>
                  </a:lnTo>
                  <a:lnTo>
                    <a:pt x="62" y="237"/>
                  </a:lnTo>
                  <a:lnTo>
                    <a:pt x="62" y="241"/>
                  </a:lnTo>
                  <a:lnTo>
                    <a:pt x="64" y="241"/>
                  </a:lnTo>
                  <a:lnTo>
                    <a:pt x="64" y="244"/>
                  </a:lnTo>
                  <a:lnTo>
                    <a:pt x="64" y="246"/>
                  </a:lnTo>
                  <a:lnTo>
                    <a:pt x="64" y="249"/>
                  </a:lnTo>
                  <a:lnTo>
                    <a:pt x="62" y="254"/>
                  </a:lnTo>
                  <a:lnTo>
                    <a:pt x="61" y="257"/>
                  </a:lnTo>
                  <a:lnTo>
                    <a:pt x="58" y="262"/>
                  </a:lnTo>
                  <a:lnTo>
                    <a:pt x="55" y="264"/>
                  </a:lnTo>
                  <a:lnTo>
                    <a:pt x="54" y="264"/>
                  </a:lnTo>
                  <a:lnTo>
                    <a:pt x="51" y="266"/>
                  </a:lnTo>
                  <a:lnTo>
                    <a:pt x="46" y="269"/>
                  </a:lnTo>
                  <a:lnTo>
                    <a:pt x="43" y="270"/>
                  </a:lnTo>
                  <a:lnTo>
                    <a:pt x="38" y="270"/>
                  </a:lnTo>
                  <a:lnTo>
                    <a:pt x="35" y="269"/>
                  </a:lnTo>
                  <a:lnTo>
                    <a:pt x="30" y="266"/>
                  </a:lnTo>
                  <a:lnTo>
                    <a:pt x="29" y="266"/>
                  </a:lnTo>
                  <a:lnTo>
                    <a:pt x="25" y="263"/>
                  </a:lnTo>
                  <a:lnTo>
                    <a:pt x="20" y="257"/>
                  </a:lnTo>
                  <a:lnTo>
                    <a:pt x="15" y="254"/>
                  </a:lnTo>
                  <a:lnTo>
                    <a:pt x="12" y="250"/>
                  </a:lnTo>
                  <a:lnTo>
                    <a:pt x="9" y="246"/>
                  </a:lnTo>
                  <a:lnTo>
                    <a:pt x="6" y="241"/>
                  </a:lnTo>
                  <a:lnTo>
                    <a:pt x="4" y="236"/>
                  </a:lnTo>
                  <a:lnTo>
                    <a:pt x="3" y="231"/>
                  </a:lnTo>
                  <a:lnTo>
                    <a:pt x="0" y="225"/>
                  </a:lnTo>
                  <a:lnTo>
                    <a:pt x="0" y="220"/>
                  </a:lnTo>
                  <a:lnTo>
                    <a:pt x="0" y="215"/>
                  </a:lnTo>
                  <a:lnTo>
                    <a:pt x="0" y="208"/>
                  </a:lnTo>
                  <a:lnTo>
                    <a:pt x="0" y="202"/>
                  </a:lnTo>
                  <a:lnTo>
                    <a:pt x="0" y="195"/>
                  </a:lnTo>
                  <a:lnTo>
                    <a:pt x="3" y="191"/>
                  </a:lnTo>
                  <a:lnTo>
                    <a:pt x="4" y="183"/>
                  </a:lnTo>
                  <a:lnTo>
                    <a:pt x="6" y="178"/>
                  </a:lnTo>
                  <a:lnTo>
                    <a:pt x="9" y="172"/>
                  </a:lnTo>
                  <a:lnTo>
                    <a:pt x="13" y="157"/>
                  </a:lnTo>
                  <a:lnTo>
                    <a:pt x="20" y="146"/>
                  </a:lnTo>
                  <a:lnTo>
                    <a:pt x="23" y="139"/>
                  </a:lnTo>
                  <a:lnTo>
                    <a:pt x="26" y="134"/>
                  </a:lnTo>
                  <a:lnTo>
                    <a:pt x="35" y="121"/>
                  </a:lnTo>
                  <a:lnTo>
                    <a:pt x="43" y="110"/>
                  </a:lnTo>
                  <a:lnTo>
                    <a:pt x="46" y="102"/>
                  </a:lnTo>
                  <a:lnTo>
                    <a:pt x="51" y="97"/>
                  </a:lnTo>
                  <a:lnTo>
                    <a:pt x="59" y="86"/>
                  </a:lnTo>
                  <a:lnTo>
                    <a:pt x="64" y="82"/>
                  </a:lnTo>
                  <a:lnTo>
                    <a:pt x="68" y="78"/>
                  </a:lnTo>
                  <a:lnTo>
                    <a:pt x="75" y="65"/>
                  </a:lnTo>
                  <a:lnTo>
                    <a:pt x="80" y="53"/>
                  </a:lnTo>
                  <a:lnTo>
                    <a:pt x="84" y="42"/>
                  </a:lnTo>
                  <a:lnTo>
                    <a:pt x="88" y="37"/>
                  </a:lnTo>
                  <a:lnTo>
                    <a:pt x="91" y="32"/>
                  </a:lnTo>
                  <a:lnTo>
                    <a:pt x="96" y="27"/>
                  </a:lnTo>
                  <a:lnTo>
                    <a:pt x="98" y="21"/>
                  </a:lnTo>
                  <a:lnTo>
                    <a:pt x="101" y="18"/>
                  </a:lnTo>
                  <a:lnTo>
                    <a:pt x="107" y="13"/>
                  </a:lnTo>
                  <a:lnTo>
                    <a:pt x="113" y="10"/>
                  </a:lnTo>
                  <a:lnTo>
                    <a:pt x="120" y="5"/>
                  </a:lnTo>
                  <a:lnTo>
                    <a:pt x="123" y="3"/>
                  </a:lnTo>
                  <a:lnTo>
                    <a:pt x="129" y="1"/>
                  </a:lnTo>
                  <a:lnTo>
                    <a:pt x="132" y="1"/>
                  </a:lnTo>
                  <a:lnTo>
                    <a:pt x="138" y="0"/>
                  </a:lnTo>
                  <a:lnTo>
                    <a:pt x="140" y="0"/>
                  </a:lnTo>
                  <a:lnTo>
                    <a:pt x="143" y="0"/>
                  </a:lnTo>
                  <a:lnTo>
                    <a:pt x="152" y="1"/>
                  </a:lnTo>
                  <a:lnTo>
                    <a:pt x="169" y="3"/>
                  </a:lnTo>
                  <a:lnTo>
                    <a:pt x="180" y="3"/>
                  </a:lnTo>
                  <a:lnTo>
                    <a:pt x="184" y="3"/>
                  </a:lnTo>
                  <a:lnTo>
                    <a:pt x="188" y="3"/>
                  </a:lnTo>
                  <a:lnTo>
                    <a:pt x="193" y="3"/>
                  </a:lnTo>
                  <a:lnTo>
                    <a:pt x="193" y="3"/>
                  </a:lnTo>
                  <a:lnTo>
                    <a:pt x="197" y="3"/>
                  </a:lnTo>
                  <a:lnTo>
                    <a:pt x="198" y="3"/>
                  </a:lnTo>
                  <a:lnTo>
                    <a:pt x="201" y="4"/>
                  </a:lnTo>
                  <a:lnTo>
                    <a:pt x="206" y="5"/>
                  </a:lnTo>
                  <a:lnTo>
                    <a:pt x="211" y="10"/>
                  </a:lnTo>
                  <a:lnTo>
                    <a:pt x="213" y="13"/>
                  </a:lnTo>
                  <a:lnTo>
                    <a:pt x="213" y="16"/>
                  </a:lnTo>
                  <a:lnTo>
                    <a:pt x="214" y="18"/>
                  </a:lnTo>
                  <a:lnTo>
                    <a:pt x="214" y="21"/>
                  </a:lnTo>
                  <a:lnTo>
                    <a:pt x="214" y="26"/>
                  </a:lnTo>
                  <a:lnTo>
                    <a:pt x="214" y="30"/>
                  </a:lnTo>
                  <a:lnTo>
                    <a:pt x="214" y="33"/>
                  </a:lnTo>
                  <a:lnTo>
                    <a:pt x="211" y="37"/>
                  </a:lnTo>
                  <a:lnTo>
                    <a:pt x="211" y="39"/>
                  </a:lnTo>
                  <a:lnTo>
                    <a:pt x="208" y="40"/>
                  </a:lnTo>
                  <a:lnTo>
                    <a:pt x="206" y="43"/>
                  </a:lnTo>
                  <a:lnTo>
                    <a:pt x="201" y="43"/>
                  </a:lnTo>
                  <a:lnTo>
                    <a:pt x="200" y="46"/>
                  </a:lnTo>
                  <a:lnTo>
                    <a:pt x="198" y="47"/>
                  </a:lnTo>
                  <a:lnTo>
                    <a:pt x="195" y="47"/>
                  </a:lnTo>
                  <a:lnTo>
                    <a:pt x="195" y="47"/>
                  </a:lnTo>
                  <a:close/>
                </a:path>
              </a:pathLst>
            </a:custGeom>
            <a:solidFill>
              <a:srgbClr val="000000"/>
            </a:solidFill>
            <a:ln w="9525">
              <a:noFill/>
              <a:round/>
              <a:headEnd/>
              <a:tailEnd/>
            </a:ln>
          </p:spPr>
          <p:txBody>
            <a:bodyPr/>
            <a:lstStyle/>
            <a:p>
              <a:endParaRPr lang="en-US"/>
            </a:p>
          </p:txBody>
        </p:sp>
        <p:sp>
          <p:nvSpPr>
            <p:cNvPr id="102435" name="Freeform 35"/>
            <p:cNvSpPr>
              <a:spLocks/>
            </p:cNvSpPr>
            <p:nvPr/>
          </p:nvSpPr>
          <p:spPr bwMode="auto">
            <a:xfrm>
              <a:off x="2677" y="2624"/>
              <a:ext cx="188" cy="101"/>
            </a:xfrm>
            <a:custGeom>
              <a:avLst/>
              <a:gdLst/>
              <a:ahLst/>
              <a:cxnLst>
                <a:cxn ang="0">
                  <a:pos x="30" y="254"/>
                </a:cxn>
                <a:cxn ang="0">
                  <a:pos x="46" y="249"/>
                </a:cxn>
                <a:cxn ang="0">
                  <a:pos x="69" y="236"/>
                </a:cxn>
                <a:cxn ang="0">
                  <a:pos x="94" y="225"/>
                </a:cxn>
                <a:cxn ang="0">
                  <a:pos x="135" y="196"/>
                </a:cxn>
                <a:cxn ang="0">
                  <a:pos x="168" y="174"/>
                </a:cxn>
                <a:cxn ang="0">
                  <a:pos x="194" y="161"/>
                </a:cxn>
                <a:cxn ang="0">
                  <a:pos x="253" y="129"/>
                </a:cxn>
                <a:cxn ang="0">
                  <a:pos x="331" y="92"/>
                </a:cxn>
                <a:cxn ang="0">
                  <a:pos x="443" y="42"/>
                </a:cxn>
                <a:cxn ang="0">
                  <a:pos x="538" y="0"/>
                </a:cxn>
                <a:cxn ang="0">
                  <a:pos x="547" y="0"/>
                </a:cxn>
                <a:cxn ang="0">
                  <a:pos x="551" y="2"/>
                </a:cxn>
                <a:cxn ang="0">
                  <a:pos x="556" y="5"/>
                </a:cxn>
                <a:cxn ang="0">
                  <a:pos x="560" y="11"/>
                </a:cxn>
                <a:cxn ang="0">
                  <a:pos x="564" y="18"/>
                </a:cxn>
                <a:cxn ang="0">
                  <a:pos x="566" y="26"/>
                </a:cxn>
                <a:cxn ang="0">
                  <a:pos x="564" y="31"/>
                </a:cxn>
                <a:cxn ang="0">
                  <a:pos x="563" y="35"/>
                </a:cxn>
                <a:cxn ang="0">
                  <a:pos x="559" y="38"/>
                </a:cxn>
                <a:cxn ang="0">
                  <a:pos x="551" y="44"/>
                </a:cxn>
                <a:cxn ang="0">
                  <a:pos x="425" y="100"/>
                </a:cxn>
                <a:cxn ang="0">
                  <a:pos x="350" y="134"/>
                </a:cxn>
                <a:cxn ang="0">
                  <a:pos x="274" y="171"/>
                </a:cxn>
                <a:cxn ang="0">
                  <a:pos x="214" y="200"/>
                </a:cxn>
                <a:cxn ang="0">
                  <a:pos x="177" y="223"/>
                </a:cxn>
                <a:cxn ang="0">
                  <a:pos x="132" y="252"/>
                </a:cxn>
                <a:cxn ang="0">
                  <a:pos x="97" y="274"/>
                </a:cxn>
                <a:cxn ang="0">
                  <a:pos x="72" y="284"/>
                </a:cxn>
                <a:cxn ang="0">
                  <a:pos x="46" y="297"/>
                </a:cxn>
                <a:cxn ang="0">
                  <a:pos x="29" y="304"/>
                </a:cxn>
                <a:cxn ang="0">
                  <a:pos x="22" y="304"/>
                </a:cxn>
                <a:cxn ang="0">
                  <a:pos x="16" y="304"/>
                </a:cxn>
                <a:cxn ang="0">
                  <a:pos x="13" y="300"/>
                </a:cxn>
                <a:cxn ang="0">
                  <a:pos x="9" y="298"/>
                </a:cxn>
                <a:cxn ang="0">
                  <a:pos x="4" y="291"/>
                </a:cxn>
                <a:cxn ang="0">
                  <a:pos x="0" y="287"/>
                </a:cxn>
                <a:cxn ang="0">
                  <a:pos x="0" y="280"/>
                </a:cxn>
                <a:cxn ang="0">
                  <a:pos x="1" y="271"/>
                </a:cxn>
                <a:cxn ang="0">
                  <a:pos x="7" y="265"/>
                </a:cxn>
                <a:cxn ang="0">
                  <a:pos x="12" y="261"/>
                </a:cxn>
                <a:cxn ang="0">
                  <a:pos x="16" y="259"/>
                </a:cxn>
              </a:cxnLst>
              <a:rect l="0" t="0" r="r" b="b"/>
              <a:pathLst>
                <a:path w="566" h="304">
                  <a:moveTo>
                    <a:pt x="16" y="259"/>
                  </a:moveTo>
                  <a:lnTo>
                    <a:pt x="30" y="254"/>
                  </a:lnTo>
                  <a:lnTo>
                    <a:pt x="39" y="251"/>
                  </a:lnTo>
                  <a:lnTo>
                    <a:pt x="46" y="249"/>
                  </a:lnTo>
                  <a:lnTo>
                    <a:pt x="58" y="242"/>
                  </a:lnTo>
                  <a:lnTo>
                    <a:pt x="69" y="236"/>
                  </a:lnTo>
                  <a:lnTo>
                    <a:pt x="82" y="229"/>
                  </a:lnTo>
                  <a:lnTo>
                    <a:pt x="94" y="225"/>
                  </a:lnTo>
                  <a:lnTo>
                    <a:pt x="114" y="212"/>
                  </a:lnTo>
                  <a:lnTo>
                    <a:pt x="135" y="196"/>
                  </a:lnTo>
                  <a:lnTo>
                    <a:pt x="158" y="181"/>
                  </a:lnTo>
                  <a:lnTo>
                    <a:pt x="168" y="174"/>
                  </a:lnTo>
                  <a:lnTo>
                    <a:pt x="182" y="168"/>
                  </a:lnTo>
                  <a:lnTo>
                    <a:pt x="194" y="161"/>
                  </a:lnTo>
                  <a:lnTo>
                    <a:pt x="208" y="152"/>
                  </a:lnTo>
                  <a:lnTo>
                    <a:pt x="253" y="129"/>
                  </a:lnTo>
                  <a:lnTo>
                    <a:pt x="294" y="112"/>
                  </a:lnTo>
                  <a:lnTo>
                    <a:pt x="331" y="92"/>
                  </a:lnTo>
                  <a:lnTo>
                    <a:pt x="368" y="76"/>
                  </a:lnTo>
                  <a:lnTo>
                    <a:pt x="443" y="42"/>
                  </a:lnTo>
                  <a:lnTo>
                    <a:pt x="534" y="2"/>
                  </a:lnTo>
                  <a:lnTo>
                    <a:pt x="538" y="0"/>
                  </a:lnTo>
                  <a:lnTo>
                    <a:pt x="544" y="0"/>
                  </a:lnTo>
                  <a:lnTo>
                    <a:pt x="547" y="0"/>
                  </a:lnTo>
                  <a:lnTo>
                    <a:pt x="550" y="2"/>
                  </a:lnTo>
                  <a:lnTo>
                    <a:pt x="551" y="2"/>
                  </a:lnTo>
                  <a:lnTo>
                    <a:pt x="554" y="2"/>
                  </a:lnTo>
                  <a:lnTo>
                    <a:pt x="556" y="5"/>
                  </a:lnTo>
                  <a:lnTo>
                    <a:pt x="557" y="6"/>
                  </a:lnTo>
                  <a:lnTo>
                    <a:pt x="560" y="11"/>
                  </a:lnTo>
                  <a:lnTo>
                    <a:pt x="563" y="13"/>
                  </a:lnTo>
                  <a:lnTo>
                    <a:pt x="564" y="18"/>
                  </a:lnTo>
                  <a:lnTo>
                    <a:pt x="566" y="22"/>
                  </a:lnTo>
                  <a:lnTo>
                    <a:pt x="566" y="26"/>
                  </a:lnTo>
                  <a:lnTo>
                    <a:pt x="564" y="28"/>
                  </a:lnTo>
                  <a:lnTo>
                    <a:pt x="564" y="31"/>
                  </a:lnTo>
                  <a:lnTo>
                    <a:pt x="563" y="31"/>
                  </a:lnTo>
                  <a:lnTo>
                    <a:pt x="563" y="35"/>
                  </a:lnTo>
                  <a:lnTo>
                    <a:pt x="560" y="37"/>
                  </a:lnTo>
                  <a:lnTo>
                    <a:pt x="559" y="38"/>
                  </a:lnTo>
                  <a:lnTo>
                    <a:pt x="556" y="42"/>
                  </a:lnTo>
                  <a:lnTo>
                    <a:pt x="551" y="44"/>
                  </a:lnTo>
                  <a:lnTo>
                    <a:pt x="463" y="83"/>
                  </a:lnTo>
                  <a:lnTo>
                    <a:pt x="425" y="100"/>
                  </a:lnTo>
                  <a:lnTo>
                    <a:pt x="386" y="116"/>
                  </a:lnTo>
                  <a:lnTo>
                    <a:pt x="350" y="134"/>
                  </a:lnTo>
                  <a:lnTo>
                    <a:pt x="313" y="151"/>
                  </a:lnTo>
                  <a:lnTo>
                    <a:pt x="274" y="171"/>
                  </a:lnTo>
                  <a:lnTo>
                    <a:pt x="229" y="193"/>
                  </a:lnTo>
                  <a:lnTo>
                    <a:pt x="214" y="200"/>
                  </a:lnTo>
                  <a:lnTo>
                    <a:pt x="201" y="207"/>
                  </a:lnTo>
                  <a:lnTo>
                    <a:pt x="177" y="223"/>
                  </a:lnTo>
                  <a:lnTo>
                    <a:pt x="155" y="236"/>
                  </a:lnTo>
                  <a:lnTo>
                    <a:pt x="132" y="252"/>
                  </a:lnTo>
                  <a:lnTo>
                    <a:pt x="109" y="267"/>
                  </a:lnTo>
                  <a:lnTo>
                    <a:pt x="97" y="274"/>
                  </a:lnTo>
                  <a:lnTo>
                    <a:pt x="87" y="278"/>
                  </a:lnTo>
                  <a:lnTo>
                    <a:pt x="72" y="284"/>
                  </a:lnTo>
                  <a:lnTo>
                    <a:pt x="59" y="290"/>
                  </a:lnTo>
                  <a:lnTo>
                    <a:pt x="46" y="297"/>
                  </a:lnTo>
                  <a:lnTo>
                    <a:pt x="30" y="303"/>
                  </a:lnTo>
                  <a:lnTo>
                    <a:pt x="29" y="304"/>
                  </a:lnTo>
                  <a:lnTo>
                    <a:pt x="26" y="304"/>
                  </a:lnTo>
                  <a:lnTo>
                    <a:pt x="22" y="304"/>
                  </a:lnTo>
                  <a:lnTo>
                    <a:pt x="17" y="304"/>
                  </a:lnTo>
                  <a:lnTo>
                    <a:pt x="16" y="304"/>
                  </a:lnTo>
                  <a:lnTo>
                    <a:pt x="14" y="303"/>
                  </a:lnTo>
                  <a:lnTo>
                    <a:pt x="13" y="300"/>
                  </a:lnTo>
                  <a:lnTo>
                    <a:pt x="12" y="300"/>
                  </a:lnTo>
                  <a:lnTo>
                    <a:pt x="9" y="298"/>
                  </a:lnTo>
                  <a:lnTo>
                    <a:pt x="6" y="296"/>
                  </a:lnTo>
                  <a:lnTo>
                    <a:pt x="4" y="291"/>
                  </a:lnTo>
                  <a:lnTo>
                    <a:pt x="1" y="288"/>
                  </a:lnTo>
                  <a:lnTo>
                    <a:pt x="0" y="287"/>
                  </a:lnTo>
                  <a:lnTo>
                    <a:pt x="0" y="283"/>
                  </a:lnTo>
                  <a:lnTo>
                    <a:pt x="0" y="280"/>
                  </a:lnTo>
                  <a:lnTo>
                    <a:pt x="0" y="277"/>
                  </a:lnTo>
                  <a:lnTo>
                    <a:pt x="1" y="271"/>
                  </a:lnTo>
                  <a:lnTo>
                    <a:pt x="4" y="268"/>
                  </a:lnTo>
                  <a:lnTo>
                    <a:pt x="7" y="265"/>
                  </a:lnTo>
                  <a:lnTo>
                    <a:pt x="9" y="262"/>
                  </a:lnTo>
                  <a:lnTo>
                    <a:pt x="12" y="261"/>
                  </a:lnTo>
                  <a:lnTo>
                    <a:pt x="14" y="261"/>
                  </a:lnTo>
                  <a:lnTo>
                    <a:pt x="16" y="259"/>
                  </a:lnTo>
                  <a:lnTo>
                    <a:pt x="16" y="259"/>
                  </a:lnTo>
                  <a:close/>
                </a:path>
              </a:pathLst>
            </a:custGeom>
            <a:solidFill>
              <a:srgbClr val="000000"/>
            </a:solidFill>
            <a:ln w="9525">
              <a:noFill/>
              <a:round/>
              <a:headEnd/>
              <a:tailEnd/>
            </a:ln>
          </p:spPr>
          <p:txBody>
            <a:bodyPr/>
            <a:lstStyle/>
            <a:p>
              <a:endParaRPr lang="en-US"/>
            </a:p>
          </p:txBody>
        </p:sp>
        <p:sp>
          <p:nvSpPr>
            <p:cNvPr id="102436" name="Freeform 36"/>
            <p:cNvSpPr>
              <a:spLocks/>
            </p:cNvSpPr>
            <p:nvPr/>
          </p:nvSpPr>
          <p:spPr bwMode="auto">
            <a:xfrm>
              <a:off x="2905" y="2515"/>
              <a:ext cx="55" cy="40"/>
            </a:xfrm>
            <a:custGeom>
              <a:avLst/>
              <a:gdLst/>
              <a:ahLst/>
              <a:cxnLst>
                <a:cxn ang="0">
                  <a:pos x="0" y="60"/>
                </a:cxn>
                <a:cxn ang="0">
                  <a:pos x="4" y="51"/>
                </a:cxn>
                <a:cxn ang="0">
                  <a:pos x="7" y="42"/>
                </a:cxn>
                <a:cxn ang="0">
                  <a:pos x="13" y="34"/>
                </a:cxn>
                <a:cxn ang="0">
                  <a:pos x="17" y="26"/>
                </a:cxn>
                <a:cxn ang="0">
                  <a:pos x="24" y="21"/>
                </a:cxn>
                <a:cxn ang="0">
                  <a:pos x="33" y="15"/>
                </a:cxn>
                <a:cxn ang="0">
                  <a:pos x="46" y="8"/>
                </a:cxn>
                <a:cxn ang="0">
                  <a:pos x="60" y="3"/>
                </a:cxn>
                <a:cxn ang="0">
                  <a:pos x="75" y="2"/>
                </a:cxn>
                <a:cxn ang="0">
                  <a:pos x="95" y="2"/>
                </a:cxn>
                <a:cxn ang="0">
                  <a:pos x="104" y="3"/>
                </a:cxn>
                <a:cxn ang="0">
                  <a:pos x="114" y="5"/>
                </a:cxn>
                <a:cxn ang="0">
                  <a:pos x="123" y="9"/>
                </a:cxn>
                <a:cxn ang="0">
                  <a:pos x="133" y="16"/>
                </a:cxn>
                <a:cxn ang="0">
                  <a:pos x="141" y="25"/>
                </a:cxn>
                <a:cxn ang="0">
                  <a:pos x="149" y="34"/>
                </a:cxn>
                <a:cxn ang="0">
                  <a:pos x="153" y="45"/>
                </a:cxn>
                <a:cxn ang="0">
                  <a:pos x="157" y="57"/>
                </a:cxn>
                <a:cxn ang="0">
                  <a:pos x="162" y="80"/>
                </a:cxn>
                <a:cxn ang="0">
                  <a:pos x="166" y="96"/>
                </a:cxn>
                <a:cxn ang="0">
                  <a:pos x="166" y="102"/>
                </a:cxn>
                <a:cxn ang="0">
                  <a:pos x="165" y="107"/>
                </a:cxn>
                <a:cxn ang="0">
                  <a:pos x="160" y="112"/>
                </a:cxn>
                <a:cxn ang="0">
                  <a:pos x="153" y="116"/>
                </a:cxn>
                <a:cxn ang="0">
                  <a:pos x="149" y="120"/>
                </a:cxn>
                <a:cxn ang="0">
                  <a:pos x="141" y="120"/>
                </a:cxn>
                <a:cxn ang="0">
                  <a:pos x="133" y="118"/>
                </a:cxn>
                <a:cxn ang="0">
                  <a:pos x="128" y="115"/>
                </a:cxn>
                <a:cxn ang="0">
                  <a:pos x="124" y="112"/>
                </a:cxn>
                <a:cxn ang="0">
                  <a:pos x="121" y="107"/>
                </a:cxn>
                <a:cxn ang="0">
                  <a:pos x="120" y="93"/>
                </a:cxn>
                <a:cxn ang="0">
                  <a:pos x="117" y="77"/>
                </a:cxn>
                <a:cxn ang="0">
                  <a:pos x="114" y="64"/>
                </a:cxn>
                <a:cxn ang="0">
                  <a:pos x="111" y="58"/>
                </a:cxn>
                <a:cxn ang="0">
                  <a:pos x="107" y="54"/>
                </a:cxn>
                <a:cxn ang="0">
                  <a:pos x="99" y="48"/>
                </a:cxn>
                <a:cxn ang="0">
                  <a:pos x="91" y="45"/>
                </a:cxn>
                <a:cxn ang="0">
                  <a:pos x="83" y="45"/>
                </a:cxn>
                <a:cxn ang="0">
                  <a:pos x="75" y="45"/>
                </a:cxn>
                <a:cxn ang="0">
                  <a:pos x="66" y="47"/>
                </a:cxn>
                <a:cxn ang="0">
                  <a:pos x="59" y="50"/>
                </a:cxn>
                <a:cxn ang="0">
                  <a:pos x="52" y="55"/>
                </a:cxn>
                <a:cxn ang="0">
                  <a:pos x="46" y="61"/>
                </a:cxn>
                <a:cxn ang="0">
                  <a:pos x="44" y="68"/>
                </a:cxn>
                <a:cxn ang="0">
                  <a:pos x="43" y="79"/>
                </a:cxn>
                <a:cxn ang="0">
                  <a:pos x="37" y="84"/>
                </a:cxn>
                <a:cxn ang="0">
                  <a:pos x="34" y="86"/>
                </a:cxn>
                <a:cxn ang="0">
                  <a:pos x="30" y="89"/>
                </a:cxn>
                <a:cxn ang="0">
                  <a:pos x="21" y="89"/>
                </a:cxn>
                <a:cxn ang="0">
                  <a:pos x="13" y="87"/>
                </a:cxn>
                <a:cxn ang="0">
                  <a:pos x="8" y="86"/>
                </a:cxn>
                <a:cxn ang="0">
                  <a:pos x="4" y="79"/>
                </a:cxn>
                <a:cxn ang="0">
                  <a:pos x="0" y="74"/>
                </a:cxn>
                <a:cxn ang="0">
                  <a:pos x="0" y="64"/>
                </a:cxn>
              </a:cxnLst>
              <a:rect l="0" t="0" r="r" b="b"/>
              <a:pathLst>
                <a:path w="166" h="120">
                  <a:moveTo>
                    <a:pt x="0" y="64"/>
                  </a:moveTo>
                  <a:lnTo>
                    <a:pt x="0" y="60"/>
                  </a:lnTo>
                  <a:lnTo>
                    <a:pt x="2" y="57"/>
                  </a:lnTo>
                  <a:lnTo>
                    <a:pt x="4" y="51"/>
                  </a:lnTo>
                  <a:lnTo>
                    <a:pt x="5" y="47"/>
                  </a:lnTo>
                  <a:lnTo>
                    <a:pt x="7" y="42"/>
                  </a:lnTo>
                  <a:lnTo>
                    <a:pt x="8" y="39"/>
                  </a:lnTo>
                  <a:lnTo>
                    <a:pt x="13" y="34"/>
                  </a:lnTo>
                  <a:lnTo>
                    <a:pt x="14" y="31"/>
                  </a:lnTo>
                  <a:lnTo>
                    <a:pt x="17" y="26"/>
                  </a:lnTo>
                  <a:lnTo>
                    <a:pt x="21" y="24"/>
                  </a:lnTo>
                  <a:lnTo>
                    <a:pt x="24" y="21"/>
                  </a:lnTo>
                  <a:lnTo>
                    <a:pt x="30" y="18"/>
                  </a:lnTo>
                  <a:lnTo>
                    <a:pt x="33" y="15"/>
                  </a:lnTo>
                  <a:lnTo>
                    <a:pt x="36" y="12"/>
                  </a:lnTo>
                  <a:lnTo>
                    <a:pt x="46" y="8"/>
                  </a:lnTo>
                  <a:lnTo>
                    <a:pt x="55" y="5"/>
                  </a:lnTo>
                  <a:lnTo>
                    <a:pt x="60" y="3"/>
                  </a:lnTo>
                  <a:lnTo>
                    <a:pt x="66" y="3"/>
                  </a:lnTo>
                  <a:lnTo>
                    <a:pt x="75" y="2"/>
                  </a:lnTo>
                  <a:lnTo>
                    <a:pt x="85" y="0"/>
                  </a:lnTo>
                  <a:lnTo>
                    <a:pt x="95" y="2"/>
                  </a:lnTo>
                  <a:lnTo>
                    <a:pt x="99" y="2"/>
                  </a:lnTo>
                  <a:lnTo>
                    <a:pt x="104" y="3"/>
                  </a:lnTo>
                  <a:lnTo>
                    <a:pt x="108" y="3"/>
                  </a:lnTo>
                  <a:lnTo>
                    <a:pt x="114" y="5"/>
                  </a:lnTo>
                  <a:lnTo>
                    <a:pt x="120" y="6"/>
                  </a:lnTo>
                  <a:lnTo>
                    <a:pt x="123" y="9"/>
                  </a:lnTo>
                  <a:lnTo>
                    <a:pt x="128" y="13"/>
                  </a:lnTo>
                  <a:lnTo>
                    <a:pt x="133" y="16"/>
                  </a:lnTo>
                  <a:lnTo>
                    <a:pt x="138" y="21"/>
                  </a:lnTo>
                  <a:lnTo>
                    <a:pt x="141" y="25"/>
                  </a:lnTo>
                  <a:lnTo>
                    <a:pt x="144" y="29"/>
                  </a:lnTo>
                  <a:lnTo>
                    <a:pt x="149" y="34"/>
                  </a:lnTo>
                  <a:lnTo>
                    <a:pt x="151" y="39"/>
                  </a:lnTo>
                  <a:lnTo>
                    <a:pt x="153" y="45"/>
                  </a:lnTo>
                  <a:lnTo>
                    <a:pt x="154" y="50"/>
                  </a:lnTo>
                  <a:lnTo>
                    <a:pt x="157" y="57"/>
                  </a:lnTo>
                  <a:lnTo>
                    <a:pt x="160" y="67"/>
                  </a:lnTo>
                  <a:lnTo>
                    <a:pt x="162" y="80"/>
                  </a:lnTo>
                  <a:lnTo>
                    <a:pt x="166" y="94"/>
                  </a:lnTo>
                  <a:lnTo>
                    <a:pt x="166" y="96"/>
                  </a:lnTo>
                  <a:lnTo>
                    <a:pt x="166" y="97"/>
                  </a:lnTo>
                  <a:lnTo>
                    <a:pt x="166" y="102"/>
                  </a:lnTo>
                  <a:lnTo>
                    <a:pt x="165" y="103"/>
                  </a:lnTo>
                  <a:lnTo>
                    <a:pt x="165" y="107"/>
                  </a:lnTo>
                  <a:lnTo>
                    <a:pt x="162" y="109"/>
                  </a:lnTo>
                  <a:lnTo>
                    <a:pt x="160" y="112"/>
                  </a:lnTo>
                  <a:lnTo>
                    <a:pt x="157" y="115"/>
                  </a:lnTo>
                  <a:lnTo>
                    <a:pt x="153" y="116"/>
                  </a:lnTo>
                  <a:lnTo>
                    <a:pt x="150" y="118"/>
                  </a:lnTo>
                  <a:lnTo>
                    <a:pt x="149" y="120"/>
                  </a:lnTo>
                  <a:lnTo>
                    <a:pt x="146" y="120"/>
                  </a:lnTo>
                  <a:lnTo>
                    <a:pt x="141" y="120"/>
                  </a:lnTo>
                  <a:lnTo>
                    <a:pt x="138" y="120"/>
                  </a:lnTo>
                  <a:lnTo>
                    <a:pt x="133" y="118"/>
                  </a:lnTo>
                  <a:lnTo>
                    <a:pt x="130" y="116"/>
                  </a:lnTo>
                  <a:lnTo>
                    <a:pt x="128" y="115"/>
                  </a:lnTo>
                  <a:lnTo>
                    <a:pt x="125" y="113"/>
                  </a:lnTo>
                  <a:lnTo>
                    <a:pt x="124" y="112"/>
                  </a:lnTo>
                  <a:lnTo>
                    <a:pt x="123" y="109"/>
                  </a:lnTo>
                  <a:lnTo>
                    <a:pt x="121" y="107"/>
                  </a:lnTo>
                  <a:lnTo>
                    <a:pt x="120" y="102"/>
                  </a:lnTo>
                  <a:lnTo>
                    <a:pt x="120" y="93"/>
                  </a:lnTo>
                  <a:lnTo>
                    <a:pt x="120" y="86"/>
                  </a:lnTo>
                  <a:lnTo>
                    <a:pt x="117" y="77"/>
                  </a:lnTo>
                  <a:lnTo>
                    <a:pt x="115" y="70"/>
                  </a:lnTo>
                  <a:lnTo>
                    <a:pt x="114" y="64"/>
                  </a:lnTo>
                  <a:lnTo>
                    <a:pt x="112" y="61"/>
                  </a:lnTo>
                  <a:lnTo>
                    <a:pt x="111" y="58"/>
                  </a:lnTo>
                  <a:lnTo>
                    <a:pt x="108" y="57"/>
                  </a:lnTo>
                  <a:lnTo>
                    <a:pt x="107" y="54"/>
                  </a:lnTo>
                  <a:lnTo>
                    <a:pt x="104" y="51"/>
                  </a:lnTo>
                  <a:lnTo>
                    <a:pt x="99" y="48"/>
                  </a:lnTo>
                  <a:lnTo>
                    <a:pt x="96" y="47"/>
                  </a:lnTo>
                  <a:lnTo>
                    <a:pt x="91" y="45"/>
                  </a:lnTo>
                  <a:lnTo>
                    <a:pt x="88" y="45"/>
                  </a:lnTo>
                  <a:lnTo>
                    <a:pt x="83" y="45"/>
                  </a:lnTo>
                  <a:lnTo>
                    <a:pt x="79" y="45"/>
                  </a:lnTo>
                  <a:lnTo>
                    <a:pt x="75" y="45"/>
                  </a:lnTo>
                  <a:lnTo>
                    <a:pt x="70" y="45"/>
                  </a:lnTo>
                  <a:lnTo>
                    <a:pt x="66" y="47"/>
                  </a:lnTo>
                  <a:lnTo>
                    <a:pt x="62" y="48"/>
                  </a:lnTo>
                  <a:lnTo>
                    <a:pt x="59" y="50"/>
                  </a:lnTo>
                  <a:lnTo>
                    <a:pt x="55" y="51"/>
                  </a:lnTo>
                  <a:lnTo>
                    <a:pt x="52" y="55"/>
                  </a:lnTo>
                  <a:lnTo>
                    <a:pt x="49" y="57"/>
                  </a:lnTo>
                  <a:lnTo>
                    <a:pt x="46" y="61"/>
                  </a:lnTo>
                  <a:lnTo>
                    <a:pt x="46" y="64"/>
                  </a:lnTo>
                  <a:lnTo>
                    <a:pt x="44" y="68"/>
                  </a:lnTo>
                  <a:lnTo>
                    <a:pt x="43" y="74"/>
                  </a:lnTo>
                  <a:lnTo>
                    <a:pt x="43" y="79"/>
                  </a:lnTo>
                  <a:lnTo>
                    <a:pt x="40" y="83"/>
                  </a:lnTo>
                  <a:lnTo>
                    <a:pt x="37" y="84"/>
                  </a:lnTo>
                  <a:lnTo>
                    <a:pt x="36" y="86"/>
                  </a:lnTo>
                  <a:lnTo>
                    <a:pt x="34" y="86"/>
                  </a:lnTo>
                  <a:lnTo>
                    <a:pt x="33" y="87"/>
                  </a:lnTo>
                  <a:lnTo>
                    <a:pt x="30" y="89"/>
                  </a:lnTo>
                  <a:lnTo>
                    <a:pt x="24" y="89"/>
                  </a:lnTo>
                  <a:lnTo>
                    <a:pt x="21" y="89"/>
                  </a:lnTo>
                  <a:lnTo>
                    <a:pt x="17" y="89"/>
                  </a:lnTo>
                  <a:lnTo>
                    <a:pt x="13" y="87"/>
                  </a:lnTo>
                  <a:lnTo>
                    <a:pt x="11" y="86"/>
                  </a:lnTo>
                  <a:lnTo>
                    <a:pt x="8" y="86"/>
                  </a:lnTo>
                  <a:lnTo>
                    <a:pt x="5" y="83"/>
                  </a:lnTo>
                  <a:lnTo>
                    <a:pt x="4" y="79"/>
                  </a:lnTo>
                  <a:lnTo>
                    <a:pt x="2" y="76"/>
                  </a:lnTo>
                  <a:lnTo>
                    <a:pt x="0" y="74"/>
                  </a:lnTo>
                  <a:lnTo>
                    <a:pt x="0" y="70"/>
                  </a:lnTo>
                  <a:lnTo>
                    <a:pt x="0" y="64"/>
                  </a:lnTo>
                  <a:lnTo>
                    <a:pt x="0" y="64"/>
                  </a:lnTo>
                  <a:close/>
                </a:path>
              </a:pathLst>
            </a:custGeom>
            <a:solidFill>
              <a:srgbClr val="000000"/>
            </a:solidFill>
            <a:ln w="9525">
              <a:noFill/>
              <a:round/>
              <a:headEnd/>
              <a:tailEnd/>
            </a:ln>
          </p:spPr>
          <p:txBody>
            <a:bodyPr/>
            <a:lstStyle/>
            <a:p>
              <a:endParaRPr lang="en-US"/>
            </a:p>
          </p:txBody>
        </p:sp>
        <p:sp>
          <p:nvSpPr>
            <p:cNvPr id="102437" name="Freeform 37"/>
            <p:cNvSpPr>
              <a:spLocks/>
            </p:cNvSpPr>
            <p:nvPr/>
          </p:nvSpPr>
          <p:spPr bwMode="auto">
            <a:xfrm>
              <a:off x="3002" y="2585"/>
              <a:ext cx="103" cy="152"/>
            </a:xfrm>
            <a:custGeom>
              <a:avLst/>
              <a:gdLst/>
              <a:ahLst/>
              <a:cxnLst>
                <a:cxn ang="0">
                  <a:pos x="165" y="1"/>
                </a:cxn>
                <a:cxn ang="0">
                  <a:pos x="226" y="0"/>
                </a:cxn>
                <a:cxn ang="0">
                  <a:pos x="251" y="1"/>
                </a:cxn>
                <a:cxn ang="0">
                  <a:pos x="275" y="7"/>
                </a:cxn>
                <a:cxn ang="0">
                  <a:pos x="296" y="17"/>
                </a:cxn>
                <a:cxn ang="0">
                  <a:pos x="306" y="29"/>
                </a:cxn>
                <a:cxn ang="0">
                  <a:pos x="310" y="44"/>
                </a:cxn>
                <a:cxn ang="0">
                  <a:pos x="310" y="82"/>
                </a:cxn>
                <a:cxn ang="0">
                  <a:pos x="301" y="131"/>
                </a:cxn>
                <a:cxn ang="0">
                  <a:pos x="277" y="224"/>
                </a:cxn>
                <a:cxn ang="0">
                  <a:pos x="259" y="308"/>
                </a:cxn>
                <a:cxn ang="0">
                  <a:pos x="248" y="360"/>
                </a:cxn>
                <a:cxn ang="0">
                  <a:pos x="228" y="399"/>
                </a:cxn>
                <a:cxn ang="0">
                  <a:pos x="210" y="419"/>
                </a:cxn>
                <a:cxn ang="0">
                  <a:pos x="187" y="437"/>
                </a:cxn>
                <a:cxn ang="0">
                  <a:pos x="165" y="448"/>
                </a:cxn>
                <a:cxn ang="0">
                  <a:pos x="141" y="453"/>
                </a:cxn>
                <a:cxn ang="0">
                  <a:pos x="112" y="453"/>
                </a:cxn>
                <a:cxn ang="0">
                  <a:pos x="60" y="437"/>
                </a:cxn>
                <a:cxn ang="0">
                  <a:pos x="13" y="419"/>
                </a:cxn>
                <a:cxn ang="0">
                  <a:pos x="2" y="408"/>
                </a:cxn>
                <a:cxn ang="0">
                  <a:pos x="2" y="395"/>
                </a:cxn>
                <a:cxn ang="0">
                  <a:pos x="5" y="385"/>
                </a:cxn>
                <a:cxn ang="0">
                  <a:pos x="19" y="376"/>
                </a:cxn>
                <a:cxn ang="0">
                  <a:pos x="31" y="376"/>
                </a:cxn>
                <a:cxn ang="0">
                  <a:pos x="66" y="392"/>
                </a:cxn>
                <a:cxn ang="0">
                  <a:pos x="112" y="411"/>
                </a:cxn>
                <a:cxn ang="0">
                  <a:pos x="134" y="411"/>
                </a:cxn>
                <a:cxn ang="0">
                  <a:pos x="149" y="405"/>
                </a:cxn>
                <a:cxn ang="0">
                  <a:pos x="168" y="395"/>
                </a:cxn>
                <a:cxn ang="0">
                  <a:pos x="186" y="380"/>
                </a:cxn>
                <a:cxn ang="0">
                  <a:pos x="203" y="353"/>
                </a:cxn>
                <a:cxn ang="0">
                  <a:pos x="215" y="314"/>
                </a:cxn>
                <a:cxn ang="0">
                  <a:pos x="228" y="241"/>
                </a:cxn>
                <a:cxn ang="0">
                  <a:pos x="244" y="176"/>
                </a:cxn>
                <a:cxn ang="0">
                  <a:pos x="258" y="126"/>
                </a:cxn>
                <a:cxn ang="0">
                  <a:pos x="264" y="92"/>
                </a:cxn>
                <a:cxn ang="0">
                  <a:pos x="264" y="62"/>
                </a:cxn>
                <a:cxn ang="0">
                  <a:pos x="255" y="50"/>
                </a:cxn>
                <a:cxn ang="0">
                  <a:pos x="238" y="43"/>
                </a:cxn>
                <a:cxn ang="0">
                  <a:pos x="206" y="42"/>
                </a:cxn>
                <a:cxn ang="0">
                  <a:pos x="148" y="46"/>
                </a:cxn>
                <a:cxn ang="0">
                  <a:pos x="84" y="58"/>
                </a:cxn>
                <a:cxn ang="0">
                  <a:pos x="67" y="52"/>
                </a:cxn>
                <a:cxn ang="0">
                  <a:pos x="63" y="44"/>
                </a:cxn>
                <a:cxn ang="0">
                  <a:pos x="60" y="29"/>
                </a:cxn>
                <a:cxn ang="0">
                  <a:pos x="64" y="18"/>
                </a:cxn>
                <a:cxn ang="0">
                  <a:pos x="73" y="11"/>
                </a:cxn>
              </a:cxnLst>
              <a:rect l="0" t="0" r="r" b="b"/>
              <a:pathLst>
                <a:path w="310" h="455">
                  <a:moveTo>
                    <a:pt x="79" y="11"/>
                  </a:moveTo>
                  <a:lnTo>
                    <a:pt x="110" y="8"/>
                  </a:lnTo>
                  <a:lnTo>
                    <a:pt x="147" y="4"/>
                  </a:lnTo>
                  <a:lnTo>
                    <a:pt x="165" y="1"/>
                  </a:lnTo>
                  <a:lnTo>
                    <a:pt x="186" y="0"/>
                  </a:lnTo>
                  <a:lnTo>
                    <a:pt x="196" y="0"/>
                  </a:lnTo>
                  <a:lnTo>
                    <a:pt x="206" y="0"/>
                  </a:lnTo>
                  <a:lnTo>
                    <a:pt x="226" y="0"/>
                  </a:lnTo>
                  <a:lnTo>
                    <a:pt x="235" y="0"/>
                  </a:lnTo>
                  <a:lnTo>
                    <a:pt x="242" y="1"/>
                  </a:lnTo>
                  <a:lnTo>
                    <a:pt x="248" y="1"/>
                  </a:lnTo>
                  <a:lnTo>
                    <a:pt x="251" y="1"/>
                  </a:lnTo>
                  <a:lnTo>
                    <a:pt x="259" y="4"/>
                  </a:lnTo>
                  <a:lnTo>
                    <a:pt x="268" y="5"/>
                  </a:lnTo>
                  <a:lnTo>
                    <a:pt x="273" y="7"/>
                  </a:lnTo>
                  <a:lnTo>
                    <a:pt x="275" y="7"/>
                  </a:lnTo>
                  <a:lnTo>
                    <a:pt x="283" y="11"/>
                  </a:lnTo>
                  <a:lnTo>
                    <a:pt x="288" y="11"/>
                  </a:lnTo>
                  <a:lnTo>
                    <a:pt x="294" y="17"/>
                  </a:lnTo>
                  <a:lnTo>
                    <a:pt x="296" y="17"/>
                  </a:lnTo>
                  <a:lnTo>
                    <a:pt x="297" y="20"/>
                  </a:lnTo>
                  <a:lnTo>
                    <a:pt x="303" y="24"/>
                  </a:lnTo>
                  <a:lnTo>
                    <a:pt x="304" y="27"/>
                  </a:lnTo>
                  <a:lnTo>
                    <a:pt x="306" y="29"/>
                  </a:lnTo>
                  <a:lnTo>
                    <a:pt x="309" y="34"/>
                  </a:lnTo>
                  <a:lnTo>
                    <a:pt x="310" y="37"/>
                  </a:lnTo>
                  <a:lnTo>
                    <a:pt x="310" y="42"/>
                  </a:lnTo>
                  <a:lnTo>
                    <a:pt x="310" y="44"/>
                  </a:lnTo>
                  <a:lnTo>
                    <a:pt x="310" y="49"/>
                  </a:lnTo>
                  <a:lnTo>
                    <a:pt x="310" y="55"/>
                  </a:lnTo>
                  <a:lnTo>
                    <a:pt x="310" y="68"/>
                  </a:lnTo>
                  <a:lnTo>
                    <a:pt x="310" y="82"/>
                  </a:lnTo>
                  <a:lnTo>
                    <a:pt x="309" y="95"/>
                  </a:lnTo>
                  <a:lnTo>
                    <a:pt x="306" y="107"/>
                  </a:lnTo>
                  <a:lnTo>
                    <a:pt x="304" y="120"/>
                  </a:lnTo>
                  <a:lnTo>
                    <a:pt x="301" y="131"/>
                  </a:lnTo>
                  <a:lnTo>
                    <a:pt x="299" y="141"/>
                  </a:lnTo>
                  <a:lnTo>
                    <a:pt x="296" y="153"/>
                  </a:lnTo>
                  <a:lnTo>
                    <a:pt x="284" y="199"/>
                  </a:lnTo>
                  <a:lnTo>
                    <a:pt x="277" y="224"/>
                  </a:lnTo>
                  <a:lnTo>
                    <a:pt x="274" y="237"/>
                  </a:lnTo>
                  <a:lnTo>
                    <a:pt x="273" y="251"/>
                  </a:lnTo>
                  <a:lnTo>
                    <a:pt x="265" y="282"/>
                  </a:lnTo>
                  <a:lnTo>
                    <a:pt x="259" y="308"/>
                  </a:lnTo>
                  <a:lnTo>
                    <a:pt x="258" y="322"/>
                  </a:lnTo>
                  <a:lnTo>
                    <a:pt x="255" y="335"/>
                  </a:lnTo>
                  <a:lnTo>
                    <a:pt x="251" y="348"/>
                  </a:lnTo>
                  <a:lnTo>
                    <a:pt x="248" y="360"/>
                  </a:lnTo>
                  <a:lnTo>
                    <a:pt x="242" y="373"/>
                  </a:lnTo>
                  <a:lnTo>
                    <a:pt x="238" y="383"/>
                  </a:lnTo>
                  <a:lnTo>
                    <a:pt x="231" y="395"/>
                  </a:lnTo>
                  <a:lnTo>
                    <a:pt x="228" y="399"/>
                  </a:lnTo>
                  <a:lnTo>
                    <a:pt x="222" y="405"/>
                  </a:lnTo>
                  <a:lnTo>
                    <a:pt x="219" y="411"/>
                  </a:lnTo>
                  <a:lnTo>
                    <a:pt x="215" y="413"/>
                  </a:lnTo>
                  <a:lnTo>
                    <a:pt x="210" y="419"/>
                  </a:lnTo>
                  <a:lnTo>
                    <a:pt x="204" y="424"/>
                  </a:lnTo>
                  <a:lnTo>
                    <a:pt x="199" y="428"/>
                  </a:lnTo>
                  <a:lnTo>
                    <a:pt x="193" y="432"/>
                  </a:lnTo>
                  <a:lnTo>
                    <a:pt x="187" y="437"/>
                  </a:lnTo>
                  <a:lnTo>
                    <a:pt x="181" y="440"/>
                  </a:lnTo>
                  <a:lnTo>
                    <a:pt x="177" y="444"/>
                  </a:lnTo>
                  <a:lnTo>
                    <a:pt x="171" y="447"/>
                  </a:lnTo>
                  <a:lnTo>
                    <a:pt x="165" y="448"/>
                  </a:lnTo>
                  <a:lnTo>
                    <a:pt x="160" y="451"/>
                  </a:lnTo>
                  <a:lnTo>
                    <a:pt x="151" y="453"/>
                  </a:lnTo>
                  <a:lnTo>
                    <a:pt x="147" y="453"/>
                  </a:lnTo>
                  <a:lnTo>
                    <a:pt x="141" y="453"/>
                  </a:lnTo>
                  <a:lnTo>
                    <a:pt x="135" y="455"/>
                  </a:lnTo>
                  <a:lnTo>
                    <a:pt x="131" y="455"/>
                  </a:lnTo>
                  <a:lnTo>
                    <a:pt x="122" y="453"/>
                  </a:lnTo>
                  <a:lnTo>
                    <a:pt x="112" y="453"/>
                  </a:lnTo>
                  <a:lnTo>
                    <a:pt x="102" y="451"/>
                  </a:lnTo>
                  <a:lnTo>
                    <a:pt x="92" y="448"/>
                  </a:lnTo>
                  <a:lnTo>
                    <a:pt x="80" y="445"/>
                  </a:lnTo>
                  <a:lnTo>
                    <a:pt x="60" y="437"/>
                  </a:lnTo>
                  <a:lnTo>
                    <a:pt x="38" y="428"/>
                  </a:lnTo>
                  <a:lnTo>
                    <a:pt x="26" y="424"/>
                  </a:lnTo>
                  <a:lnTo>
                    <a:pt x="15" y="419"/>
                  </a:lnTo>
                  <a:lnTo>
                    <a:pt x="13" y="419"/>
                  </a:lnTo>
                  <a:lnTo>
                    <a:pt x="11" y="418"/>
                  </a:lnTo>
                  <a:lnTo>
                    <a:pt x="6" y="413"/>
                  </a:lnTo>
                  <a:lnTo>
                    <a:pt x="5" y="412"/>
                  </a:lnTo>
                  <a:lnTo>
                    <a:pt x="2" y="408"/>
                  </a:lnTo>
                  <a:lnTo>
                    <a:pt x="2" y="403"/>
                  </a:lnTo>
                  <a:lnTo>
                    <a:pt x="0" y="399"/>
                  </a:lnTo>
                  <a:lnTo>
                    <a:pt x="0" y="398"/>
                  </a:lnTo>
                  <a:lnTo>
                    <a:pt x="2" y="395"/>
                  </a:lnTo>
                  <a:lnTo>
                    <a:pt x="2" y="393"/>
                  </a:lnTo>
                  <a:lnTo>
                    <a:pt x="2" y="392"/>
                  </a:lnTo>
                  <a:lnTo>
                    <a:pt x="3" y="389"/>
                  </a:lnTo>
                  <a:lnTo>
                    <a:pt x="5" y="385"/>
                  </a:lnTo>
                  <a:lnTo>
                    <a:pt x="9" y="382"/>
                  </a:lnTo>
                  <a:lnTo>
                    <a:pt x="12" y="377"/>
                  </a:lnTo>
                  <a:lnTo>
                    <a:pt x="15" y="376"/>
                  </a:lnTo>
                  <a:lnTo>
                    <a:pt x="19" y="376"/>
                  </a:lnTo>
                  <a:lnTo>
                    <a:pt x="22" y="376"/>
                  </a:lnTo>
                  <a:lnTo>
                    <a:pt x="25" y="376"/>
                  </a:lnTo>
                  <a:lnTo>
                    <a:pt x="26" y="376"/>
                  </a:lnTo>
                  <a:lnTo>
                    <a:pt x="31" y="376"/>
                  </a:lnTo>
                  <a:lnTo>
                    <a:pt x="40" y="382"/>
                  </a:lnTo>
                  <a:lnTo>
                    <a:pt x="48" y="385"/>
                  </a:lnTo>
                  <a:lnTo>
                    <a:pt x="57" y="389"/>
                  </a:lnTo>
                  <a:lnTo>
                    <a:pt x="66" y="392"/>
                  </a:lnTo>
                  <a:lnTo>
                    <a:pt x="80" y="398"/>
                  </a:lnTo>
                  <a:lnTo>
                    <a:pt x="96" y="405"/>
                  </a:lnTo>
                  <a:lnTo>
                    <a:pt x="105" y="406"/>
                  </a:lnTo>
                  <a:lnTo>
                    <a:pt x="112" y="411"/>
                  </a:lnTo>
                  <a:lnTo>
                    <a:pt x="119" y="411"/>
                  </a:lnTo>
                  <a:lnTo>
                    <a:pt x="126" y="411"/>
                  </a:lnTo>
                  <a:lnTo>
                    <a:pt x="131" y="411"/>
                  </a:lnTo>
                  <a:lnTo>
                    <a:pt x="134" y="411"/>
                  </a:lnTo>
                  <a:lnTo>
                    <a:pt x="139" y="411"/>
                  </a:lnTo>
                  <a:lnTo>
                    <a:pt x="142" y="408"/>
                  </a:lnTo>
                  <a:lnTo>
                    <a:pt x="147" y="406"/>
                  </a:lnTo>
                  <a:lnTo>
                    <a:pt x="149" y="405"/>
                  </a:lnTo>
                  <a:lnTo>
                    <a:pt x="155" y="403"/>
                  </a:lnTo>
                  <a:lnTo>
                    <a:pt x="158" y="402"/>
                  </a:lnTo>
                  <a:lnTo>
                    <a:pt x="164" y="398"/>
                  </a:lnTo>
                  <a:lnTo>
                    <a:pt x="168" y="395"/>
                  </a:lnTo>
                  <a:lnTo>
                    <a:pt x="174" y="392"/>
                  </a:lnTo>
                  <a:lnTo>
                    <a:pt x="177" y="389"/>
                  </a:lnTo>
                  <a:lnTo>
                    <a:pt x="181" y="385"/>
                  </a:lnTo>
                  <a:lnTo>
                    <a:pt x="186" y="380"/>
                  </a:lnTo>
                  <a:lnTo>
                    <a:pt x="189" y="376"/>
                  </a:lnTo>
                  <a:lnTo>
                    <a:pt x="193" y="373"/>
                  </a:lnTo>
                  <a:lnTo>
                    <a:pt x="197" y="361"/>
                  </a:lnTo>
                  <a:lnTo>
                    <a:pt x="203" y="353"/>
                  </a:lnTo>
                  <a:lnTo>
                    <a:pt x="206" y="343"/>
                  </a:lnTo>
                  <a:lnTo>
                    <a:pt x="210" y="335"/>
                  </a:lnTo>
                  <a:lnTo>
                    <a:pt x="213" y="324"/>
                  </a:lnTo>
                  <a:lnTo>
                    <a:pt x="215" y="314"/>
                  </a:lnTo>
                  <a:lnTo>
                    <a:pt x="219" y="289"/>
                  </a:lnTo>
                  <a:lnTo>
                    <a:pt x="222" y="267"/>
                  </a:lnTo>
                  <a:lnTo>
                    <a:pt x="226" y="254"/>
                  </a:lnTo>
                  <a:lnTo>
                    <a:pt x="228" y="241"/>
                  </a:lnTo>
                  <a:lnTo>
                    <a:pt x="231" y="230"/>
                  </a:lnTo>
                  <a:lnTo>
                    <a:pt x="233" y="217"/>
                  </a:lnTo>
                  <a:lnTo>
                    <a:pt x="239" y="195"/>
                  </a:lnTo>
                  <a:lnTo>
                    <a:pt x="244" y="176"/>
                  </a:lnTo>
                  <a:lnTo>
                    <a:pt x="251" y="154"/>
                  </a:lnTo>
                  <a:lnTo>
                    <a:pt x="252" y="146"/>
                  </a:lnTo>
                  <a:lnTo>
                    <a:pt x="257" y="136"/>
                  </a:lnTo>
                  <a:lnTo>
                    <a:pt x="258" y="126"/>
                  </a:lnTo>
                  <a:lnTo>
                    <a:pt x="259" y="115"/>
                  </a:lnTo>
                  <a:lnTo>
                    <a:pt x="261" y="105"/>
                  </a:lnTo>
                  <a:lnTo>
                    <a:pt x="261" y="98"/>
                  </a:lnTo>
                  <a:lnTo>
                    <a:pt x="264" y="92"/>
                  </a:lnTo>
                  <a:lnTo>
                    <a:pt x="264" y="81"/>
                  </a:lnTo>
                  <a:lnTo>
                    <a:pt x="264" y="66"/>
                  </a:lnTo>
                  <a:lnTo>
                    <a:pt x="264" y="63"/>
                  </a:lnTo>
                  <a:lnTo>
                    <a:pt x="264" y="62"/>
                  </a:lnTo>
                  <a:lnTo>
                    <a:pt x="261" y="59"/>
                  </a:lnTo>
                  <a:lnTo>
                    <a:pt x="259" y="58"/>
                  </a:lnTo>
                  <a:lnTo>
                    <a:pt x="258" y="53"/>
                  </a:lnTo>
                  <a:lnTo>
                    <a:pt x="255" y="50"/>
                  </a:lnTo>
                  <a:lnTo>
                    <a:pt x="251" y="49"/>
                  </a:lnTo>
                  <a:lnTo>
                    <a:pt x="248" y="46"/>
                  </a:lnTo>
                  <a:lnTo>
                    <a:pt x="242" y="44"/>
                  </a:lnTo>
                  <a:lnTo>
                    <a:pt x="238" y="43"/>
                  </a:lnTo>
                  <a:lnTo>
                    <a:pt x="233" y="42"/>
                  </a:lnTo>
                  <a:lnTo>
                    <a:pt x="226" y="42"/>
                  </a:lnTo>
                  <a:lnTo>
                    <a:pt x="220" y="42"/>
                  </a:lnTo>
                  <a:lnTo>
                    <a:pt x="206" y="42"/>
                  </a:lnTo>
                  <a:lnTo>
                    <a:pt x="193" y="42"/>
                  </a:lnTo>
                  <a:lnTo>
                    <a:pt x="177" y="43"/>
                  </a:lnTo>
                  <a:lnTo>
                    <a:pt x="163" y="44"/>
                  </a:lnTo>
                  <a:lnTo>
                    <a:pt x="148" y="46"/>
                  </a:lnTo>
                  <a:lnTo>
                    <a:pt x="132" y="50"/>
                  </a:lnTo>
                  <a:lnTo>
                    <a:pt x="105" y="53"/>
                  </a:lnTo>
                  <a:lnTo>
                    <a:pt x="94" y="55"/>
                  </a:lnTo>
                  <a:lnTo>
                    <a:pt x="84" y="58"/>
                  </a:lnTo>
                  <a:lnTo>
                    <a:pt x="79" y="58"/>
                  </a:lnTo>
                  <a:lnTo>
                    <a:pt x="73" y="58"/>
                  </a:lnTo>
                  <a:lnTo>
                    <a:pt x="71" y="55"/>
                  </a:lnTo>
                  <a:lnTo>
                    <a:pt x="67" y="52"/>
                  </a:lnTo>
                  <a:lnTo>
                    <a:pt x="66" y="50"/>
                  </a:lnTo>
                  <a:lnTo>
                    <a:pt x="64" y="49"/>
                  </a:lnTo>
                  <a:lnTo>
                    <a:pt x="63" y="46"/>
                  </a:lnTo>
                  <a:lnTo>
                    <a:pt x="63" y="44"/>
                  </a:lnTo>
                  <a:lnTo>
                    <a:pt x="60" y="42"/>
                  </a:lnTo>
                  <a:lnTo>
                    <a:pt x="60" y="37"/>
                  </a:lnTo>
                  <a:lnTo>
                    <a:pt x="58" y="33"/>
                  </a:lnTo>
                  <a:lnTo>
                    <a:pt x="60" y="29"/>
                  </a:lnTo>
                  <a:lnTo>
                    <a:pt x="60" y="26"/>
                  </a:lnTo>
                  <a:lnTo>
                    <a:pt x="60" y="24"/>
                  </a:lnTo>
                  <a:lnTo>
                    <a:pt x="64" y="20"/>
                  </a:lnTo>
                  <a:lnTo>
                    <a:pt x="64" y="18"/>
                  </a:lnTo>
                  <a:lnTo>
                    <a:pt x="66" y="17"/>
                  </a:lnTo>
                  <a:lnTo>
                    <a:pt x="67" y="17"/>
                  </a:lnTo>
                  <a:lnTo>
                    <a:pt x="68" y="16"/>
                  </a:lnTo>
                  <a:lnTo>
                    <a:pt x="73" y="11"/>
                  </a:lnTo>
                  <a:lnTo>
                    <a:pt x="76" y="11"/>
                  </a:lnTo>
                  <a:lnTo>
                    <a:pt x="79" y="11"/>
                  </a:lnTo>
                  <a:lnTo>
                    <a:pt x="79" y="11"/>
                  </a:lnTo>
                  <a:close/>
                </a:path>
              </a:pathLst>
            </a:custGeom>
            <a:solidFill>
              <a:srgbClr val="000000"/>
            </a:solidFill>
            <a:ln w="9525">
              <a:noFill/>
              <a:round/>
              <a:headEnd/>
              <a:tailEnd/>
            </a:ln>
          </p:spPr>
          <p:txBody>
            <a:bodyPr/>
            <a:lstStyle/>
            <a:p>
              <a:endParaRPr lang="en-US"/>
            </a:p>
          </p:txBody>
        </p:sp>
        <p:sp>
          <p:nvSpPr>
            <p:cNvPr id="102438" name="Freeform 38"/>
            <p:cNvSpPr>
              <a:spLocks/>
            </p:cNvSpPr>
            <p:nvPr/>
          </p:nvSpPr>
          <p:spPr bwMode="auto">
            <a:xfrm>
              <a:off x="3021" y="2624"/>
              <a:ext cx="44" cy="71"/>
            </a:xfrm>
            <a:custGeom>
              <a:avLst/>
              <a:gdLst/>
              <a:ahLst/>
              <a:cxnLst>
                <a:cxn ang="0">
                  <a:pos x="132" y="42"/>
                </a:cxn>
                <a:cxn ang="0">
                  <a:pos x="129" y="75"/>
                </a:cxn>
                <a:cxn ang="0">
                  <a:pos x="127" y="94"/>
                </a:cxn>
                <a:cxn ang="0">
                  <a:pos x="124" y="111"/>
                </a:cxn>
                <a:cxn ang="0">
                  <a:pos x="119" y="134"/>
                </a:cxn>
                <a:cxn ang="0">
                  <a:pos x="110" y="156"/>
                </a:cxn>
                <a:cxn ang="0">
                  <a:pos x="103" y="169"/>
                </a:cxn>
                <a:cxn ang="0">
                  <a:pos x="94" y="181"/>
                </a:cxn>
                <a:cxn ang="0">
                  <a:pos x="87" y="188"/>
                </a:cxn>
                <a:cxn ang="0">
                  <a:pos x="81" y="197"/>
                </a:cxn>
                <a:cxn ang="0">
                  <a:pos x="69" y="204"/>
                </a:cxn>
                <a:cxn ang="0">
                  <a:pos x="56" y="210"/>
                </a:cxn>
                <a:cxn ang="0">
                  <a:pos x="45" y="213"/>
                </a:cxn>
                <a:cxn ang="0">
                  <a:pos x="27" y="213"/>
                </a:cxn>
                <a:cxn ang="0">
                  <a:pos x="16" y="213"/>
                </a:cxn>
                <a:cxn ang="0">
                  <a:pos x="11" y="211"/>
                </a:cxn>
                <a:cxn ang="0">
                  <a:pos x="9" y="210"/>
                </a:cxn>
                <a:cxn ang="0">
                  <a:pos x="6" y="205"/>
                </a:cxn>
                <a:cxn ang="0">
                  <a:pos x="3" y="202"/>
                </a:cxn>
                <a:cxn ang="0">
                  <a:pos x="0" y="195"/>
                </a:cxn>
                <a:cxn ang="0">
                  <a:pos x="0" y="188"/>
                </a:cxn>
                <a:cxn ang="0">
                  <a:pos x="3" y="179"/>
                </a:cxn>
                <a:cxn ang="0">
                  <a:pos x="6" y="176"/>
                </a:cxn>
                <a:cxn ang="0">
                  <a:pos x="10" y="169"/>
                </a:cxn>
                <a:cxn ang="0">
                  <a:pos x="16" y="168"/>
                </a:cxn>
                <a:cxn ang="0">
                  <a:pos x="23" y="168"/>
                </a:cxn>
                <a:cxn ang="0">
                  <a:pos x="37" y="168"/>
                </a:cxn>
                <a:cxn ang="0">
                  <a:pos x="45" y="168"/>
                </a:cxn>
                <a:cxn ang="0">
                  <a:pos x="53" y="165"/>
                </a:cxn>
                <a:cxn ang="0">
                  <a:pos x="61" y="160"/>
                </a:cxn>
                <a:cxn ang="0">
                  <a:pos x="68" y="156"/>
                </a:cxn>
                <a:cxn ang="0">
                  <a:pos x="74" y="147"/>
                </a:cxn>
                <a:cxn ang="0">
                  <a:pos x="78" y="134"/>
                </a:cxn>
                <a:cxn ang="0">
                  <a:pos x="82" y="118"/>
                </a:cxn>
                <a:cxn ang="0">
                  <a:pos x="85" y="103"/>
                </a:cxn>
                <a:cxn ang="0">
                  <a:pos x="87" y="75"/>
                </a:cxn>
                <a:cxn ang="0">
                  <a:pos x="87" y="50"/>
                </a:cxn>
                <a:cxn ang="0">
                  <a:pos x="87" y="19"/>
                </a:cxn>
                <a:cxn ang="0">
                  <a:pos x="90" y="14"/>
                </a:cxn>
                <a:cxn ang="0">
                  <a:pos x="92" y="9"/>
                </a:cxn>
                <a:cxn ang="0">
                  <a:pos x="100" y="4"/>
                </a:cxn>
                <a:cxn ang="0">
                  <a:pos x="103" y="3"/>
                </a:cxn>
                <a:cxn ang="0">
                  <a:pos x="111" y="0"/>
                </a:cxn>
                <a:cxn ang="0">
                  <a:pos x="120" y="3"/>
                </a:cxn>
                <a:cxn ang="0">
                  <a:pos x="124" y="4"/>
                </a:cxn>
                <a:cxn ang="0">
                  <a:pos x="127" y="9"/>
                </a:cxn>
                <a:cxn ang="0">
                  <a:pos x="130" y="11"/>
                </a:cxn>
                <a:cxn ang="0">
                  <a:pos x="132" y="16"/>
                </a:cxn>
                <a:cxn ang="0">
                  <a:pos x="132" y="20"/>
                </a:cxn>
                <a:cxn ang="0">
                  <a:pos x="132" y="24"/>
                </a:cxn>
              </a:cxnLst>
              <a:rect l="0" t="0" r="r" b="b"/>
              <a:pathLst>
                <a:path w="132" h="213">
                  <a:moveTo>
                    <a:pt x="132" y="24"/>
                  </a:moveTo>
                  <a:lnTo>
                    <a:pt x="132" y="42"/>
                  </a:lnTo>
                  <a:lnTo>
                    <a:pt x="132" y="59"/>
                  </a:lnTo>
                  <a:lnTo>
                    <a:pt x="129" y="75"/>
                  </a:lnTo>
                  <a:lnTo>
                    <a:pt x="127" y="85"/>
                  </a:lnTo>
                  <a:lnTo>
                    <a:pt x="127" y="94"/>
                  </a:lnTo>
                  <a:lnTo>
                    <a:pt x="124" y="103"/>
                  </a:lnTo>
                  <a:lnTo>
                    <a:pt x="124" y="111"/>
                  </a:lnTo>
                  <a:lnTo>
                    <a:pt x="120" y="126"/>
                  </a:lnTo>
                  <a:lnTo>
                    <a:pt x="119" y="134"/>
                  </a:lnTo>
                  <a:lnTo>
                    <a:pt x="116" y="142"/>
                  </a:lnTo>
                  <a:lnTo>
                    <a:pt x="110" y="156"/>
                  </a:lnTo>
                  <a:lnTo>
                    <a:pt x="107" y="162"/>
                  </a:lnTo>
                  <a:lnTo>
                    <a:pt x="103" y="169"/>
                  </a:lnTo>
                  <a:lnTo>
                    <a:pt x="98" y="176"/>
                  </a:lnTo>
                  <a:lnTo>
                    <a:pt x="94" y="181"/>
                  </a:lnTo>
                  <a:lnTo>
                    <a:pt x="91" y="187"/>
                  </a:lnTo>
                  <a:lnTo>
                    <a:pt x="87" y="188"/>
                  </a:lnTo>
                  <a:lnTo>
                    <a:pt x="85" y="191"/>
                  </a:lnTo>
                  <a:lnTo>
                    <a:pt x="81" y="197"/>
                  </a:lnTo>
                  <a:lnTo>
                    <a:pt x="75" y="201"/>
                  </a:lnTo>
                  <a:lnTo>
                    <a:pt x="69" y="204"/>
                  </a:lnTo>
                  <a:lnTo>
                    <a:pt x="64" y="205"/>
                  </a:lnTo>
                  <a:lnTo>
                    <a:pt x="56" y="210"/>
                  </a:lnTo>
                  <a:lnTo>
                    <a:pt x="52" y="211"/>
                  </a:lnTo>
                  <a:lnTo>
                    <a:pt x="45" y="213"/>
                  </a:lnTo>
                  <a:lnTo>
                    <a:pt x="36" y="213"/>
                  </a:lnTo>
                  <a:lnTo>
                    <a:pt x="27" y="213"/>
                  </a:lnTo>
                  <a:lnTo>
                    <a:pt x="20" y="213"/>
                  </a:lnTo>
                  <a:lnTo>
                    <a:pt x="16" y="213"/>
                  </a:lnTo>
                  <a:lnTo>
                    <a:pt x="14" y="211"/>
                  </a:lnTo>
                  <a:lnTo>
                    <a:pt x="11" y="211"/>
                  </a:lnTo>
                  <a:lnTo>
                    <a:pt x="10" y="210"/>
                  </a:lnTo>
                  <a:lnTo>
                    <a:pt x="9" y="210"/>
                  </a:lnTo>
                  <a:lnTo>
                    <a:pt x="7" y="207"/>
                  </a:lnTo>
                  <a:lnTo>
                    <a:pt x="6" y="205"/>
                  </a:lnTo>
                  <a:lnTo>
                    <a:pt x="3" y="204"/>
                  </a:lnTo>
                  <a:lnTo>
                    <a:pt x="3" y="202"/>
                  </a:lnTo>
                  <a:lnTo>
                    <a:pt x="1" y="201"/>
                  </a:lnTo>
                  <a:lnTo>
                    <a:pt x="0" y="195"/>
                  </a:lnTo>
                  <a:lnTo>
                    <a:pt x="0" y="191"/>
                  </a:lnTo>
                  <a:lnTo>
                    <a:pt x="0" y="188"/>
                  </a:lnTo>
                  <a:lnTo>
                    <a:pt x="1" y="182"/>
                  </a:lnTo>
                  <a:lnTo>
                    <a:pt x="3" y="179"/>
                  </a:lnTo>
                  <a:lnTo>
                    <a:pt x="3" y="178"/>
                  </a:lnTo>
                  <a:lnTo>
                    <a:pt x="6" y="176"/>
                  </a:lnTo>
                  <a:lnTo>
                    <a:pt x="7" y="172"/>
                  </a:lnTo>
                  <a:lnTo>
                    <a:pt x="10" y="169"/>
                  </a:lnTo>
                  <a:lnTo>
                    <a:pt x="14" y="168"/>
                  </a:lnTo>
                  <a:lnTo>
                    <a:pt x="16" y="168"/>
                  </a:lnTo>
                  <a:lnTo>
                    <a:pt x="19" y="168"/>
                  </a:lnTo>
                  <a:lnTo>
                    <a:pt x="23" y="168"/>
                  </a:lnTo>
                  <a:lnTo>
                    <a:pt x="30" y="168"/>
                  </a:lnTo>
                  <a:lnTo>
                    <a:pt x="37" y="168"/>
                  </a:lnTo>
                  <a:lnTo>
                    <a:pt x="43" y="168"/>
                  </a:lnTo>
                  <a:lnTo>
                    <a:pt x="45" y="168"/>
                  </a:lnTo>
                  <a:lnTo>
                    <a:pt x="48" y="166"/>
                  </a:lnTo>
                  <a:lnTo>
                    <a:pt x="53" y="165"/>
                  </a:lnTo>
                  <a:lnTo>
                    <a:pt x="56" y="162"/>
                  </a:lnTo>
                  <a:lnTo>
                    <a:pt x="61" y="160"/>
                  </a:lnTo>
                  <a:lnTo>
                    <a:pt x="64" y="158"/>
                  </a:lnTo>
                  <a:lnTo>
                    <a:pt x="68" y="156"/>
                  </a:lnTo>
                  <a:lnTo>
                    <a:pt x="69" y="150"/>
                  </a:lnTo>
                  <a:lnTo>
                    <a:pt x="74" y="147"/>
                  </a:lnTo>
                  <a:lnTo>
                    <a:pt x="75" y="143"/>
                  </a:lnTo>
                  <a:lnTo>
                    <a:pt x="78" y="134"/>
                  </a:lnTo>
                  <a:lnTo>
                    <a:pt x="82" y="124"/>
                  </a:lnTo>
                  <a:lnTo>
                    <a:pt x="82" y="118"/>
                  </a:lnTo>
                  <a:lnTo>
                    <a:pt x="84" y="113"/>
                  </a:lnTo>
                  <a:lnTo>
                    <a:pt x="85" y="103"/>
                  </a:lnTo>
                  <a:lnTo>
                    <a:pt x="85" y="88"/>
                  </a:lnTo>
                  <a:lnTo>
                    <a:pt x="87" y="75"/>
                  </a:lnTo>
                  <a:lnTo>
                    <a:pt x="87" y="62"/>
                  </a:lnTo>
                  <a:lnTo>
                    <a:pt x="87" y="50"/>
                  </a:lnTo>
                  <a:lnTo>
                    <a:pt x="87" y="23"/>
                  </a:lnTo>
                  <a:lnTo>
                    <a:pt x="87" y="19"/>
                  </a:lnTo>
                  <a:lnTo>
                    <a:pt x="90" y="17"/>
                  </a:lnTo>
                  <a:lnTo>
                    <a:pt x="90" y="14"/>
                  </a:lnTo>
                  <a:lnTo>
                    <a:pt x="91" y="11"/>
                  </a:lnTo>
                  <a:lnTo>
                    <a:pt x="92" y="9"/>
                  </a:lnTo>
                  <a:lnTo>
                    <a:pt x="95" y="4"/>
                  </a:lnTo>
                  <a:lnTo>
                    <a:pt x="100" y="4"/>
                  </a:lnTo>
                  <a:lnTo>
                    <a:pt x="101" y="3"/>
                  </a:lnTo>
                  <a:lnTo>
                    <a:pt x="103" y="3"/>
                  </a:lnTo>
                  <a:lnTo>
                    <a:pt x="107" y="0"/>
                  </a:lnTo>
                  <a:lnTo>
                    <a:pt x="111" y="0"/>
                  </a:lnTo>
                  <a:lnTo>
                    <a:pt x="116" y="0"/>
                  </a:lnTo>
                  <a:lnTo>
                    <a:pt x="120" y="3"/>
                  </a:lnTo>
                  <a:lnTo>
                    <a:pt x="123" y="4"/>
                  </a:lnTo>
                  <a:lnTo>
                    <a:pt x="124" y="4"/>
                  </a:lnTo>
                  <a:lnTo>
                    <a:pt x="127" y="7"/>
                  </a:lnTo>
                  <a:lnTo>
                    <a:pt x="127" y="9"/>
                  </a:lnTo>
                  <a:lnTo>
                    <a:pt x="129" y="9"/>
                  </a:lnTo>
                  <a:lnTo>
                    <a:pt x="130" y="11"/>
                  </a:lnTo>
                  <a:lnTo>
                    <a:pt x="132" y="14"/>
                  </a:lnTo>
                  <a:lnTo>
                    <a:pt x="132" y="16"/>
                  </a:lnTo>
                  <a:lnTo>
                    <a:pt x="132" y="17"/>
                  </a:lnTo>
                  <a:lnTo>
                    <a:pt x="132" y="20"/>
                  </a:lnTo>
                  <a:lnTo>
                    <a:pt x="132" y="24"/>
                  </a:lnTo>
                  <a:lnTo>
                    <a:pt x="132" y="24"/>
                  </a:lnTo>
                  <a:close/>
                </a:path>
              </a:pathLst>
            </a:custGeom>
            <a:solidFill>
              <a:srgbClr val="000000"/>
            </a:solidFill>
            <a:ln w="9525">
              <a:noFill/>
              <a:round/>
              <a:headEnd/>
              <a:tailEnd/>
            </a:ln>
          </p:spPr>
          <p:txBody>
            <a:bodyPr/>
            <a:lstStyle/>
            <a:p>
              <a:endParaRPr lang="en-US"/>
            </a:p>
          </p:txBody>
        </p:sp>
        <p:sp>
          <p:nvSpPr>
            <p:cNvPr id="102439" name="Freeform 39"/>
            <p:cNvSpPr>
              <a:spLocks/>
            </p:cNvSpPr>
            <p:nvPr/>
          </p:nvSpPr>
          <p:spPr bwMode="auto">
            <a:xfrm>
              <a:off x="2930" y="2718"/>
              <a:ext cx="98" cy="289"/>
            </a:xfrm>
            <a:custGeom>
              <a:avLst/>
              <a:gdLst/>
              <a:ahLst/>
              <a:cxnLst>
                <a:cxn ang="0">
                  <a:pos x="288" y="37"/>
                </a:cxn>
                <a:cxn ang="0">
                  <a:pos x="281" y="60"/>
                </a:cxn>
                <a:cxn ang="0">
                  <a:pos x="265" y="114"/>
                </a:cxn>
                <a:cxn ang="0">
                  <a:pos x="218" y="276"/>
                </a:cxn>
                <a:cxn ang="0">
                  <a:pos x="163" y="473"/>
                </a:cxn>
                <a:cxn ang="0">
                  <a:pos x="123" y="607"/>
                </a:cxn>
                <a:cxn ang="0">
                  <a:pos x="98" y="700"/>
                </a:cxn>
                <a:cxn ang="0">
                  <a:pos x="78" y="753"/>
                </a:cxn>
                <a:cxn ang="0">
                  <a:pos x="63" y="800"/>
                </a:cxn>
                <a:cxn ang="0">
                  <a:pos x="49" y="837"/>
                </a:cxn>
                <a:cxn ang="0">
                  <a:pos x="40" y="856"/>
                </a:cxn>
                <a:cxn ang="0">
                  <a:pos x="39" y="859"/>
                </a:cxn>
                <a:cxn ang="0">
                  <a:pos x="36" y="863"/>
                </a:cxn>
                <a:cxn ang="0">
                  <a:pos x="29" y="866"/>
                </a:cxn>
                <a:cxn ang="0">
                  <a:pos x="20" y="866"/>
                </a:cxn>
                <a:cxn ang="0">
                  <a:pos x="13" y="865"/>
                </a:cxn>
                <a:cxn ang="0">
                  <a:pos x="7" y="863"/>
                </a:cxn>
                <a:cxn ang="0">
                  <a:pos x="4" y="859"/>
                </a:cxn>
                <a:cxn ang="0">
                  <a:pos x="3" y="856"/>
                </a:cxn>
                <a:cxn ang="0">
                  <a:pos x="0" y="849"/>
                </a:cxn>
                <a:cxn ang="0">
                  <a:pos x="0" y="846"/>
                </a:cxn>
                <a:cxn ang="0">
                  <a:pos x="1" y="834"/>
                </a:cxn>
                <a:cxn ang="0">
                  <a:pos x="8" y="820"/>
                </a:cxn>
                <a:cxn ang="0">
                  <a:pos x="21" y="782"/>
                </a:cxn>
                <a:cxn ang="0">
                  <a:pos x="37" y="733"/>
                </a:cxn>
                <a:cxn ang="0">
                  <a:pos x="65" y="651"/>
                </a:cxn>
                <a:cxn ang="0">
                  <a:pos x="103" y="523"/>
                </a:cxn>
                <a:cxn ang="0">
                  <a:pos x="140" y="389"/>
                </a:cxn>
                <a:cxn ang="0">
                  <a:pos x="210" y="141"/>
                </a:cxn>
                <a:cxn ang="0">
                  <a:pos x="234" y="57"/>
                </a:cxn>
                <a:cxn ang="0">
                  <a:pos x="247" y="17"/>
                </a:cxn>
                <a:cxn ang="0">
                  <a:pos x="253" y="7"/>
                </a:cxn>
                <a:cxn ang="0">
                  <a:pos x="256" y="4"/>
                </a:cxn>
                <a:cxn ang="0">
                  <a:pos x="262" y="0"/>
                </a:cxn>
                <a:cxn ang="0">
                  <a:pos x="270" y="0"/>
                </a:cxn>
                <a:cxn ang="0">
                  <a:pos x="278" y="0"/>
                </a:cxn>
                <a:cxn ang="0">
                  <a:pos x="282" y="0"/>
                </a:cxn>
                <a:cxn ang="0">
                  <a:pos x="286" y="5"/>
                </a:cxn>
                <a:cxn ang="0">
                  <a:pos x="292" y="13"/>
                </a:cxn>
                <a:cxn ang="0">
                  <a:pos x="294" y="20"/>
                </a:cxn>
                <a:cxn ang="0">
                  <a:pos x="294" y="24"/>
                </a:cxn>
                <a:cxn ang="0">
                  <a:pos x="292" y="30"/>
                </a:cxn>
                <a:cxn ang="0">
                  <a:pos x="291" y="31"/>
                </a:cxn>
              </a:cxnLst>
              <a:rect l="0" t="0" r="r" b="b"/>
              <a:pathLst>
                <a:path w="294" h="866">
                  <a:moveTo>
                    <a:pt x="291" y="31"/>
                  </a:moveTo>
                  <a:lnTo>
                    <a:pt x="288" y="37"/>
                  </a:lnTo>
                  <a:lnTo>
                    <a:pt x="286" y="47"/>
                  </a:lnTo>
                  <a:lnTo>
                    <a:pt x="281" y="60"/>
                  </a:lnTo>
                  <a:lnTo>
                    <a:pt x="275" y="76"/>
                  </a:lnTo>
                  <a:lnTo>
                    <a:pt x="265" y="114"/>
                  </a:lnTo>
                  <a:lnTo>
                    <a:pt x="250" y="162"/>
                  </a:lnTo>
                  <a:lnTo>
                    <a:pt x="218" y="276"/>
                  </a:lnTo>
                  <a:lnTo>
                    <a:pt x="182" y="406"/>
                  </a:lnTo>
                  <a:lnTo>
                    <a:pt x="163" y="473"/>
                  </a:lnTo>
                  <a:lnTo>
                    <a:pt x="145" y="541"/>
                  </a:lnTo>
                  <a:lnTo>
                    <a:pt x="123" y="607"/>
                  </a:lnTo>
                  <a:lnTo>
                    <a:pt x="107" y="668"/>
                  </a:lnTo>
                  <a:lnTo>
                    <a:pt x="98" y="700"/>
                  </a:lnTo>
                  <a:lnTo>
                    <a:pt x="87" y="726"/>
                  </a:lnTo>
                  <a:lnTo>
                    <a:pt x="78" y="753"/>
                  </a:lnTo>
                  <a:lnTo>
                    <a:pt x="71" y="777"/>
                  </a:lnTo>
                  <a:lnTo>
                    <a:pt x="63" y="800"/>
                  </a:lnTo>
                  <a:lnTo>
                    <a:pt x="56" y="820"/>
                  </a:lnTo>
                  <a:lnTo>
                    <a:pt x="49" y="837"/>
                  </a:lnTo>
                  <a:lnTo>
                    <a:pt x="42" y="855"/>
                  </a:lnTo>
                  <a:lnTo>
                    <a:pt x="40" y="856"/>
                  </a:lnTo>
                  <a:lnTo>
                    <a:pt x="40" y="858"/>
                  </a:lnTo>
                  <a:lnTo>
                    <a:pt x="39" y="859"/>
                  </a:lnTo>
                  <a:lnTo>
                    <a:pt x="37" y="863"/>
                  </a:lnTo>
                  <a:lnTo>
                    <a:pt x="36" y="863"/>
                  </a:lnTo>
                  <a:lnTo>
                    <a:pt x="33" y="865"/>
                  </a:lnTo>
                  <a:lnTo>
                    <a:pt x="29" y="866"/>
                  </a:lnTo>
                  <a:lnTo>
                    <a:pt x="24" y="866"/>
                  </a:lnTo>
                  <a:lnTo>
                    <a:pt x="20" y="866"/>
                  </a:lnTo>
                  <a:lnTo>
                    <a:pt x="16" y="866"/>
                  </a:lnTo>
                  <a:lnTo>
                    <a:pt x="13" y="865"/>
                  </a:lnTo>
                  <a:lnTo>
                    <a:pt x="10" y="863"/>
                  </a:lnTo>
                  <a:lnTo>
                    <a:pt x="7" y="863"/>
                  </a:lnTo>
                  <a:lnTo>
                    <a:pt x="7" y="862"/>
                  </a:lnTo>
                  <a:lnTo>
                    <a:pt x="4" y="859"/>
                  </a:lnTo>
                  <a:lnTo>
                    <a:pt x="3" y="858"/>
                  </a:lnTo>
                  <a:lnTo>
                    <a:pt x="3" y="856"/>
                  </a:lnTo>
                  <a:lnTo>
                    <a:pt x="1" y="855"/>
                  </a:lnTo>
                  <a:lnTo>
                    <a:pt x="0" y="849"/>
                  </a:lnTo>
                  <a:lnTo>
                    <a:pt x="0" y="847"/>
                  </a:lnTo>
                  <a:lnTo>
                    <a:pt x="0" y="846"/>
                  </a:lnTo>
                  <a:lnTo>
                    <a:pt x="0" y="840"/>
                  </a:lnTo>
                  <a:lnTo>
                    <a:pt x="1" y="834"/>
                  </a:lnTo>
                  <a:lnTo>
                    <a:pt x="4" y="829"/>
                  </a:lnTo>
                  <a:lnTo>
                    <a:pt x="8" y="820"/>
                  </a:lnTo>
                  <a:lnTo>
                    <a:pt x="14" y="803"/>
                  </a:lnTo>
                  <a:lnTo>
                    <a:pt x="21" y="782"/>
                  </a:lnTo>
                  <a:lnTo>
                    <a:pt x="30" y="758"/>
                  </a:lnTo>
                  <a:lnTo>
                    <a:pt x="37" y="733"/>
                  </a:lnTo>
                  <a:lnTo>
                    <a:pt x="46" y="709"/>
                  </a:lnTo>
                  <a:lnTo>
                    <a:pt x="65" y="651"/>
                  </a:lnTo>
                  <a:lnTo>
                    <a:pt x="82" y="588"/>
                  </a:lnTo>
                  <a:lnTo>
                    <a:pt x="103" y="523"/>
                  </a:lnTo>
                  <a:lnTo>
                    <a:pt x="121" y="455"/>
                  </a:lnTo>
                  <a:lnTo>
                    <a:pt x="140" y="389"/>
                  </a:lnTo>
                  <a:lnTo>
                    <a:pt x="176" y="257"/>
                  </a:lnTo>
                  <a:lnTo>
                    <a:pt x="210" y="141"/>
                  </a:lnTo>
                  <a:lnTo>
                    <a:pt x="224" y="95"/>
                  </a:lnTo>
                  <a:lnTo>
                    <a:pt x="234" y="57"/>
                  </a:lnTo>
                  <a:lnTo>
                    <a:pt x="244" y="29"/>
                  </a:lnTo>
                  <a:lnTo>
                    <a:pt x="247" y="17"/>
                  </a:lnTo>
                  <a:lnTo>
                    <a:pt x="250" y="10"/>
                  </a:lnTo>
                  <a:lnTo>
                    <a:pt x="253" y="7"/>
                  </a:lnTo>
                  <a:lnTo>
                    <a:pt x="253" y="5"/>
                  </a:lnTo>
                  <a:lnTo>
                    <a:pt x="256" y="4"/>
                  </a:lnTo>
                  <a:lnTo>
                    <a:pt x="257" y="4"/>
                  </a:lnTo>
                  <a:lnTo>
                    <a:pt x="262" y="0"/>
                  </a:lnTo>
                  <a:lnTo>
                    <a:pt x="265" y="0"/>
                  </a:lnTo>
                  <a:lnTo>
                    <a:pt x="270" y="0"/>
                  </a:lnTo>
                  <a:lnTo>
                    <a:pt x="273" y="0"/>
                  </a:lnTo>
                  <a:lnTo>
                    <a:pt x="278" y="0"/>
                  </a:lnTo>
                  <a:lnTo>
                    <a:pt x="279" y="0"/>
                  </a:lnTo>
                  <a:lnTo>
                    <a:pt x="282" y="0"/>
                  </a:lnTo>
                  <a:lnTo>
                    <a:pt x="286" y="4"/>
                  </a:lnTo>
                  <a:lnTo>
                    <a:pt x="286" y="5"/>
                  </a:lnTo>
                  <a:lnTo>
                    <a:pt x="291" y="8"/>
                  </a:lnTo>
                  <a:lnTo>
                    <a:pt x="292" y="13"/>
                  </a:lnTo>
                  <a:lnTo>
                    <a:pt x="294" y="15"/>
                  </a:lnTo>
                  <a:lnTo>
                    <a:pt x="294" y="20"/>
                  </a:lnTo>
                  <a:lnTo>
                    <a:pt x="294" y="21"/>
                  </a:lnTo>
                  <a:lnTo>
                    <a:pt x="294" y="24"/>
                  </a:lnTo>
                  <a:lnTo>
                    <a:pt x="294" y="26"/>
                  </a:lnTo>
                  <a:lnTo>
                    <a:pt x="292" y="30"/>
                  </a:lnTo>
                  <a:lnTo>
                    <a:pt x="291" y="31"/>
                  </a:lnTo>
                  <a:lnTo>
                    <a:pt x="291" y="31"/>
                  </a:lnTo>
                  <a:close/>
                </a:path>
              </a:pathLst>
            </a:custGeom>
            <a:solidFill>
              <a:srgbClr val="000000"/>
            </a:solidFill>
            <a:ln w="9525">
              <a:noFill/>
              <a:round/>
              <a:headEnd/>
              <a:tailEnd/>
            </a:ln>
          </p:spPr>
          <p:txBody>
            <a:bodyPr/>
            <a:lstStyle/>
            <a:p>
              <a:endParaRPr lang="en-US"/>
            </a:p>
          </p:txBody>
        </p:sp>
        <p:sp>
          <p:nvSpPr>
            <p:cNvPr id="102440" name="Freeform 40"/>
            <p:cNvSpPr>
              <a:spLocks/>
            </p:cNvSpPr>
            <p:nvPr/>
          </p:nvSpPr>
          <p:spPr bwMode="auto">
            <a:xfrm>
              <a:off x="2873" y="2887"/>
              <a:ext cx="58" cy="46"/>
            </a:xfrm>
            <a:custGeom>
              <a:avLst/>
              <a:gdLst/>
              <a:ahLst/>
              <a:cxnLst>
                <a:cxn ang="0">
                  <a:pos x="51" y="12"/>
                </a:cxn>
                <a:cxn ang="0">
                  <a:pos x="69" y="22"/>
                </a:cxn>
                <a:cxn ang="0">
                  <a:pos x="104" y="46"/>
                </a:cxn>
                <a:cxn ang="0">
                  <a:pos x="130" y="67"/>
                </a:cxn>
                <a:cxn ang="0">
                  <a:pos x="146" y="81"/>
                </a:cxn>
                <a:cxn ang="0">
                  <a:pos x="162" y="96"/>
                </a:cxn>
                <a:cxn ang="0">
                  <a:pos x="169" y="103"/>
                </a:cxn>
                <a:cxn ang="0">
                  <a:pos x="172" y="109"/>
                </a:cxn>
                <a:cxn ang="0">
                  <a:pos x="174" y="111"/>
                </a:cxn>
                <a:cxn ang="0">
                  <a:pos x="174" y="119"/>
                </a:cxn>
                <a:cxn ang="0">
                  <a:pos x="171" y="127"/>
                </a:cxn>
                <a:cxn ang="0">
                  <a:pos x="165" y="135"/>
                </a:cxn>
                <a:cxn ang="0">
                  <a:pos x="158" y="137"/>
                </a:cxn>
                <a:cxn ang="0">
                  <a:pos x="151" y="140"/>
                </a:cxn>
                <a:cxn ang="0">
                  <a:pos x="145" y="140"/>
                </a:cxn>
                <a:cxn ang="0">
                  <a:pos x="140" y="137"/>
                </a:cxn>
                <a:cxn ang="0">
                  <a:pos x="138" y="135"/>
                </a:cxn>
                <a:cxn ang="0">
                  <a:pos x="132" y="132"/>
                </a:cxn>
                <a:cxn ang="0">
                  <a:pos x="122" y="119"/>
                </a:cxn>
                <a:cxn ang="0">
                  <a:pos x="107" y="107"/>
                </a:cxn>
                <a:cxn ang="0">
                  <a:pos x="84" y="88"/>
                </a:cxn>
                <a:cxn ang="0">
                  <a:pos x="61" y="71"/>
                </a:cxn>
                <a:cxn ang="0">
                  <a:pos x="28" y="49"/>
                </a:cxn>
                <a:cxn ang="0">
                  <a:pos x="7" y="38"/>
                </a:cxn>
                <a:cxn ang="0">
                  <a:pos x="1" y="30"/>
                </a:cxn>
                <a:cxn ang="0">
                  <a:pos x="0" y="22"/>
                </a:cxn>
                <a:cxn ang="0">
                  <a:pos x="1" y="16"/>
                </a:cxn>
                <a:cxn ang="0">
                  <a:pos x="7" y="7"/>
                </a:cxn>
                <a:cxn ang="0">
                  <a:pos x="12" y="1"/>
                </a:cxn>
                <a:cxn ang="0">
                  <a:pos x="17" y="0"/>
                </a:cxn>
                <a:cxn ang="0">
                  <a:pos x="23" y="0"/>
                </a:cxn>
                <a:cxn ang="0">
                  <a:pos x="33" y="1"/>
                </a:cxn>
              </a:cxnLst>
              <a:rect l="0" t="0" r="r" b="b"/>
              <a:pathLst>
                <a:path w="174" h="140">
                  <a:moveTo>
                    <a:pt x="33" y="1"/>
                  </a:moveTo>
                  <a:lnTo>
                    <a:pt x="51" y="12"/>
                  </a:lnTo>
                  <a:lnTo>
                    <a:pt x="61" y="17"/>
                  </a:lnTo>
                  <a:lnTo>
                    <a:pt x="69" y="22"/>
                  </a:lnTo>
                  <a:lnTo>
                    <a:pt x="85" y="35"/>
                  </a:lnTo>
                  <a:lnTo>
                    <a:pt x="104" y="46"/>
                  </a:lnTo>
                  <a:lnTo>
                    <a:pt x="122" y="61"/>
                  </a:lnTo>
                  <a:lnTo>
                    <a:pt x="130" y="67"/>
                  </a:lnTo>
                  <a:lnTo>
                    <a:pt x="139" y="74"/>
                  </a:lnTo>
                  <a:lnTo>
                    <a:pt x="146" y="81"/>
                  </a:lnTo>
                  <a:lnTo>
                    <a:pt x="153" y="88"/>
                  </a:lnTo>
                  <a:lnTo>
                    <a:pt x="162" y="96"/>
                  </a:lnTo>
                  <a:lnTo>
                    <a:pt x="166" y="101"/>
                  </a:lnTo>
                  <a:lnTo>
                    <a:pt x="169" y="103"/>
                  </a:lnTo>
                  <a:lnTo>
                    <a:pt x="171" y="104"/>
                  </a:lnTo>
                  <a:lnTo>
                    <a:pt x="172" y="109"/>
                  </a:lnTo>
                  <a:lnTo>
                    <a:pt x="172" y="110"/>
                  </a:lnTo>
                  <a:lnTo>
                    <a:pt x="174" y="111"/>
                  </a:lnTo>
                  <a:lnTo>
                    <a:pt x="174" y="116"/>
                  </a:lnTo>
                  <a:lnTo>
                    <a:pt x="174" y="119"/>
                  </a:lnTo>
                  <a:lnTo>
                    <a:pt x="172" y="123"/>
                  </a:lnTo>
                  <a:lnTo>
                    <a:pt x="171" y="127"/>
                  </a:lnTo>
                  <a:lnTo>
                    <a:pt x="169" y="132"/>
                  </a:lnTo>
                  <a:lnTo>
                    <a:pt x="165" y="135"/>
                  </a:lnTo>
                  <a:lnTo>
                    <a:pt x="162" y="136"/>
                  </a:lnTo>
                  <a:lnTo>
                    <a:pt x="158" y="137"/>
                  </a:lnTo>
                  <a:lnTo>
                    <a:pt x="153" y="140"/>
                  </a:lnTo>
                  <a:lnTo>
                    <a:pt x="151" y="140"/>
                  </a:lnTo>
                  <a:lnTo>
                    <a:pt x="149" y="140"/>
                  </a:lnTo>
                  <a:lnTo>
                    <a:pt x="145" y="140"/>
                  </a:lnTo>
                  <a:lnTo>
                    <a:pt x="142" y="137"/>
                  </a:lnTo>
                  <a:lnTo>
                    <a:pt x="140" y="137"/>
                  </a:lnTo>
                  <a:lnTo>
                    <a:pt x="139" y="136"/>
                  </a:lnTo>
                  <a:lnTo>
                    <a:pt x="138" y="135"/>
                  </a:lnTo>
                  <a:lnTo>
                    <a:pt x="136" y="135"/>
                  </a:lnTo>
                  <a:lnTo>
                    <a:pt x="132" y="132"/>
                  </a:lnTo>
                  <a:lnTo>
                    <a:pt x="127" y="126"/>
                  </a:lnTo>
                  <a:lnTo>
                    <a:pt x="122" y="119"/>
                  </a:lnTo>
                  <a:lnTo>
                    <a:pt x="116" y="113"/>
                  </a:lnTo>
                  <a:lnTo>
                    <a:pt x="107" y="107"/>
                  </a:lnTo>
                  <a:lnTo>
                    <a:pt x="93" y="96"/>
                  </a:lnTo>
                  <a:lnTo>
                    <a:pt x="84" y="88"/>
                  </a:lnTo>
                  <a:lnTo>
                    <a:pt x="75" y="82"/>
                  </a:lnTo>
                  <a:lnTo>
                    <a:pt x="61" y="71"/>
                  </a:lnTo>
                  <a:lnTo>
                    <a:pt x="42" y="61"/>
                  </a:lnTo>
                  <a:lnTo>
                    <a:pt x="28" y="49"/>
                  </a:lnTo>
                  <a:lnTo>
                    <a:pt x="12" y="42"/>
                  </a:lnTo>
                  <a:lnTo>
                    <a:pt x="7" y="38"/>
                  </a:lnTo>
                  <a:lnTo>
                    <a:pt x="4" y="35"/>
                  </a:lnTo>
                  <a:lnTo>
                    <a:pt x="1" y="30"/>
                  </a:lnTo>
                  <a:lnTo>
                    <a:pt x="0" y="27"/>
                  </a:lnTo>
                  <a:lnTo>
                    <a:pt x="0" y="22"/>
                  </a:lnTo>
                  <a:lnTo>
                    <a:pt x="0" y="19"/>
                  </a:lnTo>
                  <a:lnTo>
                    <a:pt x="1" y="16"/>
                  </a:lnTo>
                  <a:lnTo>
                    <a:pt x="3" y="10"/>
                  </a:lnTo>
                  <a:lnTo>
                    <a:pt x="7" y="7"/>
                  </a:lnTo>
                  <a:lnTo>
                    <a:pt x="9" y="4"/>
                  </a:lnTo>
                  <a:lnTo>
                    <a:pt x="12" y="1"/>
                  </a:lnTo>
                  <a:lnTo>
                    <a:pt x="16" y="0"/>
                  </a:lnTo>
                  <a:lnTo>
                    <a:pt x="17" y="0"/>
                  </a:lnTo>
                  <a:lnTo>
                    <a:pt x="20" y="0"/>
                  </a:lnTo>
                  <a:lnTo>
                    <a:pt x="23" y="0"/>
                  </a:lnTo>
                  <a:lnTo>
                    <a:pt x="29" y="0"/>
                  </a:lnTo>
                  <a:lnTo>
                    <a:pt x="33" y="1"/>
                  </a:lnTo>
                  <a:lnTo>
                    <a:pt x="33" y="1"/>
                  </a:lnTo>
                  <a:close/>
                </a:path>
              </a:pathLst>
            </a:custGeom>
            <a:solidFill>
              <a:srgbClr val="000000"/>
            </a:solidFill>
            <a:ln w="9525">
              <a:noFill/>
              <a:round/>
              <a:headEnd/>
              <a:tailEnd/>
            </a:ln>
          </p:spPr>
          <p:txBody>
            <a:bodyPr/>
            <a:lstStyle/>
            <a:p>
              <a:endParaRPr lang="en-US"/>
            </a:p>
          </p:txBody>
        </p:sp>
        <p:sp>
          <p:nvSpPr>
            <p:cNvPr id="102441" name="Freeform 41"/>
            <p:cNvSpPr>
              <a:spLocks/>
            </p:cNvSpPr>
            <p:nvPr/>
          </p:nvSpPr>
          <p:spPr bwMode="auto">
            <a:xfrm>
              <a:off x="2853" y="2883"/>
              <a:ext cx="35" cy="84"/>
            </a:xfrm>
            <a:custGeom>
              <a:avLst/>
              <a:gdLst/>
              <a:ahLst/>
              <a:cxnLst>
                <a:cxn ang="0">
                  <a:pos x="76" y="55"/>
                </a:cxn>
                <a:cxn ang="0">
                  <a:pos x="66" y="99"/>
                </a:cxn>
                <a:cxn ang="0">
                  <a:pos x="58" y="138"/>
                </a:cxn>
                <a:cxn ang="0">
                  <a:pos x="50" y="181"/>
                </a:cxn>
                <a:cxn ang="0">
                  <a:pos x="63" y="206"/>
                </a:cxn>
                <a:cxn ang="0">
                  <a:pos x="81" y="206"/>
                </a:cxn>
                <a:cxn ang="0">
                  <a:pos x="88" y="207"/>
                </a:cxn>
                <a:cxn ang="0">
                  <a:pos x="95" y="209"/>
                </a:cxn>
                <a:cxn ang="0">
                  <a:pos x="98" y="212"/>
                </a:cxn>
                <a:cxn ang="0">
                  <a:pos x="101" y="217"/>
                </a:cxn>
                <a:cxn ang="0">
                  <a:pos x="104" y="223"/>
                </a:cxn>
                <a:cxn ang="0">
                  <a:pos x="105" y="229"/>
                </a:cxn>
                <a:cxn ang="0">
                  <a:pos x="104" y="236"/>
                </a:cxn>
                <a:cxn ang="0">
                  <a:pos x="98" y="244"/>
                </a:cxn>
                <a:cxn ang="0">
                  <a:pos x="97" y="246"/>
                </a:cxn>
                <a:cxn ang="0">
                  <a:pos x="91" y="248"/>
                </a:cxn>
                <a:cxn ang="0">
                  <a:pos x="84" y="252"/>
                </a:cxn>
                <a:cxn ang="0">
                  <a:pos x="75" y="252"/>
                </a:cxn>
                <a:cxn ang="0">
                  <a:pos x="52" y="249"/>
                </a:cxn>
                <a:cxn ang="0">
                  <a:pos x="30" y="248"/>
                </a:cxn>
                <a:cxn ang="0">
                  <a:pos x="17" y="248"/>
                </a:cxn>
                <a:cxn ang="0">
                  <a:pos x="13" y="246"/>
                </a:cxn>
                <a:cxn ang="0">
                  <a:pos x="8" y="245"/>
                </a:cxn>
                <a:cxn ang="0">
                  <a:pos x="5" y="244"/>
                </a:cxn>
                <a:cxn ang="0">
                  <a:pos x="1" y="236"/>
                </a:cxn>
                <a:cxn ang="0">
                  <a:pos x="0" y="232"/>
                </a:cxn>
                <a:cxn ang="0">
                  <a:pos x="0" y="223"/>
                </a:cxn>
                <a:cxn ang="0">
                  <a:pos x="5" y="168"/>
                </a:cxn>
                <a:cxn ang="0">
                  <a:pos x="11" y="144"/>
                </a:cxn>
                <a:cxn ang="0">
                  <a:pos x="14" y="119"/>
                </a:cxn>
                <a:cxn ang="0">
                  <a:pos x="21" y="83"/>
                </a:cxn>
                <a:cxn ang="0">
                  <a:pos x="34" y="45"/>
                </a:cxn>
                <a:cxn ang="0">
                  <a:pos x="45" y="13"/>
                </a:cxn>
                <a:cxn ang="0">
                  <a:pos x="49" y="6"/>
                </a:cxn>
                <a:cxn ang="0">
                  <a:pos x="55" y="2"/>
                </a:cxn>
                <a:cxn ang="0">
                  <a:pos x="63" y="0"/>
                </a:cxn>
                <a:cxn ang="0">
                  <a:pos x="69" y="0"/>
                </a:cxn>
                <a:cxn ang="0">
                  <a:pos x="72" y="2"/>
                </a:cxn>
                <a:cxn ang="0">
                  <a:pos x="79" y="5"/>
                </a:cxn>
                <a:cxn ang="0">
                  <a:pos x="87" y="12"/>
                </a:cxn>
                <a:cxn ang="0">
                  <a:pos x="88" y="21"/>
                </a:cxn>
                <a:cxn ang="0">
                  <a:pos x="88" y="25"/>
                </a:cxn>
                <a:cxn ang="0">
                  <a:pos x="87" y="29"/>
                </a:cxn>
              </a:cxnLst>
              <a:rect l="0" t="0" r="r" b="b"/>
              <a:pathLst>
                <a:path w="105" h="252">
                  <a:moveTo>
                    <a:pt x="87" y="29"/>
                  </a:moveTo>
                  <a:lnTo>
                    <a:pt x="76" y="55"/>
                  </a:lnTo>
                  <a:lnTo>
                    <a:pt x="72" y="77"/>
                  </a:lnTo>
                  <a:lnTo>
                    <a:pt x="66" y="99"/>
                  </a:lnTo>
                  <a:lnTo>
                    <a:pt x="60" y="119"/>
                  </a:lnTo>
                  <a:lnTo>
                    <a:pt x="58" y="138"/>
                  </a:lnTo>
                  <a:lnTo>
                    <a:pt x="52" y="158"/>
                  </a:lnTo>
                  <a:lnTo>
                    <a:pt x="50" y="181"/>
                  </a:lnTo>
                  <a:lnTo>
                    <a:pt x="46" y="203"/>
                  </a:lnTo>
                  <a:lnTo>
                    <a:pt x="63" y="206"/>
                  </a:lnTo>
                  <a:lnTo>
                    <a:pt x="72" y="206"/>
                  </a:lnTo>
                  <a:lnTo>
                    <a:pt x="81" y="206"/>
                  </a:lnTo>
                  <a:lnTo>
                    <a:pt x="84" y="206"/>
                  </a:lnTo>
                  <a:lnTo>
                    <a:pt x="88" y="207"/>
                  </a:lnTo>
                  <a:lnTo>
                    <a:pt x="91" y="209"/>
                  </a:lnTo>
                  <a:lnTo>
                    <a:pt x="95" y="209"/>
                  </a:lnTo>
                  <a:lnTo>
                    <a:pt x="97" y="210"/>
                  </a:lnTo>
                  <a:lnTo>
                    <a:pt x="98" y="212"/>
                  </a:lnTo>
                  <a:lnTo>
                    <a:pt x="98" y="215"/>
                  </a:lnTo>
                  <a:lnTo>
                    <a:pt x="101" y="217"/>
                  </a:lnTo>
                  <a:lnTo>
                    <a:pt x="104" y="220"/>
                  </a:lnTo>
                  <a:lnTo>
                    <a:pt x="104" y="223"/>
                  </a:lnTo>
                  <a:lnTo>
                    <a:pt x="105" y="223"/>
                  </a:lnTo>
                  <a:lnTo>
                    <a:pt x="105" y="229"/>
                  </a:lnTo>
                  <a:lnTo>
                    <a:pt x="105" y="232"/>
                  </a:lnTo>
                  <a:lnTo>
                    <a:pt x="104" y="236"/>
                  </a:lnTo>
                  <a:lnTo>
                    <a:pt x="101" y="239"/>
                  </a:lnTo>
                  <a:lnTo>
                    <a:pt x="98" y="244"/>
                  </a:lnTo>
                  <a:lnTo>
                    <a:pt x="98" y="245"/>
                  </a:lnTo>
                  <a:lnTo>
                    <a:pt x="97" y="246"/>
                  </a:lnTo>
                  <a:lnTo>
                    <a:pt x="95" y="248"/>
                  </a:lnTo>
                  <a:lnTo>
                    <a:pt x="91" y="248"/>
                  </a:lnTo>
                  <a:lnTo>
                    <a:pt x="88" y="249"/>
                  </a:lnTo>
                  <a:lnTo>
                    <a:pt x="84" y="252"/>
                  </a:lnTo>
                  <a:lnTo>
                    <a:pt x="81" y="252"/>
                  </a:lnTo>
                  <a:lnTo>
                    <a:pt x="75" y="252"/>
                  </a:lnTo>
                  <a:lnTo>
                    <a:pt x="66" y="252"/>
                  </a:lnTo>
                  <a:lnTo>
                    <a:pt x="52" y="249"/>
                  </a:lnTo>
                  <a:lnTo>
                    <a:pt x="37" y="248"/>
                  </a:lnTo>
                  <a:lnTo>
                    <a:pt x="30" y="248"/>
                  </a:lnTo>
                  <a:lnTo>
                    <a:pt x="21" y="248"/>
                  </a:lnTo>
                  <a:lnTo>
                    <a:pt x="17" y="248"/>
                  </a:lnTo>
                  <a:lnTo>
                    <a:pt x="16" y="246"/>
                  </a:lnTo>
                  <a:lnTo>
                    <a:pt x="13" y="246"/>
                  </a:lnTo>
                  <a:lnTo>
                    <a:pt x="11" y="246"/>
                  </a:lnTo>
                  <a:lnTo>
                    <a:pt x="8" y="245"/>
                  </a:lnTo>
                  <a:lnTo>
                    <a:pt x="7" y="244"/>
                  </a:lnTo>
                  <a:lnTo>
                    <a:pt x="5" y="244"/>
                  </a:lnTo>
                  <a:lnTo>
                    <a:pt x="1" y="238"/>
                  </a:lnTo>
                  <a:lnTo>
                    <a:pt x="1" y="236"/>
                  </a:lnTo>
                  <a:lnTo>
                    <a:pt x="1" y="235"/>
                  </a:lnTo>
                  <a:lnTo>
                    <a:pt x="0" y="232"/>
                  </a:lnTo>
                  <a:lnTo>
                    <a:pt x="0" y="229"/>
                  </a:lnTo>
                  <a:lnTo>
                    <a:pt x="0" y="223"/>
                  </a:lnTo>
                  <a:lnTo>
                    <a:pt x="1" y="194"/>
                  </a:lnTo>
                  <a:lnTo>
                    <a:pt x="5" y="168"/>
                  </a:lnTo>
                  <a:lnTo>
                    <a:pt x="7" y="155"/>
                  </a:lnTo>
                  <a:lnTo>
                    <a:pt x="11" y="144"/>
                  </a:lnTo>
                  <a:lnTo>
                    <a:pt x="13" y="131"/>
                  </a:lnTo>
                  <a:lnTo>
                    <a:pt x="14" y="119"/>
                  </a:lnTo>
                  <a:lnTo>
                    <a:pt x="20" y="94"/>
                  </a:lnTo>
                  <a:lnTo>
                    <a:pt x="21" y="83"/>
                  </a:lnTo>
                  <a:lnTo>
                    <a:pt x="26" y="70"/>
                  </a:lnTo>
                  <a:lnTo>
                    <a:pt x="34" y="45"/>
                  </a:lnTo>
                  <a:lnTo>
                    <a:pt x="43" y="15"/>
                  </a:lnTo>
                  <a:lnTo>
                    <a:pt x="45" y="13"/>
                  </a:lnTo>
                  <a:lnTo>
                    <a:pt x="45" y="12"/>
                  </a:lnTo>
                  <a:lnTo>
                    <a:pt x="49" y="6"/>
                  </a:lnTo>
                  <a:lnTo>
                    <a:pt x="52" y="3"/>
                  </a:lnTo>
                  <a:lnTo>
                    <a:pt x="55" y="2"/>
                  </a:lnTo>
                  <a:lnTo>
                    <a:pt x="60" y="0"/>
                  </a:lnTo>
                  <a:lnTo>
                    <a:pt x="63" y="0"/>
                  </a:lnTo>
                  <a:lnTo>
                    <a:pt x="66" y="0"/>
                  </a:lnTo>
                  <a:lnTo>
                    <a:pt x="69" y="0"/>
                  </a:lnTo>
                  <a:lnTo>
                    <a:pt x="71" y="2"/>
                  </a:lnTo>
                  <a:lnTo>
                    <a:pt x="72" y="2"/>
                  </a:lnTo>
                  <a:lnTo>
                    <a:pt x="75" y="3"/>
                  </a:lnTo>
                  <a:lnTo>
                    <a:pt x="79" y="5"/>
                  </a:lnTo>
                  <a:lnTo>
                    <a:pt x="82" y="8"/>
                  </a:lnTo>
                  <a:lnTo>
                    <a:pt x="87" y="12"/>
                  </a:lnTo>
                  <a:lnTo>
                    <a:pt x="87" y="15"/>
                  </a:lnTo>
                  <a:lnTo>
                    <a:pt x="88" y="21"/>
                  </a:lnTo>
                  <a:lnTo>
                    <a:pt x="88" y="22"/>
                  </a:lnTo>
                  <a:lnTo>
                    <a:pt x="88" y="25"/>
                  </a:lnTo>
                  <a:lnTo>
                    <a:pt x="87" y="28"/>
                  </a:lnTo>
                  <a:lnTo>
                    <a:pt x="87" y="29"/>
                  </a:lnTo>
                  <a:lnTo>
                    <a:pt x="87" y="29"/>
                  </a:lnTo>
                  <a:close/>
                </a:path>
              </a:pathLst>
            </a:custGeom>
            <a:solidFill>
              <a:srgbClr val="000000"/>
            </a:solidFill>
            <a:ln w="9525">
              <a:noFill/>
              <a:round/>
              <a:headEnd/>
              <a:tailEnd/>
            </a:ln>
          </p:spPr>
          <p:txBody>
            <a:bodyPr/>
            <a:lstStyle/>
            <a:p>
              <a:endParaRPr lang="en-US"/>
            </a:p>
          </p:txBody>
        </p:sp>
        <p:sp>
          <p:nvSpPr>
            <p:cNvPr id="102442" name="Freeform 42"/>
            <p:cNvSpPr>
              <a:spLocks/>
            </p:cNvSpPr>
            <p:nvPr/>
          </p:nvSpPr>
          <p:spPr bwMode="auto">
            <a:xfrm>
              <a:off x="2890" y="2945"/>
              <a:ext cx="30" cy="28"/>
            </a:xfrm>
            <a:custGeom>
              <a:avLst/>
              <a:gdLst/>
              <a:ahLst/>
              <a:cxnLst>
                <a:cxn ang="0">
                  <a:pos x="34" y="4"/>
                </a:cxn>
                <a:cxn ang="0">
                  <a:pos x="49" y="15"/>
                </a:cxn>
                <a:cxn ang="0">
                  <a:pos x="56" y="19"/>
                </a:cxn>
                <a:cxn ang="0">
                  <a:pos x="60" y="22"/>
                </a:cxn>
                <a:cxn ang="0">
                  <a:pos x="68" y="28"/>
                </a:cxn>
                <a:cxn ang="0">
                  <a:pos x="73" y="33"/>
                </a:cxn>
                <a:cxn ang="0">
                  <a:pos x="85" y="45"/>
                </a:cxn>
                <a:cxn ang="0">
                  <a:pos x="88" y="49"/>
                </a:cxn>
                <a:cxn ang="0">
                  <a:pos x="88" y="51"/>
                </a:cxn>
                <a:cxn ang="0">
                  <a:pos x="89" y="54"/>
                </a:cxn>
                <a:cxn ang="0">
                  <a:pos x="89" y="57"/>
                </a:cxn>
                <a:cxn ang="0">
                  <a:pos x="89" y="58"/>
                </a:cxn>
                <a:cxn ang="0">
                  <a:pos x="89" y="62"/>
                </a:cxn>
                <a:cxn ang="0">
                  <a:pos x="89" y="65"/>
                </a:cxn>
                <a:cxn ang="0">
                  <a:pos x="89" y="67"/>
                </a:cxn>
                <a:cxn ang="0">
                  <a:pos x="88" y="68"/>
                </a:cxn>
                <a:cxn ang="0">
                  <a:pos x="88" y="70"/>
                </a:cxn>
                <a:cxn ang="0">
                  <a:pos x="85" y="74"/>
                </a:cxn>
                <a:cxn ang="0">
                  <a:pos x="82" y="77"/>
                </a:cxn>
                <a:cxn ang="0">
                  <a:pos x="79" y="81"/>
                </a:cxn>
                <a:cxn ang="0">
                  <a:pos x="76" y="83"/>
                </a:cxn>
                <a:cxn ang="0">
                  <a:pos x="73" y="84"/>
                </a:cxn>
                <a:cxn ang="0">
                  <a:pos x="68" y="84"/>
                </a:cxn>
                <a:cxn ang="0">
                  <a:pos x="65" y="84"/>
                </a:cxn>
                <a:cxn ang="0">
                  <a:pos x="60" y="83"/>
                </a:cxn>
                <a:cxn ang="0">
                  <a:pos x="59" y="83"/>
                </a:cxn>
                <a:cxn ang="0">
                  <a:pos x="58" y="81"/>
                </a:cxn>
                <a:cxn ang="0">
                  <a:pos x="56" y="78"/>
                </a:cxn>
                <a:cxn ang="0">
                  <a:pos x="52" y="77"/>
                </a:cxn>
                <a:cxn ang="0">
                  <a:pos x="50" y="75"/>
                </a:cxn>
                <a:cxn ang="0">
                  <a:pos x="42" y="67"/>
                </a:cxn>
                <a:cxn ang="0">
                  <a:pos x="32" y="58"/>
                </a:cxn>
                <a:cxn ang="0">
                  <a:pos x="27" y="54"/>
                </a:cxn>
                <a:cxn ang="0">
                  <a:pos x="23" y="51"/>
                </a:cxn>
                <a:cxn ang="0">
                  <a:pos x="11" y="43"/>
                </a:cxn>
                <a:cxn ang="0">
                  <a:pos x="10" y="42"/>
                </a:cxn>
                <a:cxn ang="0">
                  <a:pos x="5" y="41"/>
                </a:cxn>
                <a:cxn ang="0">
                  <a:pos x="5" y="39"/>
                </a:cxn>
                <a:cxn ang="0">
                  <a:pos x="4" y="36"/>
                </a:cxn>
                <a:cxn ang="0">
                  <a:pos x="3" y="36"/>
                </a:cxn>
                <a:cxn ang="0">
                  <a:pos x="3" y="32"/>
                </a:cxn>
                <a:cxn ang="0">
                  <a:pos x="0" y="30"/>
                </a:cxn>
                <a:cxn ang="0">
                  <a:pos x="0" y="29"/>
                </a:cxn>
                <a:cxn ang="0">
                  <a:pos x="0" y="28"/>
                </a:cxn>
                <a:cxn ang="0">
                  <a:pos x="0" y="25"/>
                </a:cxn>
                <a:cxn ang="0">
                  <a:pos x="0" y="20"/>
                </a:cxn>
                <a:cxn ang="0">
                  <a:pos x="3" y="16"/>
                </a:cxn>
                <a:cxn ang="0">
                  <a:pos x="3" y="13"/>
                </a:cxn>
                <a:cxn ang="0">
                  <a:pos x="5" y="9"/>
                </a:cxn>
                <a:cxn ang="0">
                  <a:pos x="10" y="6"/>
                </a:cxn>
                <a:cxn ang="0">
                  <a:pos x="13" y="3"/>
                </a:cxn>
                <a:cxn ang="0">
                  <a:pos x="14" y="3"/>
                </a:cxn>
                <a:cxn ang="0">
                  <a:pos x="16" y="0"/>
                </a:cxn>
                <a:cxn ang="0">
                  <a:pos x="20" y="0"/>
                </a:cxn>
                <a:cxn ang="0">
                  <a:pos x="24" y="0"/>
                </a:cxn>
                <a:cxn ang="0">
                  <a:pos x="29" y="3"/>
                </a:cxn>
                <a:cxn ang="0">
                  <a:pos x="32" y="3"/>
                </a:cxn>
                <a:cxn ang="0">
                  <a:pos x="34" y="4"/>
                </a:cxn>
                <a:cxn ang="0">
                  <a:pos x="34" y="4"/>
                </a:cxn>
              </a:cxnLst>
              <a:rect l="0" t="0" r="r" b="b"/>
              <a:pathLst>
                <a:path w="89" h="84">
                  <a:moveTo>
                    <a:pt x="34" y="4"/>
                  </a:moveTo>
                  <a:lnTo>
                    <a:pt x="49" y="15"/>
                  </a:lnTo>
                  <a:lnTo>
                    <a:pt x="56" y="19"/>
                  </a:lnTo>
                  <a:lnTo>
                    <a:pt x="60" y="22"/>
                  </a:lnTo>
                  <a:lnTo>
                    <a:pt x="68" y="28"/>
                  </a:lnTo>
                  <a:lnTo>
                    <a:pt x="73" y="33"/>
                  </a:lnTo>
                  <a:lnTo>
                    <a:pt x="85" y="45"/>
                  </a:lnTo>
                  <a:lnTo>
                    <a:pt x="88" y="49"/>
                  </a:lnTo>
                  <a:lnTo>
                    <a:pt x="88" y="51"/>
                  </a:lnTo>
                  <a:lnTo>
                    <a:pt x="89" y="54"/>
                  </a:lnTo>
                  <a:lnTo>
                    <a:pt x="89" y="57"/>
                  </a:lnTo>
                  <a:lnTo>
                    <a:pt x="89" y="58"/>
                  </a:lnTo>
                  <a:lnTo>
                    <a:pt x="89" y="62"/>
                  </a:lnTo>
                  <a:lnTo>
                    <a:pt x="89" y="65"/>
                  </a:lnTo>
                  <a:lnTo>
                    <a:pt x="89" y="67"/>
                  </a:lnTo>
                  <a:lnTo>
                    <a:pt x="88" y="68"/>
                  </a:lnTo>
                  <a:lnTo>
                    <a:pt x="88" y="70"/>
                  </a:lnTo>
                  <a:lnTo>
                    <a:pt x="85" y="74"/>
                  </a:lnTo>
                  <a:lnTo>
                    <a:pt x="82" y="77"/>
                  </a:lnTo>
                  <a:lnTo>
                    <a:pt x="79" y="81"/>
                  </a:lnTo>
                  <a:lnTo>
                    <a:pt x="76" y="83"/>
                  </a:lnTo>
                  <a:lnTo>
                    <a:pt x="73" y="84"/>
                  </a:lnTo>
                  <a:lnTo>
                    <a:pt x="68" y="84"/>
                  </a:lnTo>
                  <a:lnTo>
                    <a:pt x="65" y="84"/>
                  </a:lnTo>
                  <a:lnTo>
                    <a:pt x="60" y="83"/>
                  </a:lnTo>
                  <a:lnTo>
                    <a:pt x="59" y="83"/>
                  </a:lnTo>
                  <a:lnTo>
                    <a:pt x="58" y="81"/>
                  </a:lnTo>
                  <a:lnTo>
                    <a:pt x="56" y="78"/>
                  </a:lnTo>
                  <a:lnTo>
                    <a:pt x="52" y="77"/>
                  </a:lnTo>
                  <a:lnTo>
                    <a:pt x="50" y="75"/>
                  </a:lnTo>
                  <a:lnTo>
                    <a:pt x="42" y="67"/>
                  </a:lnTo>
                  <a:lnTo>
                    <a:pt x="32" y="58"/>
                  </a:lnTo>
                  <a:lnTo>
                    <a:pt x="27" y="54"/>
                  </a:lnTo>
                  <a:lnTo>
                    <a:pt x="23" y="51"/>
                  </a:lnTo>
                  <a:lnTo>
                    <a:pt x="11" y="43"/>
                  </a:lnTo>
                  <a:lnTo>
                    <a:pt x="10" y="42"/>
                  </a:lnTo>
                  <a:lnTo>
                    <a:pt x="5" y="41"/>
                  </a:lnTo>
                  <a:lnTo>
                    <a:pt x="5" y="39"/>
                  </a:lnTo>
                  <a:lnTo>
                    <a:pt x="4" y="36"/>
                  </a:lnTo>
                  <a:lnTo>
                    <a:pt x="3" y="36"/>
                  </a:lnTo>
                  <a:lnTo>
                    <a:pt x="3" y="32"/>
                  </a:lnTo>
                  <a:lnTo>
                    <a:pt x="0" y="30"/>
                  </a:lnTo>
                  <a:lnTo>
                    <a:pt x="0" y="29"/>
                  </a:lnTo>
                  <a:lnTo>
                    <a:pt x="0" y="28"/>
                  </a:lnTo>
                  <a:lnTo>
                    <a:pt x="0" y="25"/>
                  </a:lnTo>
                  <a:lnTo>
                    <a:pt x="0" y="20"/>
                  </a:lnTo>
                  <a:lnTo>
                    <a:pt x="3" y="16"/>
                  </a:lnTo>
                  <a:lnTo>
                    <a:pt x="3" y="13"/>
                  </a:lnTo>
                  <a:lnTo>
                    <a:pt x="5" y="9"/>
                  </a:lnTo>
                  <a:lnTo>
                    <a:pt x="10" y="6"/>
                  </a:lnTo>
                  <a:lnTo>
                    <a:pt x="13" y="3"/>
                  </a:lnTo>
                  <a:lnTo>
                    <a:pt x="14" y="3"/>
                  </a:lnTo>
                  <a:lnTo>
                    <a:pt x="16" y="0"/>
                  </a:lnTo>
                  <a:lnTo>
                    <a:pt x="20" y="0"/>
                  </a:lnTo>
                  <a:lnTo>
                    <a:pt x="24" y="0"/>
                  </a:lnTo>
                  <a:lnTo>
                    <a:pt x="29" y="3"/>
                  </a:lnTo>
                  <a:lnTo>
                    <a:pt x="32" y="3"/>
                  </a:lnTo>
                  <a:lnTo>
                    <a:pt x="34" y="4"/>
                  </a:lnTo>
                  <a:lnTo>
                    <a:pt x="34" y="4"/>
                  </a:lnTo>
                  <a:close/>
                </a:path>
              </a:pathLst>
            </a:custGeom>
            <a:solidFill>
              <a:srgbClr val="000000"/>
            </a:solidFill>
            <a:ln w="9525">
              <a:noFill/>
              <a:round/>
              <a:headEnd/>
              <a:tailEnd/>
            </a:ln>
          </p:spPr>
          <p:txBody>
            <a:bodyPr/>
            <a:lstStyle/>
            <a:p>
              <a:endParaRPr lang="en-US"/>
            </a:p>
          </p:txBody>
        </p:sp>
        <p:sp>
          <p:nvSpPr>
            <p:cNvPr id="102443" name="Freeform 43"/>
            <p:cNvSpPr>
              <a:spLocks/>
            </p:cNvSpPr>
            <p:nvPr/>
          </p:nvSpPr>
          <p:spPr bwMode="auto">
            <a:xfrm>
              <a:off x="2906" y="2962"/>
              <a:ext cx="34" cy="50"/>
            </a:xfrm>
            <a:custGeom>
              <a:avLst/>
              <a:gdLst/>
              <a:ahLst/>
              <a:cxnLst>
                <a:cxn ang="0">
                  <a:pos x="47" y="32"/>
                </a:cxn>
                <a:cxn ang="0">
                  <a:pos x="47" y="45"/>
                </a:cxn>
                <a:cxn ang="0">
                  <a:pos x="47" y="58"/>
                </a:cxn>
                <a:cxn ang="0">
                  <a:pos x="48" y="71"/>
                </a:cxn>
                <a:cxn ang="0">
                  <a:pos x="51" y="84"/>
                </a:cxn>
                <a:cxn ang="0">
                  <a:pos x="57" y="93"/>
                </a:cxn>
                <a:cxn ang="0">
                  <a:pos x="60" y="96"/>
                </a:cxn>
                <a:cxn ang="0">
                  <a:pos x="66" y="99"/>
                </a:cxn>
                <a:cxn ang="0">
                  <a:pos x="68" y="100"/>
                </a:cxn>
                <a:cxn ang="0">
                  <a:pos x="76" y="101"/>
                </a:cxn>
                <a:cxn ang="0">
                  <a:pos x="81" y="104"/>
                </a:cxn>
                <a:cxn ang="0">
                  <a:pos x="86" y="104"/>
                </a:cxn>
                <a:cxn ang="0">
                  <a:pos x="93" y="106"/>
                </a:cxn>
                <a:cxn ang="0">
                  <a:pos x="96" y="109"/>
                </a:cxn>
                <a:cxn ang="0">
                  <a:pos x="100" y="114"/>
                </a:cxn>
                <a:cxn ang="0">
                  <a:pos x="102" y="120"/>
                </a:cxn>
                <a:cxn ang="0">
                  <a:pos x="103" y="125"/>
                </a:cxn>
                <a:cxn ang="0">
                  <a:pos x="102" y="133"/>
                </a:cxn>
                <a:cxn ang="0">
                  <a:pos x="97" y="142"/>
                </a:cxn>
                <a:cxn ang="0">
                  <a:pos x="94" y="143"/>
                </a:cxn>
                <a:cxn ang="0">
                  <a:pos x="92" y="146"/>
                </a:cxn>
                <a:cxn ang="0">
                  <a:pos x="84" y="149"/>
                </a:cxn>
                <a:cxn ang="0">
                  <a:pos x="76" y="149"/>
                </a:cxn>
                <a:cxn ang="0">
                  <a:pos x="66" y="148"/>
                </a:cxn>
                <a:cxn ang="0">
                  <a:pos x="55" y="143"/>
                </a:cxn>
                <a:cxn ang="0">
                  <a:pos x="47" y="139"/>
                </a:cxn>
                <a:cxn ang="0">
                  <a:pos x="38" y="133"/>
                </a:cxn>
                <a:cxn ang="0">
                  <a:pos x="31" y="129"/>
                </a:cxn>
                <a:cxn ang="0">
                  <a:pos x="26" y="120"/>
                </a:cxn>
                <a:cxn ang="0">
                  <a:pos x="19" y="110"/>
                </a:cxn>
                <a:cxn ang="0">
                  <a:pos x="15" y="101"/>
                </a:cxn>
                <a:cxn ang="0">
                  <a:pos x="11" y="93"/>
                </a:cxn>
                <a:cxn ang="0">
                  <a:pos x="5" y="77"/>
                </a:cxn>
                <a:cxn ang="0">
                  <a:pos x="2" y="54"/>
                </a:cxn>
                <a:cxn ang="0">
                  <a:pos x="0" y="33"/>
                </a:cxn>
                <a:cxn ang="0">
                  <a:pos x="2" y="18"/>
                </a:cxn>
                <a:cxn ang="0">
                  <a:pos x="5" y="10"/>
                </a:cxn>
                <a:cxn ang="0">
                  <a:pos x="6" y="7"/>
                </a:cxn>
                <a:cxn ang="0">
                  <a:pos x="11" y="5"/>
                </a:cxn>
                <a:cxn ang="0">
                  <a:pos x="13" y="2"/>
                </a:cxn>
                <a:cxn ang="0">
                  <a:pos x="22" y="0"/>
                </a:cxn>
                <a:cxn ang="0">
                  <a:pos x="29" y="0"/>
                </a:cxn>
                <a:cxn ang="0">
                  <a:pos x="35" y="5"/>
                </a:cxn>
                <a:cxn ang="0">
                  <a:pos x="41" y="7"/>
                </a:cxn>
                <a:cxn ang="0">
                  <a:pos x="44" y="13"/>
                </a:cxn>
                <a:cxn ang="0">
                  <a:pos x="47" y="18"/>
                </a:cxn>
                <a:cxn ang="0">
                  <a:pos x="47" y="25"/>
                </a:cxn>
              </a:cxnLst>
              <a:rect l="0" t="0" r="r" b="b"/>
              <a:pathLst>
                <a:path w="103" h="149">
                  <a:moveTo>
                    <a:pt x="47" y="25"/>
                  </a:moveTo>
                  <a:lnTo>
                    <a:pt x="47" y="32"/>
                  </a:lnTo>
                  <a:lnTo>
                    <a:pt x="47" y="39"/>
                  </a:lnTo>
                  <a:lnTo>
                    <a:pt x="47" y="45"/>
                  </a:lnTo>
                  <a:lnTo>
                    <a:pt x="47" y="52"/>
                  </a:lnTo>
                  <a:lnTo>
                    <a:pt x="47" y="58"/>
                  </a:lnTo>
                  <a:lnTo>
                    <a:pt x="47" y="64"/>
                  </a:lnTo>
                  <a:lnTo>
                    <a:pt x="48" y="71"/>
                  </a:lnTo>
                  <a:lnTo>
                    <a:pt x="50" y="77"/>
                  </a:lnTo>
                  <a:lnTo>
                    <a:pt x="51" y="84"/>
                  </a:lnTo>
                  <a:lnTo>
                    <a:pt x="55" y="87"/>
                  </a:lnTo>
                  <a:lnTo>
                    <a:pt x="57" y="93"/>
                  </a:lnTo>
                  <a:lnTo>
                    <a:pt x="58" y="94"/>
                  </a:lnTo>
                  <a:lnTo>
                    <a:pt x="60" y="96"/>
                  </a:lnTo>
                  <a:lnTo>
                    <a:pt x="64" y="97"/>
                  </a:lnTo>
                  <a:lnTo>
                    <a:pt x="66" y="99"/>
                  </a:lnTo>
                  <a:lnTo>
                    <a:pt x="67" y="100"/>
                  </a:lnTo>
                  <a:lnTo>
                    <a:pt x="68" y="100"/>
                  </a:lnTo>
                  <a:lnTo>
                    <a:pt x="73" y="101"/>
                  </a:lnTo>
                  <a:lnTo>
                    <a:pt x="76" y="101"/>
                  </a:lnTo>
                  <a:lnTo>
                    <a:pt x="77" y="104"/>
                  </a:lnTo>
                  <a:lnTo>
                    <a:pt x="81" y="104"/>
                  </a:lnTo>
                  <a:lnTo>
                    <a:pt x="84" y="104"/>
                  </a:lnTo>
                  <a:lnTo>
                    <a:pt x="86" y="104"/>
                  </a:lnTo>
                  <a:lnTo>
                    <a:pt x="92" y="106"/>
                  </a:lnTo>
                  <a:lnTo>
                    <a:pt x="93" y="106"/>
                  </a:lnTo>
                  <a:lnTo>
                    <a:pt x="94" y="107"/>
                  </a:lnTo>
                  <a:lnTo>
                    <a:pt x="96" y="109"/>
                  </a:lnTo>
                  <a:lnTo>
                    <a:pt x="97" y="110"/>
                  </a:lnTo>
                  <a:lnTo>
                    <a:pt x="100" y="114"/>
                  </a:lnTo>
                  <a:lnTo>
                    <a:pt x="102" y="117"/>
                  </a:lnTo>
                  <a:lnTo>
                    <a:pt x="102" y="120"/>
                  </a:lnTo>
                  <a:lnTo>
                    <a:pt x="103" y="122"/>
                  </a:lnTo>
                  <a:lnTo>
                    <a:pt x="103" y="125"/>
                  </a:lnTo>
                  <a:lnTo>
                    <a:pt x="103" y="130"/>
                  </a:lnTo>
                  <a:lnTo>
                    <a:pt x="102" y="133"/>
                  </a:lnTo>
                  <a:lnTo>
                    <a:pt x="100" y="138"/>
                  </a:lnTo>
                  <a:lnTo>
                    <a:pt x="97" y="142"/>
                  </a:lnTo>
                  <a:lnTo>
                    <a:pt x="96" y="142"/>
                  </a:lnTo>
                  <a:lnTo>
                    <a:pt x="94" y="143"/>
                  </a:lnTo>
                  <a:lnTo>
                    <a:pt x="93" y="146"/>
                  </a:lnTo>
                  <a:lnTo>
                    <a:pt x="92" y="146"/>
                  </a:lnTo>
                  <a:lnTo>
                    <a:pt x="86" y="148"/>
                  </a:lnTo>
                  <a:lnTo>
                    <a:pt x="84" y="149"/>
                  </a:lnTo>
                  <a:lnTo>
                    <a:pt x="81" y="149"/>
                  </a:lnTo>
                  <a:lnTo>
                    <a:pt x="76" y="149"/>
                  </a:lnTo>
                  <a:lnTo>
                    <a:pt x="71" y="148"/>
                  </a:lnTo>
                  <a:lnTo>
                    <a:pt x="66" y="148"/>
                  </a:lnTo>
                  <a:lnTo>
                    <a:pt x="60" y="146"/>
                  </a:lnTo>
                  <a:lnTo>
                    <a:pt x="55" y="143"/>
                  </a:lnTo>
                  <a:lnTo>
                    <a:pt x="51" y="142"/>
                  </a:lnTo>
                  <a:lnTo>
                    <a:pt x="47" y="139"/>
                  </a:lnTo>
                  <a:lnTo>
                    <a:pt x="42" y="138"/>
                  </a:lnTo>
                  <a:lnTo>
                    <a:pt x="38" y="133"/>
                  </a:lnTo>
                  <a:lnTo>
                    <a:pt x="34" y="130"/>
                  </a:lnTo>
                  <a:lnTo>
                    <a:pt x="31" y="129"/>
                  </a:lnTo>
                  <a:lnTo>
                    <a:pt x="29" y="123"/>
                  </a:lnTo>
                  <a:lnTo>
                    <a:pt x="26" y="120"/>
                  </a:lnTo>
                  <a:lnTo>
                    <a:pt x="22" y="116"/>
                  </a:lnTo>
                  <a:lnTo>
                    <a:pt x="19" y="110"/>
                  </a:lnTo>
                  <a:lnTo>
                    <a:pt x="18" y="107"/>
                  </a:lnTo>
                  <a:lnTo>
                    <a:pt x="15" y="101"/>
                  </a:lnTo>
                  <a:lnTo>
                    <a:pt x="12" y="97"/>
                  </a:lnTo>
                  <a:lnTo>
                    <a:pt x="11" y="93"/>
                  </a:lnTo>
                  <a:lnTo>
                    <a:pt x="9" y="87"/>
                  </a:lnTo>
                  <a:lnTo>
                    <a:pt x="5" y="77"/>
                  </a:lnTo>
                  <a:lnTo>
                    <a:pt x="3" y="67"/>
                  </a:lnTo>
                  <a:lnTo>
                    <a:pt x="2" y="54"/>
                  </a:lnTo>
                  <a:lnTo>
                    <a:pt x="0" y="44"/>
                  </a:lnTo>
                  <a:lnTo>
                    <a:pt x="0" y="33"/>
                  </a:lnTo>
                  <a:lnTo>
                    <a:pt x="2" y="22"/>
                  </a:lnTo>
                  <a:lnTo>
                    <a:pt x="2" y="18"/>
                  </a:lnTo>
                  <a:lnTo>
                    <a:pt x="3" y="16"/>
                  </a:lnTo>
                  <a:lnTo>
                    <a:pt x="5" y="10"/>
                  </a:lnTo>
                  <a:lnTo>
                    <a:pt x="5" y="9"/>
                  </a:lnTo>
                  <a:lnTo>
                    <a:pt x="6" y="7"/>
                  </a:lnTo>
                  <a:lnTo>
                    <a:pt x="9" y="6"/>
                  </a:lnTo>
                  <a:lnTo>
                    <a:pt x="11" y="5"/>
                  </a:lnTo>
                  <a:lnTo>
                    <a:pt x="12" y="5"/>
                  </a:lnTo>
                  <a:lnTo>
                    <a:pt x="13" y="2"/>
                  </a:lnTo>
                  <a:lnTo>
                    <a:pt x="18" y="0"/>
                  </a:lnTo>
                  <a:lnTo>
                    <a:pt x="22" y="0"/>
                  </a:lnTo>
                  <a:lnTo>
                    <a:pt x="26" y="0"/>
                  </a:lnTo>
                  <a:lnTo>
                    <a:pt x="29" y="0"/>
                  </a:lnTo>
                  <a:lnTo>
                    <a:pt x="34" y="2"/>
                  </a:lnTo>
                  <a:lnTo>
                    <a:pt x="35" y="5"/>
                  </a:lnTo>
                  <a:lnTo>
                    <a:pt x="38" y="5"/>
                  </a:lnTo>
                  <a:lnTo>
                    <a:pt x="41" y="7"/>
                  </a:lnTo>
                  <a:lnTo>
                    <a:pt x="42" y="10"/>
                  </a:lnTo>
                  <a:lnTo>
                    <a:pt x="44" y="13"/>
                  </a:lnTo>
                  <a:lnTo>
                    <a:pt x="47" y="16"/>
                  </a:lnTo>
                  <a:lnTo>
                    <a:pt x="47" y="18"/>
                  </a:lnTo>
                  <a:lnTo>
                    <a:pt x="47" y="20"/>
                  </a:lnTo>
                  <a:lnTo>
                    <a:pt x="47" y="25"/>
                  </a:lnTo>
                  <a:lnTo>
                    <a:pt x="47" y="25"/>
                  </a:lnTo>
                  <a:close/>
                </a:path>
              </a:pathLst>
            </a:custGeom>
            <a:solidFill>
              <a:srgbClr val="000000"/>
            </a:solidFill>
            <a:ln w="9525">
              <a:noFill/>
              <a:round/>
              <a:headEnd/>
              <a:tailEnd/>
            </a:ln>
          </p:spPr>
          <p:txBody>
            <a:bodyPr/>
            <a:lstStyle/>
            <a:p>
              <a:endParaRPr lang="en-US"/>
            </a:p>
          </p:txBody>
        </p:sp>
        <p:sp>
          <p:nvSpPr>
            <p:cNvPr id="102444" name="Freeform 44"/>
            <p:cNvSpPr>
              <a:spLocks/>
            </p:cNvSpPr>
            <p:nvPr/>
          </p:nvSpPr>
          <p:spPr bwMode="auto">
            <a:xfrm>
              <a:off x="2916" y="2702"/>
              <a:ext cx="81" cy="240"/>
            </a:xfrm>
            <a:custGeom>
              <a:avLst/>
              <a:gdLst/>
              <a:ahLst/>
              <a:cxnLst>
                <a:cxn ang="0">
                  <a:pos x="234" y="42"/>
                </a:cxn>
                <a:cxn ang="0">
                  <a:pos x="226" y="61"/>
                </a:cxn>
                <a:cxn ang="0">
                  <a:pos x="217" y="87"/>
                </a:cxn>
                <a:cxn ang="0">
                  <a:pos x="200" y="138"/>
                </a:cxn>
                <a:cxn ang="0">
                  <a:pos x="173" y="222"/>
                </a:cxn>
                <a:cxn ang="0">
                  <a:pos x="146" y="320"/>
                </a:cxn>
                <a:cxn ang="0">
                  <a:pos x="117" y="426"/>
                </a:cxn>
                <a:cxn ang="0">
                  <a:pos x="65" y="624"/>
                </a:cxn>
                <a:cxn ang="0">
                  <a:pos x="45" y="706"/>
                </a:cxn>
                <a:cxn ang="0">
                  <a:pos x="43" y="711"/>
                </a:cxn>
                <a:cxn ang="0">
                  <a:pos x="40" y="715"/>
                </a:cxn>
                <a:cxn ang="0">
                  <a:pos x="35" y="718"/>
                </a:cxn>
                <a:cxn ang="0">
                  <a:pos x="30" y="719"/>
                </a:cxn>
                <a:cxn ang="0">
                  <a:pos x="22" y="719"/>
                </a:cxn>
                <a:cxn ang="0">
                  <a:pos x="13" y="718"/>
                </a:cxn>
                <a:cxn ang="0">
                  <a:pos x="9" y="715"/>
                </a:cxn>
                <a:cxn ang="0">
                  <a:pos x="4" y="714"/>
                </a:cxn>
                <a:cxn ang="0">
                  <a:pos x="3" y="709"/>
                </a:cxn>
                <a:cxn ang="0">
                  <a:pos x="1" y="703"/>
                </a:cxn>
                <a:cxn ang="0">
                  <a:pos x="0" y="698"/>
                </a:cxn>
                <a:cxn ang="0">
                  <a:pos x="1" y="693"/>
                </a:cxn>
                <a:cxn ang="0">
                  <a:pos x="20" y="611"/>
                </a:cxn>
                <a:cxn ang="0">
                  <a:pos x="61" y="463"/>
                </a:cxn>
                <a:cxn ang="0">
                  <a:pos x="90" y="356"/>
                </a:cxn>
                <a:cxn ang="0">
                  <a:pos x="118" y="253"/>
                </a:cxn>
                <a:cxn ang="0">
                  <a:pos x="146" y="158"/>
                </a:cxn>
                <a:cxn ang="0">
                  <a:pos x="172" y="80"/>
                </a:cxn>
                <a:cxn ang="0">
                  <a:pos x="187" y="39"/>
                </a:cxn>
                <a:cxn ang="0">
                  <a:pos x="195" y="19"/>
                </a:cxn>
                <a:cxn ang="0">
                  <a:pos x="200" y="10"/>
                </a:cxn>
                <a:cxn ang="0">
                  <a:pos x="204" y="6"/>
                </a:cxn>
                <a:cxn ang="0">
                  <a:pos x="208" y="5"/>
                </a:cxn>
                <a:cxn ang="0">
                  <a:pos x="213" y="2"/>
                </a:cxn>
                <a:cxn ang="0">
                  <a:pos x="215" y="0"/>
                </a:cxn>
                <a:cxn ang="0">
                  <a:pos x="221" y="2"/>
                </a:cxn>
                <a:cxn ang="0">
                  <a:pos x="228" y="5"/>
                </a:cxn>
                <a:cxn ang="0">
                  <a:pos x="236" y="9"/>
                </a:cxn>
                <a:cxn ang="0">
                  <a:pos x="240" y="16"/>
                </a:cxn>
                <a:cxn ang="0">
                  <a:pos x="242" y="22"/>
                </a:cxn>
                <a:cxn ang="0">
                  <a:pos x="240" y="31"/>
                </a:cxn>
                <a:cxn ang="0">
                  <a:pos x="237" y="35"/>
                </a:cxn>
              </a:cxnLst>
              <a:rect l="0" t="0" r="r" b="b"/>
              <a:pathLst>
                <a:path w="242" h="719">
                  <a:moveTo>
                    <a:pt x="237" y="35"/>
                  </a:moveTo>
                  <a:lnTo>
                    <a:pt x="234" y="42"/>
                  </a:lnTo>
                  <a:lnTo>
                    <a:pt x="230" y="51"/>
                  </a:lnTo>
                  <a:lnTo>
                    <a:pt x="226" y="61"/>
                  </a:lnTo>
                  <a:lnTo>
                    <a:pt x="221" y="71"/>
                  </a:lnTo>
                  <a:lnTo>
                    <a:pt x="217" y="87"/>
                  </a:lnTo>
                  <a:lnTo>
                    <a:pt x="213" y="102"/>
                  </a:lnTo>
                  <a:lnTo>
                    <a:pt x="200" y="138"/>
                  </a:lnTo>
                  <a:lnTo>
                    <a:pt x="188" y="177"/>
                  </a:lnTo>
                  <a:lnTo>
                    <a:pt x="173" y="222"/>
                  </a:lnTo>
                  <a:lnTo>
                    <a:pt x="160" y="269"/>
                  </a:lnTo>
                  <a:lnTo>
                    <a:pt x="146" y="320"/>
                  </a:lnTo>
                  <a:lnTo>
                    <a:pt x="133" y="374"/>
                  </a:lnTo>
                  <a:lnTo>
                    <a:pt x="117" y="426"/>
                  </a:lnTo>
                  <a:lnTo>
                    <a:pt x="90" y="528"/>
                  </a:lnTo>
                  <a:lnTo>
                    <a:pt x="65" y="624"/>
                  </a:lnTo>
                  <a:lnTo>
                    <a:pt x="45" y="703"/>
                  </a:lnTo>
                  <a:lnTo>
                    <a:pt x="45" y="706"/>
                  </a:lnTo>
                  <a:lnTo>
                    <a:pt x="43" y="709"/>
                  </a:lnTo>
                  <a:lnTo>
                    <a:pt x="43" y="711"/>
                  </a:lnTo>
                  <a:lnTo>
                    <a:pt x="42" y="714"/>
                  </a:lnTo>
                  <a:lnTo>
                    <a:pt x="40" y="715"/>
                  </a:lnTo>
                  <a:lnTo>
                    <a:pt x="37" y="717"/>
                  </a:lnTo>
                  <a:lnTo>
                    <a:pt x="35" y="718"/>
                  </a:lnTo>
                  <a:lnTo>
                    <a:pt x="33" y="718"/>
                  </a:lnTo>
                  <a:lnTo>
                    <a:pt x="30" y="719"/>
                  </a:lnTo>
                  <a:lnTo>
                    <a:pt x="27" y="719"/>
                  </a:lnTo>
                  <a:lnTo>
                    <a:pt x="22" y="719"/>
                  </a:lnTo>
                  <a:lnTo>
                    <a:pt x="19" y="719"/>
                  </a:lnTo>
                  <a:lnTo>
                    <a:pt x="13" y="718"/>
                  </a:lnTo>
                  <a:lnTo>
                    <a:pt x="10" y="717"/>
                  </a:lnTo>
                  <a:lnTo>
                    <a:pt x="9" y="715"/>
                  </a:lnTo>
                  <a:lnTo>
                    <a:pt x="7" y="714"/>
                  </a:lnTo>
                  <a:lnTo>
                    <a:pt x="4" y="714"/>
                  </a:lnTo>
                  <a:lnTo>
                    <a:pt x="3" y="711"/>
                  </a:lnTo>
                  <a:lnTo>
                    <a:pt x="3" y="709"/>
                  </a:lnTo>
                  <a:lnTo>
                    <a:pt x="1" y="705"/>
                  </a:lnTo>
                  <a:lnTo>
                    <a:pt x="1" y="703"/>
                  </a:lnTo>
                  <a:lnTo>
                    <a:pt x="0" y="699"/>
                  </a:lnTo>
                  <a:lnTo>
                    <a:pt x="0" y="698"/>
                  </a:lnTo>
                  <a:lnTo>
                    <a:pt x="1" y="696"/>
                  </a:lnTo>
                  <a:lnTo>
                    <a:pt x="1" y="693"/>
                  </a:lnTo>
                  <a:lnTo>
                    <a:pt x="10" y="654"/>
                  </a:lnTo>
                  <a:lnTo>
                    <a:pt x="20" y="611"/>
                  </a:lnTo>
                  <a:lnTo>
                    <a:pt x="46" y="515"/>
                  </a:lnTo>
                  <a:lnTo>
                    <a:pt x="61" y="463"/>
                  </a:lnTo>
                  <a:lnTo>
                    <a:pt x="74" y="411"/>
                  </a:lnTo>
                  <a:lnTo>
                    <a:pt x="90" y="356"/>
                  </a:lnTo>
                  <a:lnTo>
                    <a:pt x="104" y="304"/>
                  </a:lnTo>
                  <a:lnTo>
                    <a:pt x="118" y="253"/>
                  </a:lnTo>
                  <a:lnTo>
                    <a:pt x="133" y="204"/>
                  </a:lnTo>
                  <a:lnTo>
                    <a:pt x="146" y="158"/>
                  </a:lnTo>
                  <a:lnTo>
                    <a:pt x="160" y="117"/>
                  </a:lnTo>
                  <a:lnTo>
                    <a:pt x="172" y="80"/>
                  </a:lnTo>
                  <a:lnTo>
                    <a:pt x="182" y="51"/>
                  </a:lnTo>
                  <a:lnTo>
                    <a:pt x="187" y="39"/>
                  </a:lnTo>
                  <a:lnTo>
                    <a:pt x="191" y="29"/>
                  </a:lnTo>
                  <a:lnTo>
                    <a:pt x="195" y="19"/>
                  </a:lnTo>
                  <a:lnTo>
                    <a:pt x="198" y="13"/>
                  </a:lnTo>
                  <a:lnTo>
                    <a:pt x="200" y="10"/>
                  </a:lnTo>
                  <a:lnTo>
                    <a:pt x="201" y="9"/>
                  </a:lnTo>
                  <a:lnTo>
                    <a:pt x="204" y="6"/>
                  </a:lnTo>
                  <a:lnTo>
                    <a:pt x="205" y="5"/>
                  </a:lnTo>
                  <a:lnTo>
                    <a:pt x="208" y="5"/>
                  </a:lnTo>
                  <a:lnTo>
                    <a:pt x="208" y="2"/>
                  </a:lnTo>
                  <a:lnTo>
                    <a:pt x="213" y="2"/>
                  </a:lnTo>
                  <a:lnTo>
                    <a:pt x="214" y="2"/>
                  </a:lnTo>
                  <a:lnTo>
                    <a:pt x="215" y="0"/>
                  </a:lnTo>
                  <a:lnTo>
                    <a:pt x="217" y="0"/>
                  </a:lnTo>
                  <a:lnTo>
                    <a:pt x="221" y="2"/>
                  </a:lnTo>
                  <a:lnTo>
                    <a:pt x="226" y="2"/>
                  </a:lnTo>
                  <a:lnTo>
                    <a:pt x="228" y="5"/>
                  </a:lnTo>
                  <a:lnTo>
                    <a:pt x="233" y="7"/>
                  </a:lnTo>
                  <a:lnTo>
                    <a:pt x="236" y="9"/>
                  </a:lnTo>
                  <a:lnTo>
                    <a:pt x="237" y="13"/>
                  </a:lnTo>
                  <a:lnTo>
                    <a:pt x="240" y="16"/>
                  </a:lnTo>
                  <a:lnTo>
                    <a:pt x="240" y="18"/>
                  </a:lnTo>
                  <a:lnTo>
                    <a:pt x="242" y="22"/>
                  </a:lnTo>
                  <a:lnTo>
                    <a:pt x="242" y="26"/>
                  </a:lnTo>
                  <a:lnTo>
                    <a:pt x="240" y="31"/>
                  </a:lnTo>
                  <a:lnTo>
                    <a:pt x="240" y="34"/>
                  </a:lnTo>
                  <a:lnTo>
                    <a:pt x="237" y="35"/>
                  </a:lnTo>
                  <a:lnTo>
                    <a:pt x="237" y="35"/>
                  </a:lnTo>
                  <a:close/>
                </a:path>
              </a:pathLst>
            </a:custGeom>
            <a:solidFill>
              <a:srgbClr val="000000"/>
            </a:solidFill>
            <a:ln w="9525">
              <a:noFill/>
              <a:round/>
              <a:headEnd/>
              <a:tailEnd/>
            </a:ln>
          </p:spPr>
          <p:txBody>
            <a:bodyPr/>
            <a:lstStyle/>
            <a:p>
              <a:endParaRPr lang="en-US"/>
            </a:p>
          </p:txBody>
        </p:sp>
        <p:sp>
          <p:nvSpPr>
            <p:cNvPr id="102445" name="Freeform 45"/>
            <p:cNvSpPr>
              <a:spLocks/>
            </p:cNvSpPr>
            <p:nvPr/>
          </p:nvSpPr>
          <p:spPr bwMode="auto">
            <a:xfrm>
              <a:off x="2885" y="2905"/>
              <a:ext cx="20" cy="29"/>
            </a:xfrm>
            <a:custGeom>
              <a:avLst/>
              <a:gdLst/>
              <a:ahLst/>
              <a:cxnLst>
                <a:cxn ang="0">
                  <a:pos x="58" y="29"/>
                </a:cxn>
                <a:cxn ang="0">
                  <a:pos x="57" y="42"/>
                </a:cxn>
                <a:cxn ang="0">
                  <a:pos x="52" y="52"/>
                </a:cxn>
                <a:cxn ang="0">
                  <a:pos x="48" y="62"/>
                </a:cxn>
                <a:cxn ang="0">
                  <a:pos x="47" y="68"/>
                </a:cxn>
                <a:cxn ang="0">
                  <a:pos x="42" y="74"/>
                </a:cxn>
                <a:cxn ang="0">
                  <a:pos x="39" y="80"/>
                </a:cxn>
                <a:cxn ang="0">
                  <a:pos x="35" y="81"/>
                </a:cxn>
                <a:cxn ang="0">
                  <a:pos x="33" y="85"/>
                </a:cxn>
                <a:cxn ang="0">
                  <a:pos x="29" y="85"/>
                </a:cxn>
                <a:cxn ang="0">
                  <a:pos x="25" y="87"/>
                </a:cxn>
                <a:cxn ang="0">
                  <a:pos x="22" y="87"/>
                </a:cxn>
                <a:cxn ang="0">
                  <a:pos x="20" y="87"/>
                </a:cxn>
                <a:cxn ang="0">
                  <a:pos x="18" y="85"/>
                </a:cxn>
                <a:cxn ang="0">
                  <a:pos x="12" y="82"/>
                </a:cxn>
                <a:cxn ang="0">
                  <a:pos x="9" y="81"/>
                </a:cxn>
                <a:cxn ang="0">
                  <a:pos x="5" y="78"/>
                </a:cxn>
                <a:cxn ang="0">
                  <a:pos x="3" y="74"/>
                </a:cxn>
                <a:cxn ang="0">
                  <a:pos x="2" y="71"/>
                </a:cxn>
                <a:cxn ang="0">
                  <a:pos x="0" y="69"/>
                </a:cxn>
                <a:cxn ang="0">
                  <a:pos x="0" y="68"/>
                </a:cxn>
                <a:cxn ang="0">
                  <a:pos x="0" y="62"/>
                </a:cxn>
                <a:cxn ang="0">
                  <a:pos x="2" y="56"/>
                </a:cxn>
                <a:cxn ang="0">
                  <a:pos x="3" y="52"/>
                </a:cxn>
                <a:cxn ang="0">
                  <a:pos x="9" y="43"/>
                </a:cxn>
                <a:cxn ang="0">
                  <a:pos x="10" y="36"/>
                </a:cxn>
                <a:cxn ang="0">
                  <a:pos x="13" y="27"/>
                </a:cxn>
                <a:cxn ang="0">
                  <a:pos x="15" y="19"/>
                </a:cxn>
                <a:cxn ang="0">
                  <a:pos x="18" y="16"/>
                </a:cxn>
                <a:cxn ang="0">
                  <a:pos x="18" y="14"/>
                </a:cxn>
                <a:cxn ang="0">
                  <a:pos x="19" y="12"/>
                </a:cxn>
                <a:cxn ang="0">
                  <a:pos x="19" y="9"/>
                </a:cxn>
                <a:cxn ang="0">
                  <a:pos x="20" y="9"/>
                </a:cxn>
                <a:cxn ang="0">
                  <a:pos x="22" y="6"/>
                </a:cxn>
                <a:cxn ang="0">
                  <a:pos x="26" y="3"/>
                </a:cxn>
                <a:cxn ang="0">
                  <a:pos x="28" y="3"/>
                </a:cxn>
                <a:cxn ang="0">
                  <a:pos x="29" y="1"/>
                </a:cxn>
                <a:cxn ang="0">
                  <a:pos x="35" y="1"/>
                </a:cxn>
                <a:cxn ang="0">
                  <a:pos x="38" y="0"/>
                </a:cxn>
                <a:cxn ang="0">
                  <a:pos x="42" y="1"/>
                </a:cxn>
                <a:cxn ang="0">
                  <a:pos x="47" y="3"/>
                </a:cxn>
                <a:cxn ang="0">
                  <a:pos x="49" y="6"/>
                </a:cxn>
                <a:cxn ang="0">
                  <a:pos x="52" y="7"/>
                </a:cxn>
                <a:cxn ang="0">
                  <a:pos x="55" y="9"/>
                </a:cxn>
                <a:cxn ang="0">
                  <a:pos x="57" y="10"/>
                </a:cxn>
                <a:cxn ang="0">
                  <a:pos x="58" y="12"/>
                </a:cxn>
                <a:cxn ang="0">
                  <a:pos x="58" y="14"/>
                </a:cxn>
                <a:cxn ang="0">
                  <a:pos x="58" y="17"/>
                </a:cxn>
                <a:cxn ang="0">
                  <a:pos x="60" y="19"/>
                </a:cxn>
                <a:cxn ang="0">
                  <a:pos x="60" y="20"/>
                </a:cxn>
                <a:cxn ang="0">
                  <a:pos x="60" y="25"/>
                </a:cxn>
                <a:cxn ang="0">
                  <a:pos x="60" y="26"/>
                </a:cxn>
                <a:cxn ang="0">
                  <a:pos x="58" y="29"/>
                </a:cxn>
                <a:cxn ang="0">
                  <a:pos x="58" y="29"/>
                </a:cxn>
              </a:cxnLst>
              <a:rect l="0" t="0" r="r" b="b"/>
              <a:pathLst>
                <a:path w="60" h="87">
                  <a:moveTo>
                    <a:pt x="58" y="29"/>
                  </a:moveTo>
                  <a:lnTo>
                    <a:pt x="57" y="42"/>
                  </a:lnTo>
                  <a:lnTo>
                    <a:pt x="52" y="52"/>
                  </a:lnTo>
                  <a:lnTo>
                    <a:pt x="48" y="62"/>
                  </a:lnTo>
                  <a:lnTo>
                    <a:pt x="47" y="68"/>
                  </a:lnTo>
                  <a:lnTo>
                    <a:pt x="42" y="74"/>
                  </a:lnTo>
                  <a:lnTo>
                    <a:pt x="39" y="80"/>
                  </a:lnTo>
                  <a:lnTo>
                    <a:pt x="35" y="81"/>
                  </a:lnTo>
                  <a:lnTo>
                    <a:pt x="33" y="85"/>
                  </a:lnTo>
                  <a:lnTo>
                    <a:pt x="29" y="85"/>
                  </a:lnTo>
                  <a:lnTo>
                    <a:pt x="25" y="87"/>
                  </a:lnTo>
                  <a:lnTo>
                    <a:pt x="22" y="87"/>
                  </a:lnTo>
                  <a:lnTo>
                    <a:pt x="20" y="87"/>
                  </a:lnTo>
                  <a:lnTo>
                    <a:pt x="18" y="85"/>
                  </a:lnTo>
                  <a:lnTo>
                    <a:pt x="12" y="82"/>
                  </a:lnTo>
                  <a:lnTo>
                    <a:pt x="9" y="81"/>
                  </a:lnTo>
                  <a:lnTo>
                    <a:pt x="5" y="78"/>
                  </a:lnTo>
                  <a:lnTo>
                    <a:pt x="3" y="74"/>
                  </a:lnTo>
                  <a:lnTo>
                    <a:pt x="2" y="71"/>
                  </a:lnTo>
                  <a:lnTo>
                    <a:pt x="0" y="69"/>
                  </a:lnTo>
                  <a:lnTo>
                    <a:pt x="0" y="68"/>
                  </a:lnTo>
                  <a:lnTo>
                    <a:pt x="0" y="62"/>
                  </a:lnTo>
                  <a:lnTo>
                    <a:pt x="2" y="56"/>
                  </a:lnTo>
                  <a:lnTo>
                    <a:pt x="3" y="52"/>
                  </a:lnTo>
                  <a:lnTo>
                    <a:pt x="9" y="43"/>
                  </a:lnTo>
                  <a:lnTo>
                    <a:pt x="10" y="36"/>
                  </a:lnTo>
                  <a:lnTo>
                    <a:pt x="13" y="27"/>
                  </a:lnTo>
                  <a:lnTo>
                    <a:pt x="15" y="19"/>
                  </a:lnTo>
                  <a:lnTo>
                    <a:pt x="18" y="16"/>
                  </a:lnTo>
                  <a:lnTo>
                    <a:pt x="18" y="14"/>
                  </a:lnTo>
                  <a:lnTo>
                    <a:pt x="19" y="12"/>
                  </a:lnTo>
                  <a:lnTo>
                    <a:pt x="19" y="9"/>
                  </a:lnTo>
                  <a:lnTo>
                    <a:pt x="20" y="9"/>
                  </a:lnTo>
                  <a:lnTo>
                    <a:pt x="22" y="6"/>
                  </a:lnTo>
                  <a:lnTo>
                    <a:pt x="26" y="3"/>
                  </a:lnTo>
                  <a:lnTo>
                    <a:pt x="28" y="3"/>
                  </a:lnTo>
                  <a:lnTo>
                    <a:pt x="29" y="1"/>
                  </a:lnTo>
                  <a:lnTo>
                    <a:pt x="35" y="1"/>
                  </a:lnTo>
                  <a:lnTo>
                    <a:pt x="38" y="0"/>
                  </a:lnTo>
                  <a:lnTo>
                    <a:pt x="42" y="1"/>
                  </a:lnTo>
                  <a:lnTo>
                    <a:pt x="47" y="3"/>
                  </a:lnTo>
                  <a:lnTo>
                    <a:pt x="49" y="6"/>
                  </a:lnTo>
                  <a:lnTo>
                    <a:pt x="52" y="7"/>
                  </a:lnTo>
                  <a:lnTo>
                    <a:pt x="55" y="9"/>
                  </a:lnTo>
                  <a:lnTo>
                    <a:pt x="57" y="10"/>
                  </a:lnTo>
                  <a:lnTo>
                    <a:pt x="58" y="12"/>
                  </a:lnTo>
                  <a:lnTo>
                    <a:pt x="58" y="14"/>
                  </a:lnTo>
                  <a:lnTo>
                    <a:pt x="58" y="17"/>
                  </a:lnTo>
                  <a:lnTo>
                    <a:pt x="60" y="19"/>
                  </a:lnTo>
                  <a:lnTo>
                    <a:pt x="60" y="20"/>
                  </a:lnTo>
                  <a:lnTo>
                    <a:pt x="60" y="25"/>
                  </a:lnTo>
                  <a:lnTo>
                    <a:pt x="60" y="26"/>
                  </a:lnTo>
                  <a:lnTo>
                    <a:pt x="58" y="29"/>
                  </a:lnTo>
                  <a:lnTo>
                    <a:pt x="58" y="29"/>
                  </a:lnTo>
                  <a:close/>
                </a:path>
              </a:pathLst>
            </a:custGeom>
            <a:solidFill>
              <a:srgbClr val="000000"/>
            </a:solidFill>
            <a:ln w="9525">
              <a:noFill/>
              <a:round/>
              <a:headEnd/>
              <a:tailEnd/>
            </a:ln>
          </p:spPr>
          <p:txBody>
            <a:bodyPr/>
            <a:lstStyle/>
            <a:p>
              <a:endParaRPr lang="en-US"/>
            </a:p>
          </p:txBody>
        </p:sp>
        <p:sp>
          <p:nvSpPr>
            <p:cNvPr id="102446" name="Freeform 46"/>
            <p:cNvSpPr>
              <a:spLocks/>
            </p:cNvSpPr>
            <p:nvPr/>
          </p:nvSpPr>
          <p:spPr bwMode="auto">
            <a:xfrm>
              <a:off x="2975" y="2448"/>
              <a:ext cx="178" cy="197"/>
            </a:xfrm>
            <a:custGeom>
              <a:avLst/>
              <a:gdLst/>
              <a:ahLst/>
              <a:cxnLst>
                <a:cxn ang="0">
                  <a:pos x="68" y="37"/>
                </a:cxn>
                <a:cxn ang="0">
                  <a:pos x="130" y="17"/>
                </a:cxn>
                <a:cxn ang="0">
                  <a:pos x="172" y="7"/>
                </a:cxn>
                <a:cxn ang="0">
                  <a:pos x="213" y="0"/>
                </a:cxn>
                <a:cxn ang="0">
                  <a:pos x="266" y="1"/>
                </a:cxn>
                <a:cxn ang="0">
                  <a:pos x="307" y="8"/>
                </a:cxn>
                <a:cxn ang="0">
                  <a:pos x="349" y="23"/>
                </a:cxn>
                <a:cxn ang="0">
                  <a:pos x="399" y="46"/>
                </a:cxn>
                <a:cxn ang="0">
                  <a:pos x="431" y="68"/>
                </a:cxn>
                <a:cxn ang="0">
                  <a:pos x="451" y="85"/>
                </a:cxn>
                <a:cxn ang="0">
                  <a:pos x="483" y="126"/>
                </a:cxn>
                <a:cxn ang="0">
                  <a:pos x="505" y="168"/>
                </a:cxn>
                <a:cxn ang="0">
                  <a:pos x="525" y="228"/>
                </a:cxn>
                <a:cxn ang="0">
                  <a:pos x="532" y="285"/>
                </a:cxn>
                <a:cxn ang="0">
                  <a:pos x="531" y="330"/>
                </a:cxn>
                <a:cxn ang="0">
                  <a:pos x="518" y="393"/>
                </a:cxn>
                <a:cxn ang="0">
                  <a:pos x="502" y="438"/>
                </a:cxn>
                <a:cxn ang="0">
                  <a:pos x="477" y="489"/>
                </a:cxn>
                <a:cxn ang="0">
                  <a:pos x="453" y="522"/>
                </a:cxn>
                <a:cxn ang="0">
                  <a:pos x="420" y="555"/>
                </a:cxn>
                <a:cxn ang="0">
                  <a:pos x="396" y="573"/>
                </a:cxn>
                <a:cxn ang="0">
                  <a:pos x="363" y="590"/>
                </a:cxn>
                <a:cxn ang="0">
                  <a:pos x="347" y="587"/>
                </a:cxn>
                <a:cxn ang="0">
                  <a:pos x="337" y="573"/>
                </a:cxn>
                <a:cxn ang="0">
                  <a:pos x="338" y="557"/>
                </a:cxn>
                <a:cxn ang="0">
                  <a:pos x="346" y="548"/>
                </a:cxn>
                <a:cxn ang="0">
                  <a:pos x="369" y="537"/>
                </a:cxn>
                <a:cxn ang="0">
                  <a:pos x="402" y="509"/>
                </a:cxn>
                <a:cxn ang="0">
                  <a:pos x="428" y="477"/>
                </a:cxn>
                <a:cxn ang="0">
                  <a:pos x="456" y="431"/>
                </a:cxn>
                <a:cxn ang="0">
                  <a:pos x="473" y="382"/>
                </a:cxn>
                <a:cxn ang="0">
                  <a:pos x="485" y="331"/>
                </a:cxn>
                <a:cxn ang="0">
                  <a:pos x="488" y="286"/>
                </a:cxn>
                <a:cxn ang="0">
                  <a:pos x="482" y="249"/>
                </a:cxn>
                <a:cxn ang="0">
                  <a:pos x="469" y="196"/>
                </a:cxn>
                <a:cxn ang="0">
                  <a:pos x="444" y="146"/>
                </a:cxn>
                <a:cxn ang="0">
                  <a:pos x="425" y="121"/>
                </a:cxn>
                <a:cxn ang="0">
                  <a:pos x="391" y="95"/>
                </a:cxn>
                <a:cxn ang="0">
                  <a:pos x="352" y="75"/>
                </a:cxn>
                <a:cxn ang="0">
                  <a:pos x="302" y="53"/>
                </a:cxn>
                <a:cxn ang="0">
                  <a:pos x="268" y="46"/>
                </a:cxn>
                <a:cxn ang="0">
                  <a:pos x="221" y="46"/>
                </a:cxn>
                <a:cxn ang="0">
                  <a:pos x="184" y="50"/>
                </a:cxn>
                <a:cxn ang="0">
                  <a:pos x="119" y="68"/>
                </a:cxn>
                <a:cxn ang="0">
                  <a:pos x="65" y="91"/>
                </a:cxn>
                <a:cxn ang="0">
                  <a:pos x="26" y="108"/>
                </a:cxn>
                <a:cxn ang="0">
                  <a:pos x="13" y="108"/>
                </a:cxn>
                <a:cxn ang="0">
                  <a:pos x="1" y="98"/>
                </a:cxn>
                <a:cxn ang="0">
                  <a:pos x="0" y="87"/>
                </a:cxn>
                <a:cxn ang="0">
                  <a:pos x="0" y="78"/>
                </a:cxn>
                <a:cxn ang="0">
                  <a:pos x="6" y="71"/>
                </a:cxn>
              </a:cxnLst>
              <a:rect l="0" t="0" r="r" b="b"/>
              <a:pathLst>
                <a:path w="532" h="590">
                  <a:moveTo>
                    <a:pt x="11" y="68"/>
                  </a:moveTo>
                  <a:lnTo>
                    <a:pt x="29" y="58"/>
                  </a:lnTo>
                  <a:lnTo>
                    <a:pt x="48" y="49"/>
                  </a:lnTo>
                  <a:lnTo>
                    <a:pt x="68" y="37"/>
                  </a:lnTo>
                  <a:lnTo>
                    <a:pt x="79" y="34"/>
                  </a:lnTo>
                  <a:lnTo>
                    <a:pt x="88" y="32"/>
                  </a:lnTo>
                  <a:lnTo>
                    <a:pt x="110" y="24"/>
                  </a:lnTo>
                  <a:lnTo>
                    <a:pt x="130" y="17"/>
                  </a:lnTo>
                  <a:lnTo>
                    <a:pt x="139" y="14"/>
                  </a:lnTo>
                  <a:lnTo>
                    <a:pt x="150" y="13"/>
                  </a:lnTo>
                  <a:lnTo>
                    <a:pt x="160" y="8"/>
                  </a:lnTo>
                  <a:lnTo>
                    <a:pt x="172" y="7"/>
                  </a:lnTo>
                  <a:lnTo>
                    <a:pt x="182" y="5"/>
                  </a:lnTo>
                  <a:lnTo>
                    <a:pt x="192" y="4"/>
                  </a:lnTo>
                  <a:lnTo>
                    <a:pt x="204" y="1"/>
                  </a:lnTo>
                  <a:lnTo>
                    <a:pt x="213" y="0"/>
                  </a:lnTo>
                  <a:lnTo>
                    <a:pt x="236" y="0"/>
                  </a:lnTo>
                  <a:lnTo>
                    <a:pt x="246" y="0"/>
                  </a:lnTo>
                  <a:lnTo>
                    <a:pt x="256" y="0"/>
                  </a:lnTo>
                  <a:lnTo>
                    <a:pt x="266" y="1"/>
                  </a:lnTo>
                  <a:lnTo>
                    <a:pt x="276" y="1"/>
                  </a:lnTo>
                  <a:lnTo>
                    <a:pt x="288" y="4"/>
                  </a:lnTo>
                  <a:lnTo>
                    <a:pt x="298" y="5"/>
                  </a:lnTo>
                  <a:lnTo>
                    <a:pt x="307" y="8"/>
                  </a:lnTo>
                  <a:lnTo>
                    <a:pt x="317" y="10"/>
                  </a:lnTo>
                  <a:lnTo>
                    <a:pt x="327" y="14"/>
                  </a:lnTo>
                  <a:lnTo>
                    <a:pt x="336" y="17"/>
                  </a:lnTo>
                  <a:lnTo>
                    <a:pt x="349" y="23"/>
                  </a:lnTo>
                  <a:lnTo>
                    <a:pt x="363" y="30"/>
                  </a:lnTo>
                  <a:lnTo>
                    <a:pt x="375" y="34"/>
                  </a:lnTo>
                  <a:lnTo>
                    <a:pt x="388" y="39"/>
                  </a:lnTo>
                  <a:lnTo>
                    <a:pt x="399" y="46"/>
                  </a:lnTo>
                  <a:lnTo>
                    <a:pt x="409" y="53"/>
                  </a:lnTo>
                  <a:lnTo>
                    <a:pt x="422" y="60"/>
                  </a:lnTo>
                  <a:lnTo>
                    <a:pt x="427" y="63"/>
                  </a:lnTo>
                  <a:lnTo>
                    <a:pt x="431" y="68"/>
                  </a:lnTo>
                  <a:lnTo>
                    <a:pt x="437" y="71"/>
                  </a:lnTo>
                  <a:lnTo>
                    <a:pt x="443" y="76"/>
                  </a:lnTo>
                  <a:lnTo>
                    <a:pt x="447" y="79"/>
                  </a:lnTo>
                  <a:lnTo>
                    <a:pt x="451" y="85"/>
                  </a:lnTo>
                  <a:lnTo>
                    <a:pt x="460" y="92"/>
                  </a:lnTo>
                  <a:lnTo>
                    <a:pt x="469" y="104"/>
                  </a:lnTo>
                  <a:lnTo>
                    <a:pt x="477" y="114"/>
                  </a:lnTo>
                  <a:lnTo>
                    <a:pt x="483" y="126"/>
                  </a:lnTo>
                  <a:lnTo>
                    <a:pt x="488" y="131"/>
                  </a:lnTo>
                  <a:lnTo>
                    <a:pt x="490" y="139"/>
                  </a:lnTo>
                  <a:lnTo>
                    <a:pt x="498" y="150"/>
                  </a:lnTo>
                  <a:lnTo>
                    <a:pt x="505" y="168"/>
                  </a:lnTo>
                  <a:lnTo>
                    <a:pt x="511" y="183"/>
                  </a:lnTo>
                  <a:lnTo>
                    <a:pt x="516" y="196"/>
                  </a:lnTo>
                  <a:lnTo>
                    <a:pt x="519" y="212"/>
                  </a:lnTo>
                  <a:lnTo>
                    <a:pt x="525" y="228"/>
                  </a:lnTo>
                  <a:lnTo>
                    <a:pt x="527" y="241"/>
                  </a:lnTo>
                  <a:lnTo>
                    <a:pt x="531" y="256"/>
                  </a:lnTo>
                  <a:lnTo>
                    <a:pt x="532" y="270"/>
                  </a:lnTo>
                  <a:lnTo>
                    <a:pt x="532" y="285"/>
                  </a:lnTo>
                  <a:lnTo>
                    <a:pt x="532" y="299"/>
                  </a:lnTo>
                  <a:lnTo>
                    <a:pt x="532" y="314"/>
                  </a:lnTo>
                  <a:lnTo>
                    <a:pt x="532" y="321"/>
                  </a:lnTo>
                  <a:lnTo>
                    <a:pt x="531" y="330"/>
                  </a:lnTo>
                  <a:lnTo>
                    <a:pt x="530" y="344"/>
                  </a:lnTo>
                  <a:lnTo>
                    <a:pt x="525" y="361"/>
                  </a:lnTo>
                  <a:lnTo>
                    <a:pt x="522" y="377"/>
                  </a:lnTo>
                  <a:lnTo>
                    <a:pt x="518" y="393"/>
                  </a:lnTo>
                  <a:lnTo>
                    <a:pt x="514" y="409"/>
                  </a:lnTo>
                  <a:lnTo>
                    <a:pt x="511" y="416"/>
                  </a:lnTo>
                  <a:lnTo>
                    <a:pt x="508" y="422"/>
                  </a:lnTo>
                  <a:lnTo>
                    <a:pt x="502" y="438"/>
                  </a:lnTo>
                  <a:lnTo>
                    <a:pt x="496" y="453"/>
                  </a:lnTo>
                  <a:lnTo>
                    <a:pt x="489" y="469"/>
                  </a:lnTo>
                  <a:lnTo>
                    <a:pt x="482" y="482"/>
                  </a:lnTo>
                  <a:lnTo>
                    <a:pt x="477" y="489"/>
                  </a:lnTo>
                  <a:lnTo>
                    <a:pt x="473" y="495"/>
                  </a:lnTo>
                  <a:lnTo>
                    <a:pt x="469" y="502"/>
                  </a:lnTo>
                  <a:lnTo>
                    <a:pt x="463" y="509"/>
                  </a:lnTo>
                  <a:lnTo>
                    <a:pt x="453" y="522"/>
                  </a:lnTo>
                  <a:lnTo>
                    <a:pt x="444" y="532"/>
                  </a:lnTo>
                  <a:lnTo>
                    <a:pt x="437" y="538"/>
                  </a:lnTo>
                  <a:lnTo>
                    <a:pt x="431" y="545"/>
                  </a:lnTo>
                  <a:lnTo>
                    <a:pt x="420" y="555"/>
                  </a:lnTo>
                  <a:lnTo>
                    <a:pt x="415" y="561"/>
                  </a:lnTo>
                  <a:lnTo>
                    <a:pt x="408" y="564"/>
                  </a:lnTo>
                  <a:lnTo>
                    <a:pt x="401" y="570"/>
                  </a:lnTo>
                  <a:lnTo>
                    <a:pt x="396" y="573"/>
                  </a:lnTo>
                  <a:lnTo>
                    <a:pt x="382" y="581"/>
                  </a:lnTo>
                  <a:lnTo>
                    <a:pt x="375" y="586"/>
                  </a:lnTo>
                  <a:lnTo>
                    <a:pt x="369" y="589"/>
                  </a:lnTo>
                  <a:lnTo>
                    <a:pt x="363" y="590"/>
                  </a:lnTo>
                  <a:lnTo>
                    <a:pt x="360" y="590"/>
                  </a:lnTo>
                  <a:lnTo>
                    <a:pt x="354" y="590"/>
                  </a:lnTo>
                  <a:lnTo>
                    <a:pt x="352" y="589"/>
                  </a:lnTo>
                  <a:lnTo>
                    <a:pt x="347" y="587"/>
                  </a:lnTo>
                  <a:lnTo>
                    <a:pt x="344" y="584"/>
                  </a:lnTo>
                  <a:lnTo>
                    <a:pt x="340" y="580"/>
                  </a:lnTo>
                  <a:lnTo>
                    <a:pt x="338" y="577"/>
                  </a:lnTo>
                  <a:lnTo>
                    <a:pt x="337" y="573"/>
                  </a:lnTo>
                  <a:lnTo>
                    <a:pt x="337" y="568"/>
                  </a:lnTo>
                  <a:lnTo>
                    <a:pt x="337" y="564"/>
                  </a:lnTo>
                  <a:lnTo>
                    <a:pt x="337" y="560"/>
                  </a:lnTo>
                  <a:lnTo>
                    <a:pt x="338" y="557"/>
                  </a:lnTo>
                  <a:lnTo>
                    <a:pt x="338" y="555"/>
                  </a:lnTo>
                  <a:lnTo>
                    <a:pt x="340" y="554"/>
                  </a:lnTo>
                  <a:lnTo>
                    <a:pt x="343" y="552"/>
                  </a:lnTo>
                  <a:lnTo>
                    <a:pt x="346" y="548"/>
                  </a:lnTo>
                  <a:lnTo>
                    <a:pt x="352" y="547"/>
                  </a:lnTo>
                  <a:lnTo>
                    <a:pt x="356" y="544"/>
                  </a:lnTo>
                  <a:lnTo>
                    <a:pt x="362" y="539"/>
                  </a:lnTo>
                  <a:lnTo>
                    <a:pt x="369" y="537"/>
                  </a:lnTo>
                  <a:lnTo>
                    <a:pt x="373" y="535"/>
                  </a:lnTo>
                  <a:lnTo>
                    <a:pt x="383" y="526"/>
                  </a:lnTo>
                  <a:lnTo>
                    <a:pt x="393" y="519"/>
                  </a:lnTo>
                  <a:lnTo>
                    <a:pt x="402" y="509"/>
                  </a:lnTo>
                  <a:lnTo>
                    <a:pt x="411" y="499"/>
                  </a:lnTo>
                  <a:lnTo>
                    <a:pt x="417" y="493"/>
                  </a:lnTo>
                  <a:lnTo>
                    <a:pt x="420" y="490"/>
                  </a:lnTo>
                  <a:lnTo>
                    <a:pt x="428" y="477"/>
                  </a:lnTo>
                  <a:lnTo>
                    <a:pt x="435" y="469"/>
                  </a:lnTo>
                  <a:lnTo>
                    <a:pt x="444" y="455"/>
                  </a:lnTo>
                  <a:lnTo>
                    <a:pt x="448" y="444"/>
                  </a:lnTo>
                  <a:lnTo>
                    <a:pt x="456" y="431"/>
                  </a:lnTo>
                  <a:lnTo>
                    <a:pt x="461" y="419"/>
                  </a:lnTo>
                  <a:lnTo>
                    <a:pt x="467" y="408"/>
                  </a:lnTo>
                  <a:lnTo>
                    <a:pt x="470" y="393"/>
                  </a:lnTo>
                  <a:lnTo>
                    <a:pt x="473" y="382"/>
                  </a:lnTo>
                  <a:lnTo>
                    <a:pt x="477" y="367"/>
                  </a:lnTo>
                  <a:lnTo>
                    <a:pt x="482" y="353"/>
                  </a:lnTo>
                  <a:lnTo>
                    <a:pt x="483" y="338"/>
                  </a:lnTo>
                  <a:lnTo>
                    <a:pt x="485" y="331"/>
                  </a:lnTo>
                  <a:lnTo>
                    <a:pt x="485" y="324"/>
                  </a:lnTo>
                  <a:lnTo>
                    <a:pt x="488" y="312"/>
                  </a:lnTo>
                  <a:lnTo>
                    <a:pt x="488" y="299"/>
                  </a:lnTo>
                  <a:lnTo>
                    <a:pt x="488" y="286"/>
                  </a:lnTo>
                  <a:lnTo>
                    <a:pt x="488" y="279"/>
                  </a:lnTo>
                  <a:lnTo>
                    <a:pt x="485" y="273"/>
                  </a:lnTo>
                  <a:lnTo>
                    <a:pt x="485" y="260"/>
                  </a:lnTo>
                  <a:lnTo>
                    <a:pt x="482" y="249"/>
                  </a:lnTo>
                  <a:lnTo>
                    <a:pt x="480" y="237"/>
                  </a:lnTo>
                  <a:lnTo>
                    <a:pt x="477" y="223"/>
                  </a:lnTo>
                  <a:lnTo>
                    <a:pt x="472" y="211"/>
                  </a:lnTo>
                  <a:lnTo>
                    <a:pt x="469" y="196"/>
                  </a:lnTo>
                  <a:lnTo>
                    <a:pt x="461" y="183"/>
                  </a:lnTo>
                  <a:lnTo>
                    <a:pt x="456" y="168"/>
                  </a:lnTo>
                  <a:lnTo>
                    <a:pt x="451" y="157"/>
                  </a:lnTo>
                  <a:lnTo>
                    <a:pt x="444" y="146"/>
                  </a:lnTo>
                  <a:lnTo>
                    <a:pt x="438" y="139"/>
                  </a:lnTo>
                  <a:lnTo>
                    <a:pt x="435" y="134"/>
                  </a:lnTo>
                  <a:lnTo>
                    <a:pt x="431" y="130"/>
                  </a:lnTo>
                  <a:lnTo>
                    <a:pt x="425" y="121"/>
                  </a:lnTo>
                  <a:lnTo>
                    <a:pt x="417" y="114"/>
                  </a:lnTo>
                  <a:lnTo>
                    <a:pt x="408" y="107"/>
                  </a:lnTo>
                  <a:lnTo>
                    <a:pt x="399" y="100"/>
                  </a:lnTo>
                  <a:lnTo>
                    <a:pt x="391" y="95"/>
                  </a:lnTo>
                  <a:lnTo>
                    <a:pt x="382" y="88"/>
                  </a:lnTo>
                  <a:lnTo>
                    <a:pt x="372" y="85"/>
                  </a:lnTo>
                  <a:lnTo>
                    <a:pt x="362" y="79"/>
                  </a:lnTo>
                  <a:lnTo>
                    <a:pt x="352" y="75"/>
                  </a:lnTo>
                  <a:lnTo>
                    <a:pt x="340" y="69"/>
                  </a:lnTo>
                  <a:lnTo>
                    <a:pt x="318" y="59"/>
                  </a:lnTo>
                  <a:lnTo>
                    <a:pt x="312" y="58"/>
                  </a:lnTo>
                  <a:lnTo>
                    <a:pt x="302" y="53"/>
                  </a:lnTo>
                  <a:lnTo>
                    <a:pt x="294" y="52"/>
                  </a:lnTo>
                  <a:lnTo>
                    <a:pt x="285" y="50"/>
                  </a:lnTo>
                  <a:lnTo>
                    <a:pt x="276" y="49"/>
                  </a:lnTo>
                  <a:lnTo>
                    <a:pt x="268" y="46"/>
                  </a:lnTo>
                  <a:lnTo>
                    <a:pt x="259" y="46"/>
                  </a:lnTo>
                  <a:lnTo>
                    <a:pt x="250" y="46"/>
                  </a:lnTo>
                  <a:lnTo>
                    <a:pt x="230" y="46"/>
                  </a:lnTo>
                  <a:lnTo>
                    <a:pt x="221" y="46"/>
                  </a:lnTo>
                  <a:lnTo>
                    <a:pt x="211" y="46"/>
                  </a:lnTo>
                  <a:lnTo>
                    <a:pt x="204" y="49"/>
                  </a:lnTo>
                  <a:lnTo>
                    <a:pt x="192" y="50"/>
                  </a:lnTo>
                  <a:lnTo>
                    <a:pt x="184" y="50"/>
                  </a:lnTo>
                  <a:lnTo>
                    <a:pt x="175" y="52"/>
                  </a:lnTo>
                  <a:lnTo>
                    <a:pt x="155" y="58"/>
                  </a:lnTo>
                  <a:lnTo>
                    <a:pt x="137" y="62"/>
                  </a:lnTo>
                  <a:lnTo>
                    <a:pt x="119" y="68"/>
                  </a:lnTo>
                  <a:lnTo>
                    <a:pt x="110" y="71"/>
                  </a:lnTo>
                  <a:lnTo>
                    <a:pt x="101" y="76"/>
                  </a:lnTo>
                  <a:lnTo>
                    <a:pt x="82" y="84"/>
                  </a:lnTo>
                  <a:lnTo>
                    <a:pt x="65" y="91"/>
                  </a:lnTo>
                  <a:lnTo>
                    <a:pt x="49" y="98"/>
                  </a:lnTo>
                  <a:lnTo>
                    <a:pt x="33" y="107"/>
                  </a:lnTo>
                  <a:lnTo>
                    <a:pt x="27" y="108"/>
                  </a:lnTo>
                  <a:lnTo>
                    <a:pt x="26" y="108"/>
                  </a:lnTo>
                  <a:lnTo>
                    <a:pt x="23" y="108"/>
                  </a:lnTo>
                  <a:lnTo>
                    <a:pt x="19" y="108"/>
                  </a:lnTo>
                  <a:lnTo>
                    <a:pt x="17" y="108"/>
                  </a:lnTo>
                  <a:lnTo>
                    <a:pt x="13" y="108"/>
                  </a:lnTo>
                  <a:lnTo>
                    <a:pt x="10" y="107"/>
                  </a:lnTo>
                  <a:lnTo>
                    <a:pt x="6" y="105"/>
                  </a:lnTo>
                  <a:lnTo>
                    <a:pt x="4" y="101"/>
                  </a:lnTo>
                  <a:lnTo>
                    <a:pt x="1" y="98"/>
                  </a:lnTo>
                  <a:lnTo>
                    <a:pt x="0" y="92"/>
                  </a:lnTo>
                  <a:lnTo>
                    <a:pt x="0" y="91"/>
                  </a:lnTo>
                  <a:lnTo>
                    <a:pt x="0" y="91"/>
                  </a:lnTo>
                  <a:lnTo>
                    <a:pt x="0" y="87"/>
                  </a:lnTo>
                  <a:lnTo>
                    <a:pt x="0" y="85"/>
                  </a:lnTo>
                  <a:lnTo>
                    <a:pt x="0" y="82"/>
                  </a:lnTo>
                  <a:lnTo>
                    <a:pt x="0" y="79"/>
                  </a:lnTo>
                  <a:lnTo>
                    <a:pt x="0" y="78"/>
                  </a:lnTo>
                  <a:lnTo>
                    <a:pt x="1" y="76"/>
                  </a:lnTo>
                  <a:lnTo>
                    <a:pt x="3" y="75"/>
                  </a:lnTo>
                  <a:lnTo>
                    <a:pt x="4" y="71"/>
                  </a:lnTo>
                  <a:lnTo>
                    <a:pt x="6" y="71"/>
                  </a:lnTo>
                  <a:lnTo>
                    <a:pt x="9" y="69"/>
                  </a:lnTo>
                  <a:lnTo>
                    <a:pt x="11" y="68"/>
                  </a:lnTo>
                  <a:lnTo>
                    <a:pt x="11" y="68"/>
                  </a:lnTo>
                  <a:close/>
                </a:path>
              </a:pathLst>
            </a:custGeom>
            <a:solidFill>
              <a:srgbClr val="000000"/>
            </a:solidFill>
            <a:ln w="9525">
              <a:noFill/>
              <a:round/>
              <a:headEnd/>
              <a:tailEnd/>
            </a:ln>
          </p:spPr>
          <p:txBody>
            <a:bodyPr/>
            <a:lstStyle/>
            <a:p>
              <a:endParaRPr lang="en-US"/>
            </a:p>
          </p:txBody>
        </p:sp>
        <p:sp>
          <p:nvSpPr>
            <p:cNvPr id="102447" name="Freeform 47"/>
            <p:cNvSpPr>
              <a:spLocks/>
            </p:cNvSpPr>
            <p:nvPr/>
          </p:nvSpPr>
          <p:spPr bwMode="auto">
            <a:xfrm>
              <a:off x="3115" y="2522"/>
              <a:ext cx="87" cy="70"/>
            </a:xfrm>
            <a:custGeom>
              <a:avLst/>
              <a:gdLst/>
              <a:ahLst/>
              <a:cxnLst>
                <a:cxn ang="0">
                  <a:pos x="119" y="49"/>
                </a:cxn>
                <a:cxn ang="0">
                  <a:pos x="97" y="46"/>
                </a:cxn>
                <a:cxn ang="0">
                  <a:pos x="81" y="48"/>
                </a:cxn>
                <a:cxn ang="0">
                  <a:pos x="70" y="55"/>
                </a:cxn>
                <a:cxn ang="0">
                  <a:pos x="58" y="67"/>
                </a:cxn>
                <a:cxn ang="0">
                  <a:pos x="49" y="81"/>
                </a:cxn>
                <a:cxn ang="0">
                  <a:pos x="46" y="100"/>
                </a:cxn>
                <a:cxn ang="0">
                  <a:pos x="46" y="117"/>
                </a:cxn>
                <a:cxn ang="0">
                  <a:pos x="54" y="135"/>
                </a:cxn>
                <a:cxn ang="0">
                  <a:pos x="65" y="148"/>
                </a:cxn>
                <a:cxn ang="0">
                  <a:pos x="80" y="156"/>
                </a:cxn>
                <a:cxn ang="0">
                  <a:pos x="96" y="164"/>
                </a:cxn>
                <a:cxn ang="0">
                  <a:pos x="113" y="169"/>
                </a:cxn>
                <a:cxn ang="0">
                  <a:pos x="135" y="169"/>
                </a:cxn>
                <a:cxn ang="0">
                  <a:pos x="152" y="165"/>
                </a:cxn>
                <a:cxn ang="0">
                  <a:pos x="169" y="161"/>
                </a:cxn>
                <a:cxn ang="0">
                  <a:pos x="184" y="152"/>
                </a:cxn>
                <a:cxn ang="0">
                  <a:pos x="198" y="142"/>
                </a:cxn>
                <a:cxn ang="0">
                  <a:pos x="211" y="127"/>
                </a:cxn>
                <a:cxn ang="0">
                  <a:pos x="222" y="114"/>
                </a:cxn>
                <a:cxn ang="0">
                  <a:pos x="230" y="103"/>
                </a:cxn>
                <a:cxn ang="0">
                  <a:pos x="239" y="101"/>
                </a:cxn>
                <a:cxn ang="0">
                  <a:pos x="249" y="103"/>
                </a:cxn>
                <a:cxn ang="0">
                  <a:pos x="259" y="110"/>
                </a:cxn>
                <a:cxn ang="0">
                  <a:pos x="262" y="117"/>
                </a:cxn>
                <a:cxn ang="0">
                  <a:pos x="263" y="126"/>
                </a:cxn>
                <a:cxn ang="0">
                  <a:pos x="261" y="135"/>
                </a:cxn>
                <a:cxn ang="0">
                  <a:pos x="252" y="149"/>
                </a:cxn>
                <a:cxn ang="0">
                  <a:pos x="235" y="169"/>
                </a:cxn>
                <a:cxn ang="0">
                  <a:pos x="216" y="185"/>
                </a:cxn>
                <a:cxn ang="0">
                  <a:pos x="193" y="197"/>
                </a:cxn>
                <a:cxn ang="0">
                  <a:pos x="168" y="207"/>
                </a:cxn>
                <a:cxn ang="0">
                  <a:pos x="143" y="210"/>
                </a:cxn>
                <a:cxn ang="0">
                  <a:pos x="117" y="211"/>
                </a:cxn>
                <a:cxn ang="0">
                  <a:pos x="93" y="210"/>
                </a:cxn>
                <a:cxn ang="0">
                  <a:pos x="70" y="201"/>
                </a:cxn>
                <a:cxn ang="0">
                  <a:pos x="46" y="190"/>
                </a:cxn>
                <a:cxn ang="0">
                  <a:pos x="28" y="174"/>
                </a:cxn>
                <a:cxn ang="0">
                  <a:pos x="17" y="162"/>
                </a:cxn>
                <a:cxn ang="0">
                  <a:pos x="9" y="143"/>
                </a:cxn>
                <a:cxn ang="0">
                  <a:pos x="4" y="127"/>
                </a:cxn>
                <a:cxn ang="0">
                  <a:pos x="0" y="112"/>
                </a:cxn>
                <a:cxn ang="0">
                  <a:pos x="2" y="91"/>
                </a:cxn>
                <a:cxn ang="0">
                  <a:pos x="6" y="71"/>
                </a:cxn>
                <a:cxn ang="0">
                  <a:pos x="10" y="55"/>
                </a:cxn>
                <a:cxn ang="0">
                  <a:pos x="19" y="42"/>
                </a:cxn>
                <a:cxn ang="0">
                  <a:pos x="29" y="32"/>
                </a:cxn>
                <a:cxn ang="0">
                  <a:pos x="43" y="17"/>
                </a:cxn>
                <a:cxn ang="0">
                  <a:pos x="64" y="7"/>
                </a:cxn>
                <a:cxn ang="0">
                  <a:pos x="84" y="2"/>
                </a:cxn>
                <a:cxn ang="0">
                  <a:pos x="106" y="2"/>
                </a:cxn>
                <a:cxn ang="0">
                  <a:pos x="127" y="4"/>
                </a:cxn>
                <a:cxn ang="0">
                  <a:pos x="151" y="12"/>
                </a:cxn>
                <a:cxn ang="0">
                  <a:pos x="155" y="17"/>
                </a:cxn>
                <a:cxn ang="0">
                  <a:pos x="161" y="23"/>
                </a:cxn>
                <a:cxn ang="0">
                  <a:pos x="164" y="35"/>
                </a:cxn>
                <a:cxn ang="0">
                  <a:pos x="162" y="42"/>
                </a:cxn>
                <a:cxn ang="0">
                  <a:pos x="158" y="49"/>
                </a:cxn>
                <a:cxn ang="0">
                  <a:pos x="152" y="54"/>
                </a:cxn>
                <a:cxn ang="0">
                  <a:pos x="142" y="55"/>
                </a:cxn>
                <a:cxn ang="0">
                  <a:pos x="130" y="54"/>
                </a:cxn>
              </a:cxnLst>
              <a:rect l="0" t="0" r="r" b="b"/>
              <a:pathLst>
                <a:path w="263" h="211">
                  <a:moveTo>
                    <a:pt x="130" y="54"/>
                  </a:moveTo>
                  <a:lnTo>
                    <a:pt x="122" y="49"/>
                  </a:lnTo>
                  <a:lnTo>
                    <a:pt x="119" y="49"/>
                  </a:lnTo>
                  <a:lnTo>
                    <a:pt x="114" y="48"/>
                  </a:lnTo>
                  <a:lnTo>
                    <a:pt x="106" y="46"/>
                  </a:lnTo>
                  <a:lnTo>
                    <a:pt x="97" y="46"/>
                  </a:lnTo>
                  <a:lnTo>
                    <a:pt x="93" y="46"/>
                  </a:lnTo>
                  <a:lnTo>
                    <a:pt x="90" y="46"/>
                  </a:lnTo>
                  <a:lnTo>
                    <a:pt x="81" y="48"/>
                  </a:lnTo>
                  <a:lnTo>
                    <a:pt x="78" y="49"/>
                  </a:lnTo>
                  <a:lnTo>
                    <a:pt x="74" y="52"/>
                  </a:lnTo>
                  <a:lnTo>
                    <a:pt x="70" y="55"/>
                  </a:lnTo>
                  <a:lnTo>
                    <a:pt x="65" y="57"/>
                  </a:lnTo>
                  <a:lnTo>
                    <a:pt x="62" y="62"/>
                  </a:lnTo>
                  <a:lnTo>
                    <a:pt x="58" y="67"/>
                  </a:lnTo>
                  <a:lnTo>
                    <a:pt x="55" y="71"/>
                  </a:lnTo>
                  <a:lnTo>
                    <a:pt x="52" y="75"/>
                  </a:lnTo>
                  <a:lnTo>
                    <a:pt x="49" y="81"/>
                  </a:lnTo>
                  <a:lnTo>
                    <a:pt x="46" y="88"/>
                  </a:lnTo>
                  <a:lnTo>
                    <a:pt x="46" y="93"/>
                  </a:lnTo>
                  <a:lnTo>
                    <a:pt x="46" y="100"/>
                  </a:lnTo>
                  <a:lnTo>
                    <a:pt x="46" y="104"/>
                  </a:lnTo>
                  <a:lnTo>
                    <a:pt x="46" y="110"/>
                  </a:lnTo>
                  <a:lnTo>
                    <a:pt x="46" y="117"/>
                  </a:lnTo>
                  <a:lnTo>
                    <a:pt x="49" y="123"/>
                  </a:lnTo>
                  <a:lnTo>
                    <a:pt x="52" y="127"/>
                  </a:lnTo>
                  <a:lnTo>
                    <a:pt x="54" y="135"/>
                  </a:lnTo>
                  <a:lnTo>
                    <a:pt x="58" y="140"/>
                  </a:lnTo>
                  <a:lnTo>
                    <a:pt x="62" y="143"/>
                  </a:lnTo>
                  <a:lnTo>
                    <a:pt x="65" y="148"/>
                  </a:lnTo>
                  <a:lnTo>
                    <a:pt x="71" y="152"/>
                  </a:lnTo>
                  <a:lnTo>
                    <a:pt x="74" y="155"/>
                  </a:lnTo>
                  <a:lnTo>
                    <a:pt x="80" y="156"/>
                  </a:lnTo>
                  <a:lnTo>
                    <a:pt x="84" y="161"/>
                  </a:lnTo>
                  <a:lnTo>
                    <a:pt x="90" y="162"/>
                  </a:lnTo>
                  <a:lnTo>
                    <a:pt x="96" y="164"/>
                  </a:lnTo>
                  <a:lnTo>
                    <a:pt x="100" y="165"/>
                  </a:lnTo>
                  <a:lnTo>
                    <a:pt x="106" y="168"/>
                  </a:lnTo>
                  <a:lnTo>
                    <a:pt x="113" y="169"/>
                  </a:lnTo>
                  <a:lnTo>
                    <a:pt x="117" y="169"/>
                  </a:lnTo>
                  <a:lnTo>
                    <a:pt x="122" y="169"/>
                  </a:lnTo>
                  <a:lnTo>
                    <a:pt x="135" y="169"/>
                  </a:lnTo>
                  <a:lnTo>
                    <a:pt x="140" y="168"/>
                  </a:lnTo>
                  <a:lnTo>
                    <a:pt x="146" y="165"/>
                  </a:lnTo>
                  <a:lnTo>
                    <a:pt x="152" y="165"/>
                  </a:lnTo>
                  <a:lnTo>
                    <a:pt x="158" y="164"/>
                  </a:lnTo>
                  <a:lnTo>
                    <a:pt x="164" y="162"/>
                  </a:lnTo>
                  <a:lnTo>
                    <a:pt x="169" y="161"/>
                  </a:lnTo>
                  <a:lnTo>
                    <a:pt x="174" y="156"/>
                  </a:lnTo>
                  <a:lnTo>
                    <a:pt x="180" y="153"/>
                  </a:lnTo>
                  <a:lnTo>
                    <a:pt x="184" y="152"/>
                  </a:lnTo>
                  <a:lnTo>
                    <a:pt x="190" y="148"/>
                  </a:lnTo>
                  <a:lnTo>
                    <a:pt x="195" y="145"/>
                  </a:lnTo>
                  <a:lnTo>
                    <a:pt x="198" y="142"/>
                  </a:lnTo>
                  <a:lnTo>
                    <a:pt x="204" y="136"/>
                  </a:lnTo>
                  <a:lnTo>
                    <a:pt x="207" y="133"/>
                  </a:lnTo>
                  <a:lnTo>
                    <a:pt x="211" y="127"/>
                  </a:lnTo>
                  <a:lnTo>
                    <a:pt x="214" y="125"/>
                  </a:lnTo>
                  <a:lnTo>
                    <a:pt x="217" y="119"/>
                  </a:lnTo>
                  <a:lnTo>
                    <a:pt x="222" y="114"/>
                  </a:lnTo>
                  <a:lnTo>
                    <a:pt x="224" y="109"/>
                  </a:lnTo>
                  <a:lnTo>
                    <a:pt x="229" y="104"/>
                  </a:lnTo>
                  <a:lnTo>
                    <a:pt x="230" y="103"/>
                  </a:lnTo>
                  <a:lnTo>
                    <a:pt x="233" y="101"/>
                  </a:lnTo>
                  <a:lnTo>
                    <a:pt x="235" y="101"/>
                  </a:lnTo>
                  <a:lnTo>
                    <a:pt x="239" y="101"/>
                  </a:lnTo>
                  <a:lnTo>
                    <a:pt x="242" y="101"/>
                  </a:lnTo>
                  <a:lnTo>
                    <a:pt x="243" y="101"/>
                  </a:lnTo>
                  <a:lnTo>
                    <a:pt x="249" y="103"/>
                  </a:lnTo>
                  <a:lnTo>
                    <a:pt x="252" y="104"/>
                  </a:lnTo>
                  <a:lnTo>
                    <a:pt x="255" y="107"/>
                  </a:lnTo>
                  <a:lnTo>
                    <a:pt x="259" y="110"/>
                  </a:lnTo>
                  <a:lnTo>
                    <a:pt x="261" y="114"/>
                  </a:lnTo>
                  <a:lnTo>
                    <a:pt x="262" y="116"/>
                  </a:lnTo>
                  <a:lnTo>
                    <a:pt x="262" y="117"/>
                  </a:lnTo>
                  <a:lnTo>
                    <a:pt x="263" y="119"/>
                  </a:lnTo>
                  <a:lnTo>
                    <a:pt x="263" y="120"/>
                  </a:lnTo>
                  <a:lnTo>
                    <a:pt x="263" y="126"/>
                  </a:lnTo>
                  <a:lnTo>
                    <a:pt x="263" y="127"/>
                  </a:lnTo>
                  <a:lnTo>
                    <a:pt x="263" y="132"/>
                  </a:lnTo>
                  <a:lnTo>
                    <a:pt x="261" y="135"/>
                  </a:lnTo>
                  <a:lnTo>
                    <a:pt x="258" y="143"/>
                  </a:lnTo>
                  <a:lnTo>
                    <a:pt x="253" y="146"/>
                  </a:lnTo>
                  <a:lnTo>
                    <a:pt x="252" y="149"/>
                  </a:lnTo>
                  <a:lnTo>
                    <a:pt x="246" y="156"/>
                  </a:lnTo>
                  <a:lnTo>
                    <a:pt x="242" y="162"/>
                  </a:lnTo>
                  <a:lnTo>
                    <a:pt x="235" y="169"/>
                  </a:lnTo>
                  <a:lnTo>
                    <a:pt x="229" y="174"/>
                  </a:lnTo>
                  <a:lnTo>
                    <a:pt x="223" y="180"/>
                  </a:lnTo>
                  <a:lnTo>
                    <a:pt x="216" y="185"/>
                  </a:lnTo>
                  <a:lnTo>
                    <a:pt x="207" y="190"/>
                  </a:lnTo>
                  <a:lnTo>
                    <a:pt x="200" y="194"/>
                  </a:lnTo>
                  <a:lnTo>
                    <a:pt x="193" y="197"/>
                  </a:lnTo>
                  <a:lnTo>
                    <a:pt x="184" y="201"/>
                  </a:lnTo>
                  <a:lnTo>
                    <a:pt x="175" y="203"/>
                  </a:lnTo>
                  <a:lnTo>
                    <a:pt x="168" y="207"/>
                  </a:lnTo>
                  <a:lnTo>
                    <a:pt x="161" y="208"/>
                  </a:lnTo>
                  <a:lnTo>
                    <a:pt x="152" y="210"/>
                  </a:lnTo>
                  <a:lnTo>
                    <a:pt x="143" y="210"/>
                  </a:lnTo>
                  <a:lnTo>
                    <a:pt x="135" y="211"/>
                  </a:lnTo>
                  <a:lnTo>
                    <a:pt x="126" y="211"/>
                  </a:lnTo>
                  <a:lnTo>
                    <a:pt x="117" y="211"/>
                  </a:lnTo>
                  <a:lnTo>
                    <a:pt x="109" y="211"/>
                  </a:lnTo>
                  <a:lnTo>
                    <a:pt x="101" y="210"/>
                  </a:lnTo>
                  <a:lnTo>
                    <a:pt x="93" y="210"/>
                  </a:lnTo>
                  <a:lnTo>
                    <a:pt x="84" y="207"/>
                  </a:lnTo>
                  <a:lnTo>
                    <a:pt x="75" y="206"/>
                  </a:lnTo>
                  <a:lnTo>
                    <a:pt x="70" y="201"/>
                  </a:lnTo>
                  <a:lnTo>
                    <a:pt x="62" y="198"/>
                  </a:lnTo>
                  <a:lnTo>
                    <a:pt x="55" y="195"/>
                  </a:lnTo>
                  <a:lnTo>
                    <a:pt x="46" y="190"/>
                  </a:lnTo>
                  <a:lnTo>
                    <a:pt x="42" y="187"/>
                  </a:lnTo>
                  <a:lnTo>
                    <a:pt x="35" y="181"/>
                  </a:lnTo>
                  <a:lnTo>
                    <a:pt x="28" y="174"/>
                  </a:lnTo>
                  <a:lnTo>
                    <a:pt x="25" y="171"/>
                  </a:lnTo>
                  <a:lnTo>
                    <a:pt x="20" y="165"/>
                  </a:lnTo>
                  <a:lnTo>
                    <a:pt x="17" y="162"/>
                  </a:lnTo>
                  <a:lnTo>
                    <a:pt x="16" y="156"/>
                  </a:lnTo>
                  <a:lnTo>
                    <a:pt x="10" y="148"/>
                  </a:lnTo>
                  <a:lnTo>
                    <a:pt x="9" y="143"/>
                  </a:lnTo>
                  <a:lnTo>
                    <a:pt x="7" y="138"/>
                  </a:lnTo>
                  <a:lnTo>
                    <a:pt x="6" y="133"/>
                  </a:lnTo>
                  <a:lnTo>
                    <a:pt x="4" y="127"/>
                  </a:lnTo>
                  <a:lnTo>
                    <a:pt x="2" y="123"/>
                  </a:lnTo>
                  <a:lnTo>
                    <a:pt x="2" y="117"/>
                  </a:lnTo>
                  <a:lnTo>
                    <a:pt x="0" y="112"/>
                  </a:lnTo>
                  <a:lnTo>
                    <a:pt x="0" y="107"/>
                  </a:lnTo>
                  <a:lnTo>
                    <a:pt x="0" y="96"/>
                  </a:lnTo>
                  <a:lnTo>
                    <a:pt x="2" y="91"/>
                  </a:lnTo>
                  <a:lnTo>
                    <a:pt x="2" y="87"/>
                  </a:lnTo>
                  <a:lnTo>
                    <a:pt x="4" y="75"/>
                  </a:lnTo>
                  <a:lnTo>
                    <a:pt x="6" y="71"/>
                  </a:lnTo>
                  <a:lnTo>
                    <a:pt x="7" y="65"/>
                  </a:lnTo>
                  <a:lnTo>
                    <a:pt x="9" y="61"/>
                  </a:lnTo>
                  <a:lnTo>
                    <a:pt x="10" y="55"/>
                  </a:lnTo>
                  <a:lnTo>
                    <a:pt x="13" y="52"/>
                  </a:lnTo>
                  <a:lnTo>
                    <a:pt x="16" y="46"/>
                  </a:lnTo>
                  <a:lnTo>
                    <a:pt x="19" y="42"/>
                  </a:lnTo>
                  <a:lnTo>
                    <a:pt x="22" y="38"/>
                  </a:lnTo>
                  <a:lnTo>
                    <a:pt x="26" y="35"/>
                  </a:lnTo>
                  <a:lnTo>
                    <a:pt x="29" y="32"/>
                  </a:lnTo>
                  <a:lnTo>
                    <a:pt x="33" y="26"/>
                  </a:lnTo>
                  <a:lnTo>
                    <a:pt x="38" y="23"/>
                  </a:lnTo>
                  <a:lnTo>
                    <a:pt x="43" y="17"/>
                  </a:lnTo>
                  <a:lnTo>
                    <a:pt x="51" y="15"/>
                  </a:lnTo>
                  <a:lnTo>
                    <a:pt x="58" y="10"/>
                  </a:lnTo>
                  <a:lnTo>
                    <a:pt x="64" y="7"/>
                  </a:lnTo>
                  <a:lnTo>
                    <a:pt x="71" y="4"/>
                  </a:lnTo>
                  <a:lnTo>
                    <a:pt x="75" y="2"/>
                  </a:lnTo>
                  <a:lnTo>
                    <a:pt x="84" y="2"/>
                  </a:lnTo>
                  <a:lnTo>
                    <a:pt x="91" y="2"/>
                  </a:lnTo>
                  <a:lnTo>
                    <a:pt x="98" y="0"/>
                  </a:lnTo>
                  <a:lnTo>
                    <a:pt x="106" y="2"/>
                  </a:lnTo>
                  <a:lnTo>
                    <a:pt x="113" y="2"/>
                  </a:lnTo>
                  <a:lnTo>
                    <a:pt x="120" y="3"/>
                  </a:lnTo>
                  <a:lnTo>
                    <a:pt x="127" y="4"/>
                  </a:lnTo>
                  <a:lnTo>
                    <a:pt x="135" y="7"/>
                  </a:lnTo>
                  <a:lnTo>
                    <a:pt x="143" y="10"/>
                  </a:lnTo>
                  <a:lnTo>
                    <a:pt x="151" y="12"/>
                  </a:lnTo>
                  <a:lnTo>
                    <a:pt x="152" y="15"/>
                  </a:lnTo>
                  <a:lnTo>
                    <a:pt x="155" y="16"/>
                  </a:lnTo>
                  <a:lnTo>
                    <a:pt x="155" y="17"/>
                  </a:lnTo>
                  <a:lnTo>
                    <a:pt x="159" y="17"/>
                  </a:lnTo>
                  <a:lnTo>
                    <a:pt x="159" y="20"/>
                  </a:lnTo>
                  <a:lnTo>
                    <a:pt x="161" y="23"/>
                  </a:lnTo>
                  <a:lnTo>
                    <a:pt x="162" y="26"/>
                  </a:lnTo>
                  <a:lnTo>
                    <a:pt x="164" y="32"/>
                  </a:lnTo>
                  <a:lnTo>
                    <a:pt x="164" y="35"/>
                  </a:lnTo>
                  <a:lnTo>
                    <a:pt x="162" y="38"/>
                  </a:lnTo>
                  <a:lnTo>
                    <a:pt x="162" y="39"/>
                  </a:lnTo>
                  <a:lnTo>
                    <a:pt x="162" y="42"/>
                  </a:lnTo>
                  <a:lnTo>
                    <a:pt x="159" y="46"/>
                  </a:lnTo>
                  <a:lnTo>
                    <a:pt x="159" y="48"/>
                  </a:lnTo>
                  <a:lnTo>
                    <a:pt x="158" y="49"/>
                  </a:lnTo>
                  <a:lnTo>
                    <a:pt x="155" y="52"/>
                  </a:lnTo>
                  <a:lnTo>
                    <a:pt x="153" y="52"/>
                  </a:lnTo>
                  <a:lnTo>
                    <a:pt x="152" y="54"/>
                  </a:lnTo>
                  <a:lnTo>
                    <a:pt x="151" y="55"/>
                  </a:lnTo>
                  <a:lnTo>
                    <a:pt x="146" y="55"/>
                  </a:lnTo>
                  <a:lnTo>
                    <a:pt x="142" y="55"/>
                  </a:lnTo>
                  <a:lnTo>
                    <a:pt x="136" y="55"/>
                  </a:lnTo>
                  <a:lnTo>
                    <a:pt x="130" y="54"/>
                  </a:lnTo>
                  <a:lnTo>
                    <a:pt x="130" y="54"/>
                  </a:lnTo>
                  <a:close/>
                </a:path>
              </a:pathLst>
            </a:custGeom>
            <a:solidFill>
              <a:srgbClr val="000000"/>
            </a:solidFill>
            <a:ln w="9525">
              <a:noFill/>
              <a:round/>
              <a:headEnd/>
              <a:tailEnd/>
            </a:ln>
          </p:spPr>
          <p:txBody>
            <a:bodyPr/>
            <a:lstStyle/>
            <a:p>
              <a:endParaRPr lang="en-US"/>
            </a:p>
          </p:txBody>
        </p:sp>
        <p:sp>
          <p:nvSpPr>
            <p:cNvPr id="102448" name="Freeform 48"/>
            <p:cNvSpPr>
              <a:spLocks/>
            </p:cNvSpPr>
            <p:nvPr/>
          </p:nvSpPr>
          <p:spPr bwMode="auto">
            <a:xfrm>
              <a:off x="3163" y="2470"/>
              <a:ext cx="27" cy="101"/>
            </a:xfrm>
            <a:custGeom>
              <a:avLst/>
              <a:gdLst/>
              <a:ahLst/>
              <a:cxnLst>
                <a:cxn ang="0">
                  <a:pos x="70" y="44"/>
                </a:cxn>
                <a:cxn ang="0">
                  <a:pos x="60" y="58"/>
                </a:cxn>
                <a:cxn ang="0">
                  <a:pos x="54" y="73"/>
                </a:cxn>
                <a:cxn ang="0">
                  <a:pos x="51" y="84"/>
                </a:cxn>
                <a:cxn ang="0">
                  <a:pos x="47" y="93"/>
                </a:cxn>
                <a:cxn ang="0">
                  <a:pos x="45" y="109"/>
                </a:cxn>
                <a:cxn ang="0">
                  <a:pos x="44" y="138"/>
                </a:cxn>
                <a:cxn ang="0">
                  <a:pos x="47" y="167"/>
                </a:cxn>
                <a:cxn ang="0">
                  <a:pos x="52" y="213"/>
                </a:cxn>
                <a:cxn ang="0">
                  <a:pos x="58" y="246"/>
                </a:cxn>
                <a:cxn ang="0">
                  <a:pos x="60" y="272"/>
                </a:cxn>
                <a:cxn ang="0">
                  <a:pos x="60" y="284"/>
                </a:cxn>
                <a:cxn ang="0">
                  <a:pos x="58" y="291"/>
                </a:cxn>
                <a:cxn ang="0">
                  <a:pos x="54" y="295"/>
                </a:cxn>
                <a:cxn ang="0">
                  <a:pos x="51" y="298"/>
                </a:cxn>
                <a:cxn ang="0">
                  <a:pos x="44" y="303"/>
                </a:cxn>
                <a:cxn ang="0">
                  <a:pos x="41" y="303"/>
                </a:cxn>
                <a:cxn ang="0">
                  <a:pos x="32" y="303"/>
                </a:cxn>
                <a:cxn ang="0">
                  <a:pos x="25" y="301"/>
                </a:cxn>
                <a:cxn ang="0">
                  <a:pos x="21" y="297"/>
                </a:cxn>
                <a:cxn ang="0">
                  <a:pos x="16" y="291"/>
                </a:cxn>
                <a:cxn ang="0">
                  <a:pos x="13" y="284"/>
                </a:cxn>
                <a:cxn ang="0">
                  <a:pos x="13" y="262"/>
                </a:cxn>
                <a:cxn ang="0">
                  <a:pos x="9" y="225"/>
                </a:cxn>
                <a:cxn ang="0">
                  <a:pos x="5" y="171"/>
                </a:cxn>
                <a:cxn ang="0">
                  <a:pos x="0" y="138"/>
                </a:cxn>
                <a:cxn ang="0">
                  <a:pos x="0" y="113"/>
                </a:cxn>
                <a:cxn ang="0">
                  <a:pos x="3" y="96"/>
                </a:cxn>
                <a:cxn ang="0">
                  <a:pos x="7" y="73"/>
                </a:cxn>
                <a:cxn ang="0">
                  <a:pos x="15" y="49"/>
                </a:cxn>
                <a:cxn ang="0">
                  <a:pos x="23" y="34"/>
                </a:cxn>
                <a:cxn ang="0">
                  <a:pos x="32" y="18"/>
                </a:cxn>
                <a:cxn ang="0">
                  <a:pos x="38" y="10"/>
                </a:cxn>
                <a:cxn ang="0">
                  <a:pos x="42" y="5"/>
                </a:cxn>
                <a:cxn ang="0">
                  <a:pos x="51" y="2"/>
                </a:cxn>
                <a:cxn ang="0">
                  <a:pos x="54" y="2"/>
                </a:cxn>
                <a:cxn ang="0">
                  <a:pos x="60" y="2"/>
                </a:cxn>
                <a:cxn ang="0">
                  <a:pos x="67" y="3"/>
                </a:cxn>
                <a:cxn ang="0">
                  <a:pos x="74" y="9"/>
                </a:cxn>
                <a:cxn ang="0">
                  <a:pos x="78" y="16"/>
                </a:cxn>
                <a:cxn ang="0">
                  <a:pos x="80" y="25"/>
                </a:cxn>
                <a:cxn ang="0">
                  <a:pos x="77" y="32"/>
                </a:cxn>
                <a:cxn ang="0">
                  <a:pos x="76" y="38"/>
                </a:cxn>
              </a:cxnLst>
              <a:rect l="0" t="0" r="r" b="b"/>
              <a:pathLst>
                <a:path w="80" h="303">
                  <a:moveTo>
                    <a:pt x="76" y="38"/>
                  </a:moveTo>
                  <a:lnTo>
                    <a:pt x="70" y="44"/>
                  </a:lnTo>
                  <a:lnTo>
                    <a:pt x="65" y="51"/>
                  </a:lnTo>
                  <a:lnTo>
                    <a:pt x="60" y="58"/>
                  </a:lnTo>
                  <a:lnTo>
                    <a:pt x="55" y="65"/>
                  </a:lnTo>
                  <a:lnTo>
                    <a:pt x="54" y="73"/>
                  </a:lnTo>
                  <a:lnTo>
                    <a:pt x="51" y="80"/>
                  </a:lnTo>
                  <a:lnTo>
                    <a:pt x="51" y="84"/>
                  </a:lnTo>
                  <a:lnTo>
                    <a:pt x="49" y="87"/>
                  </a:lnTo>
                  <a:lnTo>
                    <a:pt x="47" y="93"/>
                  </a:lnTo>
                  <a:lnTo>
                    <a:pt x="45" y="102"/>
                  </a:lnTo>
                  <a:lnTo>
                    <a:pt x="45" y="109"/>
                  </a:lnTo>
                  <a:lnTo>
                    <a:pt x="44" y="122"/>
                  </a:lnTo>
                  <a:lnTo>
                    <a:pt x="44" y="138"/>
                  </a:lnTo>
                  <a:lnTo>
                    <a:pt x="44" y="151"/>
                  </a:lnTo>
                  <a:lnTo>
                    <a:pt x="47" y="167"/>
                  </a:lnTo>
                  <a:lnTo>
                    <a:pt x="49" y="183"/>
                  </a:lnTo>
                  <a:lnTo>
                    <a:pt x="52" y="213"/>
                  </a:lnTo>
                  <a:lnTo>
                    <a:pt x="55" y="230"/>
                  </a:lnTo>
                  <a:lnTo>
                    <a:pt x="58" y="246"/>
                  </a:lnTo>
                  <a:lnTo>
                    <a:pt x="60" y="264"/>
                  </a:lnTo>
                  <a:lnTo>
                    <a:pt x="60" y="272"/>
                  </a:lnTo>
                  <a:lnTo>
                    <a:pt x="60" y="282"/>
                  </a:lnTo>
                  <a:lnTo>
                    <a:pt x="60" y="284"/>
                  </a:lnTo>
                  <a:lnTo>
                    <a:pt x="60" y="287"/>
                  </a:lnTo>
                  <a:lnTo>
                    <a:pt x="58" y="291"/>
                  </a:lnTo>
                  <a:lnTo>
                    <a:pt x="55" y="293"/>
                  </a:lnTo>
                  <a:lnTo>
                    <a:pt x="54" y="295"/>
                  </a:lnTo>
                  <a:lnTo>
                    <a:pt x="54" y="297"/>
                  </a:lnTo>
                  <a:lnTo>
                    <a:pt x="51" y="298"/>
                  </a:lnTo>
                  <a:lnTo>
                    <a:pt x="49" y="301"/>
                  </a:lnTo>
                  <a:lnTo>
                    <a:pt x="44" y="303"/>
                  </a:lnTo>
                  <a:lnTo>
                    <a:pt x="42" y="303"/>
                  </a:lnTo>
                  <a:lnTo>
                    <a:pt x="41" y="303"/>
                  </a:lnTo>
                  <a:lnTo>
                    <a:pt x="36" y="303"/>
                  </a:lnTo>
                  <a:lnTo>
                    <a:pt x="32" y="303"/>
                  </a:lnTo>
                  <a:lnTo>
                    <a:pt x="28" y="303"/>
                  </a:lnTo>
                  <a:lnTo>
                    <a:pt x="25" y="301"/>
                  </a:lnTo>
                  <a:lnTo>
                    <a:pt x="22" y="298"/>
                  </a:lnTo>
                  <a:lnTo>
                    <a:pt x="21" y="297"/>
                  </a:lnTo>
                  <a:lnTo>
                    <a:pt x="18" y="295"/>
                  </a:lnTo>
                  <a:lnTo>
                    <a:pt x="16" y="291"/>
                  </a:lnTo>
                  <a:lnTo>
                    <a:pt x="15" y="287"/>
                  </a:lnTo>
                  <a:lnTo>
                    <a:pt x="13" y="284"/>
                  </a:lnTo>
                  <a:lnTo>
                    <a:pt x="13" y="282"/>
                  </a:lnTo>
                  <a:lnTo>
                    <a:pt x="13" y="262"/>
                  </a:lnTo>
                  <a:lnTo>
                    <a:pt x="13" y="243"/>
                  </a:lnTo>
                  <a:lnTo>
                    <a:pt x="9" y="225"/>
                  </a:lnTo>
                  <a:lnTo>
                    <a:pt x="9" y="207"/>
                  </a:lnTo>
                  <a:lnTo>
                    <a:pt x="5" y="171"/>
                  </a:lnTo>
                  <a:lnTo>
                    <a:pt x="3" y="154"/>
                  </a:lnTo>
                  <a:lnTo>
                    <a:pt x="0" y="138"/>
                  </a:lnTo>
                  <a:lnTo>
                    <a:pt x="0" y="120"/>
                  </a:lnTo>
                  <a:lnTo>
                    <a:pt x="0" y="113"/>
                  </a:lnTo>
                  <a:lnTo>
                    <a:pt x="0" y="104"/>
                  </a:lnTo>
                  <a:lnTo>
                    <a:pt x="3" y="96"/>
                  </a:lnTo>
                  <a:lnTo>
                    <a:pt x="5" y="89"/>
                  </a:lnTo>
                  <a:lnTo>
                    <a:pt x="7" y="73"/>
                  </a:lnTo>
                  <a:lnTo>
                    <a:pt x="12" y="57"/>
                  </a:lnTo>
                  <a:lnTo>
                    <a:pt x="15" y="49"/>
                  </a:lnTo>
                  <a:lnTo>
                    <a:pt x="18" y="41"/>
                  </a:lnTo>
                  <a:lnTo>
                    <a:pt x="23" y="34"/>
                  </a:lnTo>
                  <a:lnTo>
                    <a:pt x="26" y="25"/>
                  </a:lnTo>
                  <a:lnTo>
                    <a:pt x="32" y="18"/>
                  </a:lnTo>
                  <a:lnTo>
                    <a:pt x="35" y="13"/>
                  </a:lnTo>
                  <a:lnTo>
                    <a:pt x="38" y="10"/>
                  </a:lnTo>
                  <a:lnTo>
                    <a:pt x="41" y="6"/>
                  </a:lnTo>
                  <a:lnTo>
                    <a:pt x="42" y="5"/>
                  </a:lnTo>
                  <a:lnTo>
                    <a:pt x="45" y="3"/>
                  </a:lnTo>
                  <a:lnTo>
                    <a:pt x="51" y="2"/>
                  </a:lnTo>
                  <a:lnTo>
                    <a:pt x="52" y="2"/>
                  </a:lnTo>
                  <a:lnTo>
                    <a:pt x="54" y="2"/>
                  </a:lnTo>
                  <a:lnTo>
                    <a:pt x="55" y="0"/>
                  </a:lnTo>
                  <a:lnTo>
                    <a:pt x="60" y="2"/>
                  </a:lnTo>
                  <a:lnTo>
                    <a:pt x="62" y="2"/>
                  </a:lnTo>
                  <a:lnTo>
                    <a:pt x="67" y="3"/>
                  </a:lnTo>
                  <a:lnTo>
                    <a:pt x="70" y="5"/>
                  </a:lnTo>
                  <a:lnTo>
                    <a:pt x="74" y="9"/>
                  </a:lnTo>
                  <a:lnTo>
                    <a:pt x="77" y="12"/>
                  </a:lnTo>
                  <a:lnTo>
                    <a:pt x="78" y="16"/>
                  </a:lnTo>
                  <a:lnTo>
                    <a:pt x="80" y="19"/>
                  </a:lnTo>
                  <a:lnTo>
                    <a:pt x="80" y="25"/>
                  </a:lnTo>
                  <a:lnTo>
                    <a:pt x="78" y="26"/>
                  </a:lnTo>
                  <a:lnTo>
                    <a:pt x="77" y="32"/>
                  </a:lnTo>
                  <a:lnTo>
                    <a:pt x="77" y="34"/>
                  </a:lnTo>
                  <a:lnTo>
                    <a:pt x="76" y="38"/>
                  </a:lnTo>
                  <a:lnTo>
                    <a:pt x="76" y="38"/>
                  </a:lnTo>
                  <a:close/>
                </a:path>
              </a:pathLst>
            </a:custGeom>
            <a:solidFill>
              <a:srgbClr val="000000"/>
            </a:solidFill>
            <a:ln w="9525">
              <a:noFill/>
              <a:round/>
              <a:headEnd/>
              <a:tailEnd/>
            </a:ln>
          </p:spPr>
          <p:txBody>
            <a:bodyPr/>
            <a:lstStyle/>
            <a:p>
              <a:endParaRPr lang="en-US"/>
            </a:p>
          </p:txBody>
        </p:sp>
        <p:sp>
          <p:nvSpPr>
            <p:cNvPr id="102449" name="Freeform 49"/>
            <p:cNvSpPr>
              <a:spLocks/>
            </p:cNvSpPr>
            <p:nvPr/>
          </p:nvSpPr>
          <p:spPr bwMode="auto">
            <a:xfrm>
              <a:off x="3172" y="2581"/>
              <a:ext cx="258" cy="90"/>
            </a:xfrm>
            <a:custGeom>
              <a:avLst/>
              <a:gdLst/>
              <a:ahLst/>
              <a:cxnLst>
                <a:cxn ang="0">
                  <a:pos x="46" y="40"/>
                </a:cxn>
                <a:cxn ang="0">
                  <a:pos x="49" y="95"/>
                </a:cxn>
                <a:cxn ang="0">
                  <a:pos x="52" y="126"/>
                </a:cxn>
                <a:cxn ang="0">
                  <a:pos x="55" y="139"/>
                </a:cxn>
                <a:cxn ang="0">
                  <a:pos x="62" y="150"/>
                </a:cxn>
                <a:cxn ang="0">
                  <a:pos x="71" y="163"/>
                </a:cxn>
                <a:cxn ang="0">
                  <a:pos x="82" y="175"/>
                </a:cxn>
                <a:cxn ang="0">
                  <a:pos x="111" y="191"/>
                </a:cxn>
                <a:cxn ang="0">
                  <a:pos x="136" y="201"/>
                </a:cxn>
                <a:cxn ang="0">
                  <a:pos x="163" y="208"/>
                </a:cxn>
                <a:cxn ang="0">
                  <a:pos x="192" y="209"/>
                </a:cxn>
                <a:cxn ang="0">
                  <a:pos x="269" y="215"/>
                </a:cxn>
                <a:cxn ang="0">
                  <a:pos x="383" y="224"/>
                </a:cxn>
                <a:cxn ang="0">
                  <a:pos x="472" y="224"/>
                </a:cxn>
                <a:cxn ang="0">
                  <a:pos x="545" y="221"/>
                </a:cxn>
                <a:cxn ang="0">
                  <a:pos x="625" y="220"/>
                </a:cxn>
                <a:cxn ang="0">
                  <a:pos x="664" y="215"/>
                </a:cxn>
                <a:cxn ang="0">
                  <a:pos x="709" y="208"/>
                </a:cxn>
                <a:cxn ang="0">
                  <a:pos x="747" y="195"/>
                </a:cxn>
                <a:cxn ang="0">
                  <a:pos x="757" y="195"/>
                </a:cxn>
                <a:cxn ang="0">
                  <a:pos x="763" y="196"/>
                </a:cxn>
                <a:cxn ang="0">
                  <a:pos x="771" y="205"/>
                </a:cxn>
                <a:cxn ang="0">
                  <a:pos x="774" y="215"/>
                </a:cxn>
                <a:cxn ang="0">
                  <a:pos x="774" y="224"/>
                </a:cxn>
                <a:cxn ang="0">
                  <a:pos x="768" y="234"/>
                </a:cxn>
                <a:cxn ang="0">
                  <a:pos x="764" y="237"/>
                </a:cxn>
                <a:cxn ang="0">
                  <a:pos x="739" y="246"/>
                </a:cxn>
                <a:cxn ang="0">
                  <a:pos x="703" y="254"/>
                </a:cxn>
                <a:cxn ang="0">
                  <a:pos x="651" y="263"/>
                </a:cxn>
                <a:cxn ang="0">
                  <a:pos x="602" y="266"/>
                </a:cxn>
                <a:cxn ang="0">
                  <a:pos x="514" y="267"/>
                </a:cxn>
                <a:cxn ang="0">
                  <a:pos x="441" y="270"/>
                </a:cxn>
                <a:cxn ang="0">
                  <a:pos x="383" y="267"/>
                </a:cxn>
                <a:cxn ang="0">
                  <a:pos x="268" y="262"/>
                </a:cxn>
                <a:cxn ang="0">
                  <a:pos x="184" y="256"/>
                </a:cxn>
                <a:cxn ang="0">
                  <a:pos x="150" y="250"/>
                </a:cxn>
                <a:cxn ang="0">
                  <a:pos x="119" y="243"/>
                </a:cxn>
                <a:cxn ang="0">
                  <a:pos x="88" y="230"/>
                </a:cxn>
                <a:cxn ang="0">
                  <a:pos x="58" y="211"/>
                </a:cxn>
                <a:cxn ang="0">
                  <a:pos x="37" y="192"/>
                </a:cxn>
                <a:cxn ang="0">
                  <a:pos x="26" y="179"/>
                </a:cxn>
                <a:cxn ang="0">
                  <a:pos x="13" y="153"/>
                </a:cxn>
                <a:cxn ang="0">
                  <a:pos x="9" y="124"/>
                </a:cxn>
                <a:cxn ang="0">
                  <a:pos x="4" y="79"/>
                </a:cxn>
                <a:cxn ang="0">
                  <a:pos x="0" y="24"/>
                </a:cxn>
                <a:cxn ang="0">
                  <a:pos x="0" y="17"/>
                </a:cxn>
                <a:cxn ang="0">
                  <a:pos x="1" y="10"/>
                </a:cxn>
                <a:cxn ang="0">
                  <a:pos x="10" y="1"/>
                </a:cxn>
                <a:cxn ang="0">
                  <a:pos x="22" y="0"/>
                </a:cxn>
                <a:cxn ang="0">
                  <a:pos x="35" y="3"/>
                </a:cxn>
                <a:cxn ang="0">
                  <a:pos x="42" y="10"/>
                </a:cxn>
                <a:cxn ang="0">
                  <a:pos x="43" y="14"/>
                </a:cxn>
              </a:cxnLst>
              <a:rect l="0" t="0" r="r" b="b"/>
              <a:pathLst>
                <a:path w="774" h="270">
                  <a:moveTo>
                    <a:pt x="45" y="18"/>
                  </a:moveTo>
                  <a:lnTo>
                    <a:pt x="46" y="30"/>
                  </a:lnTo>
                  <a:lnTo>
                    <a:pt x="46" y="40"/>
                  </a:lnTo>
                  <a:lnTo>
                    <a:pt x="46" y="63"/>
                  </a:lnTo>
                  <a:lnTo>
                    <a:pt x="46" y="85"/>
                  </a:lnTo>
                  <a:lnTo>
                    <a:pt x="49" y="95"/>
                  </a:lnTo>
                  <a:lnTo>
                    <a:pt x="49" y="105"/>
                  </a:lnTo>
                  <a:lnTo>
                    <a:pt x="51" y="117"/>
                  </a:lnTo>
                  <a:lnTo>
                    <a:pt x="52" y="126"/>
                  </a:lnTo>
                  <a:lnTo>
                    <a:pt x="52" y="130"/>
                  </a:lnTo>
                  <a:lnTo>
                    <a:pt x="53" y="134"/>
                  </a:lnTo>
                  <a:lnTo>
                    <a:pt x="55" y="139"/>
                  </a:lnTo>
                  <a:lnTo>
                    <a:pt x="58" y="141"/>
                  </a:lnTo>
                  <a:lnTo>
                    <a:pt x="59" y="147"/>
                  </a:lnTo>
                  <a:lnTo>
                    <a:pt x="62" y="150"/>
                  </a:lnTo>
                  <a:lnTo>
                    <a:pt x="64" y="156"/>
                  </a:lnTo>
                  <a:lnTo>
                    <a:pt x="66" y="159"/>
                  </a:lnTo>
                  <a:lnTo>
                    <a:pt x="71" y="163"/>
                  </a:lnTo>
                  <a:lnTo>
                    <a:pt x="74" y="167"/>
                  </a:lnTo>
                  <a:lnTo>
                    <a:pt x="79" y="172"/>
                  </a:lnTo>
                  <a:lnTo>
                    <a:pt x="82" y="175"/>
                  </a:lnTo>
                  <a:lnTo>
                    <a:pt x="92" y="180"/>
                  </a:lnTo>
                  <a:lnTo>
                    <a:pt x="101" y="186"/>
                  </a:lnTo>
                  <a:lnTo>
                    <a:pt x="111" y="191"/>
                  </a:lnTo>
                  <a:lnTo>
                    <a:pt x="119" y="194"/>
                  </a:lnTo>
                  <a:lnTo>
                    <a:pt x="127" y="196"/>
                  </a:lnTo>
                  <a:lnTo>
                    <a:pt x="136" y="201"/>
                  </a:lnTo>
                  <a:lnTo>
                    <a:pt x="146" y="204"/>
                  </a:lnTo>
                  <a:lnTo>
                    <a:pt x="155" y="205"/>
                  </a:lnTo>
                  <a:lnTo>
                    <a:pt x="163" y="208"/>
                  </a:lnTo>
                  <a:lnTo>
                    <a:pt x="174" y="209"/>
                  </a:lnTo>
                  <a:lnTo>
                    <a:pt x="184" y="209"/>
                  </a:lnTo>
                  <a:lnTo>
                    <a:pt x="192" y="209"/>
                  </a:lnTo>
                  <a:lnTo>
                    <a:pt x="214" y="211"/>
                  </a:lnTo>
                  <a:lnTo>
                    <a:pt x="236" y="212"/>
                  </a:lnTo>
                  <a:lnTo>
                    <a:pt x="269" y="215"/>
                  </a:lnTo>
                  <a:lnTo>
                    <a:pt x="298" y="218"/>
                  </a:lnTo>
                  <a:lnTo>
                    <a:pt x="353" y="221"/>
                  </a:lnTo>
                  <a:lnTo>
                    <a:pt x="383" y="224"/>
                  </a:lnTo>
                  <a:lnTo>
                    <a:pt x="409" y="225"/>
                  </a:lnTo>
                  <a:lnTo>
                    <a:pt x="440" y="225"/>
                  </a:lnTo>
                  <a:lnTo>
                    <a:pt x="472" y="224"/>
                  </a:lnTo>
                  <a:lnTo>
                    <a:pt x="492" y="221"/>
                  </a:lnTo>
                  <a:lnTo>
                    <a:pt x="509" y="221"/>
                  </a:lnTo>
                  <a:lnTo>
                    <a:pt x="545" y="221"/>
                  </a:lnTo>
                  <a:lnTo>
                    <a:pt x="579" y="221"/>
                  </a:lnTo>
                  <a:lnTo>
                    <a:pt x="609" y="220"/>
                  </a:lnTo>
                  <a:lnTo>
                    <a:pt x="625" y="220"/>
                  </a:lnTo>
                  <a:lnTo>
                    <a:pt x="641" y="218"/>
                  </a:lnTo>
                  <a:lnTo>
                    <a:pt x="658" y="217"/>
                  </a:lnTo>
                  <a:lnTo>
                    <a:pt x="664" y="215"/>
                  </a:lnTo>
                  <a:lnTo>
                    <a:pt x="674" y="215"/>
                  </a:lnTo>
                  <a:lnTo>
                    <a:pt x="692" y="211"/>
                  </a:lnTo>
                  <a:lnTo>
                    <a:pt x="709" y="208"/>
                  </a:lnTo>
                  <a:lnTo>
                    <a:pt x="725" y="202"/>
                  </a:lnTo>
                  <a:lnTo>
                    <a:pt x="745" y="196"/>
                  </a:lnTo>
                  <a:lnTo>
                    <a:pt x="747" y="195"/>
                  </a:lnTo>
                  <a:lnTo>
                    <a:pt x="750" y="195"/>
                  </a:lnTo>
                  <a:lnTo>
                    <a:pt x="755" y="195"/>
                  </a:lnTo>
                  <a:lnTo>
                    <a:pt x="757" y="195"/>
                  </a:lnTo>
                  <a:lnTo>
                    <a:pt x="758" y="195"/>
                  </a:lnTo>
                  <a:lnTo>
                    <a:pt x="760" y="196"/>
                  </a:lnTo>
                  <a:lnTo>
                    <a:pt x="763" y="196"/>
                  </a:lnTo>
                  <a:lnTo>
                    <a:pt x="767" y="201"/>
                  </a:lnTo>
                  <a:lnTo>
                    <a:pt x="768" y="202"/>
                  </a:lnTo>
                  <a:lnTo>
                    <a:pt x="771" y="205"/>
                  </a:lnTo>
                  <a:lnTo>
                    <a:pt x="773" y="209"/>
                  </a:lnTo>
                  <a:lnTo>
                    <a:pt x="774" y="211"/>
                  </a:lnTo>
                  <a:lnTo>
                    <a:pt x="774" y="215"/>
                  </a:lnTo>
                  <a:lnTo>
                    <a:pt x="774" y="218"/>
                  </a:lnTo>
                  <a:lnTo>
                    <a:pt x="774" y="221"/>
                  </a:lnTo>
                  <a:lnTo>
                    <a:pt x="774" y="224"/>
                  </a:lnTo>
                  <a:lnTo>
                    <a:pt x="773" y="227"/>
                  </a:lnTo>
                  <a:lnTo>
                    <a:pt x="771" y="230"/>
                  </a:lnTo>
                  <a:lnTo>
                    <a:pt x="768" y="234"/>
                  </a:lnTo>
                  <a:lnTo>
                    <a:pt x="767" y="235"/>
                  </a:lnTo>
                  <a:lnTo>
                    <a:pt x="765" y="235"/>
                  </a:lnTo>
                  <a:lnTo>
                    <a:pt x="764" y="237"/>
                  </a:lnTo>
                  <a:lnTo>
                    <a:pt x="763" y="240"/>
                  </a:lnTo>
                  <a:lnTo>
                    <a:pt x="758" y="240"/>
                  </a:lnTo>
                  <a:lnTo>
                    <a:pt x="739" y="246"/>
                  </a:lnTo>
                  <a:lnTo>
                    <a:pt x="721" y="250"/>
                  </a:lnTo>
                  <a:lnTo>
                    <a:pt x="712" y="253"/>
                  </a:lnTo>
                  <a:lnTo>
                    <a:pt x="703" y="254"/>
                  </a:lnTo>
                  <a:lnTo>
                    <a:pt x="684" y="257"/>
                  </a:lnTo>
                  <a:lnTo>
                    <a:pt x="667" y="262"/>
                  </a:lnTo>
                  <a:lnTo>
                    <a:pt x="651" y="263"/>
                  </a:lnTo>
                  <a:lnTo>
                    <a:pt x="634" y="264"/>
                  </a:lnTo>
                  <a:lnTo>
                    <a:pt x="618" y="264"/>
                  </a:lnTo>
                  <a:lnTo>
                    <a:pt x="602" y="266"/>
                  </a:lnTo>
                  <a:lnTo>
                    <a:pt x="586" y="266"/>
                  </a:lnTo>
                  <a:lnTo>
                    <a:pt x="551" y="266"/>
                  </a:lnTo>
                  <a:lnTo>
                    <a:pt x="514" y="267"/>
                  </a:lnTo>
                  <a:lnTo>
                    <a:pt x="495" y="267"/>
                  </a:lnTo>
                  <a:lnTo>
                    <a:pt x="475" y="267"/>
                  </a:lnTo>
                  <a:lnTo>
                    <a:pt x="441" y="270"/>
                  </a:lnTo>
                  <a:lnTo>
                    <a:pt x="409" y="270"/>
                  </a:lnTo>
                  <a:lnTo>
                    <a:pt x="396" y="270"/>
                  </a:lnTo>
                  <a:lnTo>
                    <a:pt x="383" y="267"/>
                  </a:lnTo>
                  <a:lnTo>
                    <a:pt x="353" y="267"/>
                  </a:lnTo>
                  <a:lnTo>
                    <a:pt x="298" y="263"/>
                  </a:lnTo>
                  <a:lnTo>
                    <a:pt x="268" y="262"/>
                  </a:lnTo>
                  <a:lnTo>
                    <a:pt x="234" y="259"/>
                  </a:lnTo>
                  <a:lnTo>
                    <a:pt x="208" y="256"/>
                  </a:lnTo>
                  <a:lnTo>
                    <a:pt x="184" y="256"/>
                  </a:lnTo>
                  <a:lnTo>
                    <a:pt x="172" y="254"/>
                  </a:lnTo>
                  <a:lnTo>
                    <a:pt x="162" y="253"/>
                  </a:lnTo>
                  <a:lnTo>
                    <a:pt x="150" y="250"/>
                  </a:lnTo>
                  <a:lnTo>
                    <a:pt x="139" y="247"/>
                  </a:lnTo>
                  <a:lnTo>
                    <a:pt x="129" y="246"/>
                  </a:lnTo>
                  <a:lnTo>
                    <a:pt x="119" y="243"/>
                  </a:lnTo>
                  <a:lnTo>
                    <a:pt x="108" y="240"/>
                  </a:lnTo>
                  <a:lnTo>
                    <a:pt x="98" y="235"/>
                  </a:lnTo>
                  <a:lnTo>
                    <a:pt x="88" y="230"/>
                  </a:lnTo>
                  <a:lnTo>
                    <a:pt x="78" y="225"/>
                  </a:lnTo>
                  <a:lnTo>
                    <a:pt x="66" y="218"/>
                  </a:lnTo>
                  <a:lnTo>
                    <a:pt x="58" y="211"/>
                  </a:lnTo>
                  <a:lnTo>
                    <a:pt x="46" y="202"/>
                  </a:lnTo>
                  <a:lnTo>
                    <a:pt x="42" y="196"/>
                  </a:lnTo>
                  <a:lnTo>
                    <a:pt x="37" y="192"/>
                  </a:lnTo>
                  <a:lnTo>
                    <a:pt x="33" y="189"/>
                  </a:lnTo>
                  <a:lnTo>
                    <a:pt x="29" y="183"/>
                  </a:lnTo>
                  <a:lnTo>
                    <a:pt x="26" y="179"/>
                  </a:lnTo>
                  <a:lnTo>
                    <a:pt x="24" y="173"/>
                  </a:lnTo>
                  <a:lnTo>
                    <a:pt x="19" y="163"/>
                  </a:lnTo>
                  <a:lnTo>
                    <a:pt x="13" y="153"/>
                  </a:lnTo>
                  <a:lnTo>
                    <a:pt x="11" y="140"/>
                  </a:lnTo>
                  <a:lnTo>
                    <a:pt x="10" y="130"/>
                  </a:lnTo>
                  <a:lnTo>
                    <a:pt x="9" y="124"/>
                  </a:lnTo>
                  <a:lnTo>
                    <a:pt x="9" y="118"/>
                  </a:lnTo>
                  <a:lnTo>
                    <a:pt x="7" y="104"/>
                  </a:lnTo>
                  <a:lnTo>
                    <a:pt x="4" y="79"/>
                  </a:lnTo>
                  <a:lnTo>
                    <a:pt x="3" y="52"/>
                  </a:lnTo>
                  <a:lnTo>
                    <a:pt x="1" y="39"/>
                  </a:lnTo>
                  <a:lnTo>
                    <a:pt x="0" y="24"/>
                  </a:lnTo>
                  <a:lnTo>
                    <a:pt x="0" y="21"/>
                  </a:lnTo>
                  <a:lnTo>
                    <a:pt x="0" y="20"/>
                  </a:lnTo>
                  <a:lnTo>
                    <a:pt x="0" y="17"/>
                  </a:lnTo>
                  <a:lnTo>
                    <a:pt x="0" y="14"/>
                  </a:lnTo>
                  <a:lnTo>
                    <a:pt x="1" y="13"/>
                  </a:lnTo>
                  <a:lnTo>
                    <a:pt x="1" y="10"/>
                  </a:lnTo>
                  <a:lnTo>
                    <a:pt x="4" y="5"/>
                  </a:lnTo>
                  <a:lnTo>
                    <a:pt x="7" y="4"/>
                  </a:lnTo>
                  <a:lnTo>
                    <a:pt x="10" y="1"/>
                  </a:lnTo>
                  <a:lnTo>
                    <a:pt x="13" y="1"/>
                  </a:lnTo>
                  <a:lnTo>
                    <a:pt x="19" y="0"/>
                  </a:lnTo>
                  <a:lnTo>
                    <a:pt x="22" y="0"/>
                  </a:lnTo>
                  <a:lnTo>
                    <a:pt x="27" y="0"/>
                  </a:lnTo>
                  <a:lnTo>
                    <a:pt x="30" y="1"/>
                  </a:lnTo>
                  <a:lnTo>
                    <a:pt x="35" y="3"/>
                  </a:lnTo>
                  <a:lnTo>
                    <a:pt x="36" y="4"/>
                  </a:lnTo>
                  <a:lnTo>
                    <a:pt x="40" y="4"/>
                  </a:lnTo>
                  <a:lnTo>
                    <a:pt x="42" y="10"/>
                  </a:lnTo>
                  <a:lnTo>
                    <a:pt x="43" y="10"/>
                  </a:lnTo>
                  <a:lnTo>
                    <a:pt x="43" y="13"/>
                  </a:lnTo>
                  <a:lnTo>
                    <a:pt x="43" y="14"/>
                  </a:lnTo>
                  <a:lnTo>
                    <a:pt x="45" y="18"/>
                  </a:lnTo>
                  <a:lnTo>
                    <a:pt x="45" y="18"/>
                  </a:lnTo>
                  <a:close/>
                </a:path>
              </a:pathLst>
            </a:custGeom>
            <a:solidFill>
              <a:srgbClr val="000000"/>
            </a:solidFill>
            <a:ln w="9525">
              <a:noFill/>
              <a:round/>
              <a:headEnd/>
              <a:tailEnd/>
            </a:ln>
          </p:spPr>
          <p:txBody>
            <a:bodyPr/>
            <a:lstStyle/>
            <a:p>
              <a:endParaRPr lang="en-US"/>
            </a:p>
          </p:txBody>
        </p:sp>
        <p:sp>
          <p:nvSpPr>
            <p:cNvPr id="102450" name="Freeform 50"/>
            <p:cNvSpPr>
              <a:spLocks/>
            </p:cNvSpPr>
            <p:nvPr/>
          </p:nvSpPr>
          <p:spPr bwMode="auto">
            <a:xfrm>
              <a:off x="3177" y="2438"/>
              <a:ext cx="288" cy="223"/>
            </a:xfrm>
            <a:custGeom>
              <a:avLst/>
              <a:gdLst/>
              <a:ahLst/>
              <a:cxnLst>
                <a:cxn ang="0">
                  <a:pos x="56" y="77"/>
                </a:cxn>
                <a:cxn ang="0">
                  <a:pos x="129" y="61"/>
                </a:cxn>
                <a:cxn ang="0">
                  <a:pos x="239" y="39"/>
                </a:cxn>
                <a:cxn ang="0">
                  <a:pos x="382" y="19"/>
                </a:cxn>
                <a:cxn ang="0">
                  <a:pos x="553" y="2"/>
                </a:cxn>
                <a:cxn ang="0">
                  <a:pos x="632" y="0"/>
                </a:cxn>
                <a:cxn ang="0">
                  <a:pos x="702" y="2"/>
                </a:cxn>
                <a:cxn ang="0">
                  <a:pos x="744" y="9"/>
                </a:cxn>
                <a:cxn ang="0">
                  <a:pos x="762" y="15"/>
                </a:cxn>
                <a:cxn ang="0">
                  <a:pos x="777" y="26"/>
                </a:cxn>
                <a:cxn ang="0">
                  <a:pos x="789" y="39"/>
                </a:cxn>
                <a:cxn ang="0">
                  <a:pos x="810" y="83"/>
                </a:cxn>
                <a:cxn ang="0">
                  <a:pos x="825" y="122"/>
                </a:cxn>
                <a:cxn ang="0">
                  <a:pos x="841" y="194"/>
                </a:cxn>
                <a:cxn ang="0">
                  <a:pos x="848" y="293"/>
                </a:cxn>
                <a:cxn ang="0">
                  <a:pos x="859" y="387"/>
                </a:cxn>
                <a:cxn ang="0">
                  <a:pos x="865" y="469"/>
                </a:cxn>
                <a:cxn ang="0">
                  <a:pos x="864" y="514"/>
                </a:cxn>
                <a:cxn ang="0">
                  <a:pos x="858" y="547"/>
                </a:cxn>
                <a:cxn ang="0">
                  <a:pos x="846" y="585"/>
                </a:cxn>
                <a:cxn ang="0">
                  <a:pos x="833" y="608"/>
                </a:cxn>
                <a:cxn ang="0">
                  <a:pos x="817" y="625"/>
                </a:cxn>
                <a:cxn ang="0">
                  <a:pos x="787" y="653"/>
                </a:cxn>
                <a:cxn ang="0">
                  <a:pos x="751" y="669"/>
                </a:cxn>
                <a:cxn ang="0">
                  <a:pos x="734" y="663"/>
                </a:cxn>
                <a:cxn ang="0">
                  <a:pos x="729" y="650"/>
                </a:cxn>
                <a:cxn ang="0">
                  <a:pos x="726" y="638"/>
                </a:cxn>
                <a:cxn ang="0">
                  <a:pos x="734" y="628"/>
                </a:cxn>
                <a:cxn ang="0">
                  <a:pos x="742" y="623"/>
                </a:cxn>
                <a:cxn ang="0">
                  <a:pos x="768" y="611"/>
                </a:cxn>
                <a:cxn ang="0">
                  <a:pos x="784" y="599"/>
                </a:cxn>
                <a:cxn ang="0">
                  <a:pos x="797" y="583"/>
                </a:cxn>
                <a:cxn ang="0">
                  <a:pos x="809" y="563"/>
                </a:cxn>
                <a:cxn ang="0">
                  <a:pos x="817" y="531"/>
                </a:cxn>
                <a:cxn ang="0">
                  <a:pos x="822" y="497"/>
                </a:cxn>
                <a:cxn ang="0">
                  <a:pos x="819" y="449"/>
                </a:cxn>
                <a:cxn ang="0">
                  <a:pos x="809" y="346"/>
                </a:cxn>
                <a:cxn ang="0">
                  <a:pos x="802" y="248"/>
                </a:cxn>
                <a:cxn ang="0">
                  <a:pos x="794" y="184"/>
                </a:cxn>
                <a:cxn ang="0">
                  <a:pos x="780" y="135"/>
                </a:cxn>
                <a:cxn ang="0">
                  <a:pos x="751" y="74"/>
                </a:cxn>
                <a:cxn ang="0">
                  <a:pos x="742" y="64"/>
                </a:cxn>
                <a:cxn ang="0">
                  <a:pos x="731" y="57"/>
                </a:cxn>
                <a:cxn ang="0">
                  <a:pos x="710" y="52"/>
                </a:cxn>
                <a:cxn ang="0">
                  <a:pos x="663" y="47"/>
                </a:cxn>
                <a:cxn ang="0">
                  <a:pos x="622" y="44"/>
                </a:cxn>
                <a:cxn ang="0">
                  <a:pos x="550" y="44"/>
                </a:cxn>
                <a:cxn ang="0">
                  <a:pos x="472" y="50"/>
                </a:cxn>
                <a:cxn ang="0">
                  <a:pos x="385" y="61"/>
                </a:cxn>
                <a:cxn ang="0">
                  <a:pos x="205" y="90"/>
                </a:cxn>
                <a:cxn ang="0">
                  <a:pos x="123" y="107"/>
                </a:cxn>
                <a:cxn ang="0">
                  <a:pos x="56" y="126"/>
                </a:cxn>
                <a:cxn ang="0">
                  <a:pos x="24" y="136"/>
                </a:cxn>
                <a:cxn ang="0">
                  <a:pos x="10" y="132"/>
                </a:cxn>
                <a:cxn ang="0">
                  <a:pos x="1" y="119"/>
                </a:cxn>
                <a:cxn ang="0">
                  <a:pos x="3" y="102"/>
                </a:cxn>
                <a:cxn ang="0">
                  <a:pos x="10" y="94"/>
                </a:cxn>
              </a:cxnLst>
              <a:rect l="0" t="0" r="r" b="b"/>
              <a:pathLst>
                <a:path w="865" h="669">
                  <a:moveTo>
                    <a:pt x="14" y="93"/>
                  </a:moveTo>
                  <a:lnTo>
                    <a:pt x="27" y="89"/>
                  </a:lnTo>
                  <a:lnTo>
                    <a:pt x="42" y="83"/>
                  </a:lnTo>
                  <a:lnTo>
                    <a:pt x="56" y="77"/>
                  </a:lnTo>
                  <a:lnTo>
                    <a:pt x="74" y="74"/>
                  </a:lnTo>
                  <a:lnTo>
                    <a:pt x="91" y="68"/>
                  </a:lnTo>
                  <a:lnTo>
                    <a:pt x="110" y="64"/>
                  </a:lnTo>
                  <a:lnTo>
                    <a:pt x="129" y="61"/>
                  </a:lnTo>
                  <a:lnTo>
                    <a:pt x="150" y="55"/>
                  </a:lnTo>
                  <a:lnTo>
                    <a:pt x="194" y="47"/>
                  </a:lnTo>
                  <a:lnTo>
                    <a:pt x="217" y="44"/>
                  </a:lnTo>
                  <a:lnTo>
                    <a:pt x="239" y="39"/>
                  </a:lnTo>
                  <a:lnTo>
                    <a:pt x="263" y="36"/>
                  </a:lnTo>
                  <a:lnTo>
                    <a:pt x="285" y="31"/>
                  </a:lnTo>
                  <a:lnTo>
                    <a:pt x="334" y="23"/>
                  </a:lnTo>
                  <a:lnTo>
                    <a:pt x="382" y="19"/>
                  </a:lnTo>
                  <a:lnTo>
                    <a:pt x="428" y="12"/>
                  </a:lnTo>
                  <a:lnTo>
                    <a:pt x="473" y="9"/>
                  </a:lnTo>
                  <a:lnTo>
                    <a:pt x="515" y="6"/>
                  </a:lnTo>
                  <a:lnTo>
                    <a:pt x="553" y="2"/>
                  </a:lnTo>
                  <a:lnTo>
                    <a:pt x="587" y="0"/>
                  </a:lnTo>
                  <a:lnTo>
                    <a:pt x="615" y="0"/>
                  </a:lnTo>
                  <a:lnTo>
                    <a:pt x="626" y="0"/>
                  </a:lnTo>
                  <a:lnTo>
                    <a:pt x="632" y="0"/>
                  </a:lnTo>
                  <a:lnTo>
                    <a:pt x="638" y="0"/>
                  </a:lnTo>
                  <a:lnTo>
                    <a:pt x="658" y="2"/>
                  </a:lnTo>
                  <a:lnTo>
                    <a:pt x="680" y="2"/>
                  </a:lnTo>
                  <a:lnTo>
                    <a:pt x="702" y="2"/>
                  </a:lnTo>
                  <a:lnTo>
                    <a:pt x="713" y="3"/>
                  </a:lnTo>
                  <a:lnTo>
                    <a:pt x="723" y="6"/>
                  </a:lnTo>
                  <a:lnTo>
                    <a:pt x="734" y="8"/>
                  </a:lnTo>
                  <a:lnTo>
                    <a:pt x="744" y="9"/>
                  </a:lnTo>
                  <a:lnTo>
                    <a:pt x="749" y="10"/>
                  </a:lnTo>
                  <a:lnTo>
                    <a:pt x="752" y="12"/>
                  </a:lnTo>
                  <a:lnTo>
                    <a:pt x="758" y="13"/>
                  </a:lnTo>
                  <a:lnTo>
                    <a:pt x="762" y="15"/>
                  </a:lnTo>
                  <a:lnTo>
                    <a:pt x="765" y="16"/>
                  </a:lnTo>
                  <a:lnTo>
                    <a:pt x="770" y="21"/>
                  </a:lnTo>
                  <a:lnTo>
                    <a:pt x="773" y="22"/>
                  </a:lnTo>
                  <a:lnTo>
                    <a:pt x="777" y="26"/>
                  </a:lnTo>
                  <a:lnTo>
                    <a:pt x="780" y="29"/>
                  </a:lnTo>
                  <a:lnTo>
                    <a:pt x="784" y="31"/>
                  </a:lnTo>
                  <a:lnTo>
                    <a:pt x="786" y="36"/>
                  </a:lnTo>
                  <a:lnTo>
                    <a:pt x="789" y="39"/>
                  </a:lnTo>
                  <a:lnTo>
                    <a:pt x="794" y="52"/>
                  </a:lnTo>
                  <a:lnTo>
                    <a:pt x="802" y="63"/>
                  </a:lnTo>
                  <a:lnTo>
                    <a:pt x="804" y="73"/>
                  </a:lnTo>
                  <a:lnTo>
                    <a:pt x="810" y="83"/>
                  </a:lnTo>
                  <a:lnTo>
                    <a:pt x="815" y="93"/>
                  </a:lnTo>
                  <a:lnTo>
                    <a:pt x="817" y="103"/>
                  </a:lnTo>
                  <a:lnTo>
                    <a:pt x="822" y="113"/>
                  </a:lnTo>
                  <a:lnTo>
                    <a:pt x="825" y="122"/>
                  </a:lnTo>
                  <a:lnTo>
                    <a:pt x="830" y="141"/>
                  </a:lnTo>
                  <a:lnTo>
                    <a:pt x="833" y="159"/>
                  </a:lnTo>
                  <a:lnTo>
                    <a:pt x="839" y="177"/>
                  </a:lnTo>
                  <a:lnTo>
                    <a:pt x="841" y="194"/>
                  </a:lnTo>
                  <a:lnTo>
                    <a:pt x="842" y="214"/>
                  </a:lnTo>
                  <a:lnTo>
                    <a:pt x="844" y="233"/>
                  </a:lnTo>
                  <a:lnTo>
                    <a:pt x="848" y="272"/>
                  </a:lnTo>
                  <a:lnTo>
                    <a:pt x="848" y="293"/>
                  </a:lnTo>
                  <a:lnTo>
                    <a:pt x="851" y="316"/>
                  </a:lnTo>
                  <a:lnTo>
                    <a:pt x="852" y="339"/>
                  </a:lnTo>
                  <a:lnTo>
                    <a:pt x="857" y="364"/>
                  </a:lnTo>
                  <a:lnTo>
                    <a:pt x="859" y="387"/>
                  </a:lnTo>
                  <a:lnTo>
                    <a:pt x="861" y="410"/>
                  </a:lnTo>
                  <a:lnTo>
                    <a:pt x="864" y="434"/>
                  </a:lnTo>
                  <a:lnTo>
                    <a:pt x="865" y="459"/>
                  </a:lnTo>
                  <a:lnTo>
                    <a:pt x="865" y="469"/>
                  </a:lnTo>
                  <a:lnTo>
                    <a:pt x="865" y="481"/>
                  </a:lnTo>
                  <a:lnTo>
                    <a:pt x="865" y="492"/>
                  </a:lnTo>
                  <a:lnTo>
                    <a:pt x="864" y="504"/>
                  </a:lnTo>
                  <a:lnTo>
                    <a:pt x="864" y="514"/>
                  </a:lnTo>
                  <a:lnTo>
                    <a:pt x="861" y="524"/>
                  </a:lnTo>
                  <a:lnTo>
                    <a:pt x="859" y="537"/>
                  </a:lnTo>
                  <a:lnTo>
                    <a:pt x="859" y="541"/>
                  </a:lnTo>
                  <a:lnTo>
                    <a:pt x="858" y="547"/>
                  </a:lnTo>
                  <a:lnTo>
                    <a:pt x="857" y="557"/>
                  </a:lnTo>
                  <a:lnTo>
                    <a:pt x="852" y="568"/>
                  </a:lnTo>
                  <a:lnTo>
                    <a:pt x="849" y="576"/>
                  </a:lnTo>
                  <a:lnTo>
                    <a:pt x="846" y="585"/>
                  </a:lnTo>
                  <a:lnTo>
                    <a:pt x="841" y="595"/>
                  </a:lnTo>
                  <a:lnTo>
                    <a:pt x="839" y="599"/>
                  </a:lnTo>
                  <a:lnTo>
                    <a:pt x="836" y="604"/>
                  </a:lnTo>
                  <a:lnTo>
                    <a:pt x="833" y="608"/>
                  </a:lnTo>
                  <a:lnTo>
                    <a:pt x="830" y="612"/>
                  </a:lnTo>
                  <a:lnTo>
                    <a:pt x="828" y="617"/>
                  </a:lnTo>
                  <a:lnTo>
                    <a:pt x="825" y="620"/>
                  </a:lnTo>
                  <a:lnTo>
                    <a:pt x="817" y="625"/>
                  </a:lnTo>
                  <a:lnTo>
                    <a:pt x="812" y="634"/>
                  </a:lnTo>
                  <a:lnTo>
                    <a:pt x="804" y="640"/>
                  </a:lnTo>
                  <a:lnTo>
                    <a:pt x="796" y="647"/>
                  </a:lnTo>
                  <a:lnTo>
                    <a:pt x="787" y="653"/>
                  </a:lnTo>
                  <a:lnTo>
                    <a:pt x="777" y="657"/>
                  </a:lnTo>
                  <a:lnTo>
                    <a:pt x="768" y="663"/>
                  </a:lnTo>
                  <a:lnTo>
                    <a:pt x="757" y="666"/>
                  </a:lnTo>
                  <a:lnTo>
                    <a:pt x="751" y="669"/>
                  </a:lnTo>
                  <a:lnTo>
                    <a:pt x="747" y="669"/>
                  </a:lnTo>
                  <a:lnTo>
                    <a:pt x="742" y="666"/>
                  </a:lnTo>
                  <a:lnTo>
                    <a:pt x="739" y="664"/>
                  </a:lnTo>
                  <a:lnTo>
                    <a:pt x="734" y="663"/>
                  </a:lnTo>
                  <a:lnTo>
                    <a:pt x="732" y="659"/>
                  </a:lnTo>
                  <a:lnTo>
                    <a:pt x="731" y="656"/>
                  </a:lnTo>
                  <a:lnTo>
                    <a:pt x="729" y="654"/>
                  </a:lnTo>
                  <a:lnTo>
                    <a:pt x="729" y="650"/>
                  </a:lnTo>
                  <a:lnTo>
                    <a:pt x="726" y="647"/>
                  </a:lnTo>
                  <a:lnTo>
                    <a:pt x="726" y="644"/>
                  </a:lnTo>
                  <a:lnTo>
                    <a:pt x="726" y="641"/>
                  </a:lnTo>
                  <a:lnTo>
                    <a:pt x="726" y="638"/>
                  </a:lnTo>
                  <a:lnTo>
                    <a:pt x="729" y="634"/>
                  </a:lnTo>
                  <a:lnTo>
                    <a:pt x="731" y="631"/>
                  </a:lnTo>
                  <a:lnTo>
                    <a:pt x="732" y="630"/>
                  </a:lnTo>
                  <a:lnTo>
                    <a:pt x="734" y="628"/>
                  </a:lnTo>
                  <a:lnTo>
                    <a:pt x="735" y="625"/>
                  </a:lnTo>
                  <a:lnTo>
                    <a:pt x="738" y="624"/>
                  </a:lnTo>
                  <a:lnTo>
                    <a:pt x="739" y="624"/>
                  </a:lnTo>
                  <a:lnTo>
                    <a:pt x="742" y="623"/>
                  </a:lnTo>
                  <a:lnTo>
                    <a:pt x="751" y="620"/>
                  </a:lnTo>
                  <a:lnTo>
                    <a:pt x="760" y="617"/>
                  </a:lnTo>
                  <a:lnTo>
                    <a:pt x="762" y="615"/>
                  </a:lnTo>
                  <a:lnTo>
                    <a:pt x="768" y="611"/>
                  </a:lnTo>
                  <a:lnTo>
                    <a:pt x="775" y="608"/>
                  </a:lnTo>
                  <a:lnTo>
                    <a:pt x="777" y="604"/>
                  </a:lnTo>
                  <a:lnTo>
                    <a:pt x="780" y="602"/>
                  </a:lnTo>
                  <a:lnTo>
                    <a:pt x="784" y="599"/>
                  </a:lnTo>
                  <a:lnTo>
                    <a:pt x="787" y="596"/>
                  </a:lnTo>
                  <a:lnTo>
                    <a:pt x="793" y="591"/>
                  </a:lnTo>
                  <a:lnTo>
                    <a:pt x="794" y="586"/>
                  </a:lnTo>
                  <a:lnTo>
                    <a:pt x="797" y="583"/>
                  </a:lnTo>
                  <a:lnTo>
                    <a:pt x="800" y="579"/>
                  </a:lnTo>
                  <a:lnTo>
                    <a:pt x="802" y="578"/>
                  </a:lnTo>
                  <a:lnTo>
                    <a:pt x="804" y="570"/>
                  </a:lnTo>
                  <a:lnTo>
                    <a:pt x="809" y="563"/>
                  </a:lnTo>
                  <a:lnTo>
                    <a:pt x="812" y="556"/>
                  </a:lnTo>
                  <a:lnTo>
                    <a:pt x="813" y="547"/>
                  </a:lnTo>
                  <a:lnTo>
                    <a:pt x="816" y="540"/>
                  </a:lnTo>
                  <a:lnTo>
                    <a:pt x="817" y="531"/>
                  </a:lnTo>
                  <a:lnTo>
                    <a:pt x="819" y="523"/>
                  </a:lnTo>
                  <a:lnTo>
                    <a:pt x="819" y="514"/>
                  </a:lnTo>
                  <a:lnTo>
                    <a:pt x="822" y="504"/>
                  </a:lnTo>
                  <a:lnTo>
                    <a:pt x="822" y="497"/>
                  </a:lnTo>
                  <a:lnTo>
                    <a:pt x="822" y="486"/>
                  </a:lnTo>
                  <a:lnTo>
                    <a:pt x="822" y="478"/>
                  </a:lnTo>
                  <a:lnTo>
                    <a:pt x="822" y="468"/>
                  </a:lnTo>
                  <a:lnTo>
                    <a:pt x="819" y="449"/>
                  </a:lnTo>
                  <a:lnTo>
                    <a:pt x="817" y="430"/>
                  </a:lnTo>
                  <a:lnTo>
                    <a:pt x="816" y="408"/>
                  </a:lnTo>
                  <a:lnTo>
                    <a:pt x="812" y="371"/>
                  </a:lnTo>
                  <a:lnTo>
                    <a:pt x="809" y="346"/>
                  </a:lnTo>
                  <a:lnTo>
                    <a:pt x="806" y="324"/>
                  </a:lnTo>
                  <a:lnTo>
                    <a:pt x="804" y="304"/>
                  </a:lnTo>
                  <a:lnTo>
                    <a:pt x="803" y="285"/>
                  </a:lnTo>
                  <a:lnTo>
                    <a:pt x="802" y="248"/>
                  </a:lnTo>
                  <a:lnTo>
                    <a:pt x="802" y="233"/>
                  </a:lnTo>
                  <a:lnTo>
                    <a:pt x="800" y="216"/>
                  </a:lnTo>
                  <a:lnTo>
                    <a:pt x="797" y="200"/>
                  </a:lnTo>
                  <a:lnTo>
                    <a:pt x="794" y="184"/>
                  </a:lnTo>
                  <a:lnTo>
                    <a:pt x="790" y="170"/>
                  </a:lnTo>
                  <a:lnTo>
                    <a:pt x="786" y="152"/>
                  </a:lnTo>
                  <a:lnTo>
                    <a:pt x="784" y="144"/>
                  </a:lnTo>
                  <a:lnTo>
                    <a:pt x="780" y="135"/>
                  </a:lnTo>
                  <a:lnTo>
                    <a:pt x="771" y="116"/>
                  </a:lnTo>
                  <a:lnTo>
                    <a:pt x="762" y="97"/>
                  </a:lnTo>
                  <a:lnTo>
                    <a:pt x="758" y="86"/>
                  </a:lnTo>
                  <a:lnTo>
                    <a:pt x="751" y="74"/>
                  </a:lnTo>
                  <a:lnTo>
                    <a:pt x="751" y="73"/>
                  </a:lnTo>
                  <a:lnTo>
                    <a:pt x="748" y="68"/>
                  </a:lnTo>
                  <a:lnTo>
                    <a:pt x="747" y="67"/>
                  </a:lnTo>
                  <a:lnTo>
                    <a:pt x="742" y="64"/>
                  </a:lnTo>
                  <a:lnTo>
                    <a:pt x="741" y="63"/>
                  </a:lnTo>
                  <a:lnTo>
                    <a:pt x="738" y="61"/>
                  </a:lnTo>
                  <a:lnTo>
                    <a:pt x="734" y="60"/>
                  </a:lnTo>
                  <a:lnTo>
                    <a:pt x="731" y="57"/>
                  </a:lnTo>
                  <a:lnTo>
                    <a:pt x="726" y="57"/>
                  </a:lnTo>
                  <a:lnTo>
                    <a:pt x="723" y="55"/>
                  </a:lnTo>
                  <a:lnTo>
                    <a:pt x="716" y="52"/>
                  </a:lnTo>
                  <a:lnTo>
                    <a:pt x="710" y="52"/>
                  </a:lnTo>
                  <a:lnTo>
                    <a:pt x="707" y="52"/>
                  </a:lnTo>
                  <a:lnTo>
                    <a:pt x="700" y="50"/>
                  </a:lnTo>
                  <a:lnTo>
                    <a:pt x="681" y="48"/>
                  </a:lnTo>
                  <a:lnTo>
                    <a:pt x="663" y="47"/>
                  </a:lnTo>
                  <a:lnTo>
                    <a:pt x="647" y="47"/>
                  </a:lnTo>
                  <a:lnTo>
                    <a:pt x="639" y="45"/>
                  </a:lnTo>
                  <a:lnTo>
                    <a:pt x="632" y="45"/>
                  </a:lnTo>
                  <a:lnTo>
                    <a:pt x="622" y="44"/>
                  </a:lnTo>
                  <a:lnTo>
                    <a:pt x="609" y="44"/>
                  </a:lnTo>
                  <a:lnTo>
                    <a:pt x="596" y="44"/>
                  </a:lnTo>
                  <a:lnTo>
                    <a:pt x="582" y="44"/>
                  </a:lnTo>
                  <a:lnTo>
                    <a:pt x="550" y="44"/>
                  </a:lnTo>
                  <a:lnTo>
                    <a:pt x="532" y="45"/>
                  </a:lnTo>
                  <a:lnTo>
                    <a:pt x="514" y="47"/>
                  </a:lnTo>
                  <a:lnTo>
                    <a:pt x="492" y="48"/>
                  </a:lnTo>
                  <a:lnTo>
                    <a:pt x="472" y="50"/>
                  </a:lnTo>
                  <a:lnTo>
                    <a:pt x="451" y="52"/>
                  </a:lnTo>
                  <a:lnTo>
                    <a:pt x="430" y="54"/>
                  </a:lnTo>
                  <a:lnTo>
                    <a:pt x="408" y="57"/>
                  </a:lnTo>
                  <a:lnTo>
                    <a:pt x="385" y="61"/>
                  </a:lnTo>
                  <a:lnTo>
                    <a:pt x="338" y="65"/>
                  </a:lnTo>
                  <a:lnTo>
                    <a:pt x="294" y="73"/>
                  </a:lnTo>
                  <a:lnTo>
                    <a:pt x="250" y="81"/>
                  </a:lnTo>
                  <a:lnTo>
                    <a:pt x="205" y="90"/>
                  </a:lnTo>
                  <a:lnTo>
                    <a:pt x="182" y="93"/>
                  </a:lnTo>
                  <a:lnTo>
                    <a:pt x="163" y="99"/>
                  </a:lnTo>
                  <a:lnTo>
                    <a:pt x="143" y="102"/>
                  </a:lnTo>
                  <a:lnTo>
                    <a:pt x="123" y="107"/>
                  </a:lnTo>
                  <a:lnTo>
                    <a:pt x="104" y="110"/>
                  </a:lnTo>
                  <a:lnTo>
                    <a:pt x="88" y="116"/>
                  </a:lnTo>
                  <a:lnTo>
                    <a:pt x="72" y="122"/>
                  </a:lnTo>
                  <a:lnTo>
                    <a:pt x="56" y="126"/>
                  </a:lnTo>
                  <a:lnTo>
                    <a:pt x="43" y="129"/>
                  </a:lnTo>
                  <a:lnTo>
                    <a:pt x="30" y="135"/>
                  </a:lnTo>
                  <a:lnTo>
                    <a:pt x="27" y="136"/>
                  </a:lnTo>
                  <a:lnTo>
                    <a:pt x="24" y="136"/>
                  </a:lnTo>
                  <a:lnTo>
                    <a:pt x="21" y="136"/>
                  </a:lnTo>
                  <a:lnTo>
                    <a:pt x="17" y="136"/>
                  </a:lnTo>
                  <a:lnTo>
                    <a:pt x="13" y="135"/>
                  </a:lnTo>
                  <a:lnTo>
                    <a:pt x="10" y="132"/>
                  </a:lnTo>
                  <a:lnTo>
                    <a:pt x="6" y="129"/>
                  </a:lnTo>
                  <a:lnTo>
                    <a:pt x="3" y="126"/>
                  </a:lnTo>
                  <a:lnTo>
                    <a:pt x="1" y="122"/>
                  </a:lnTo>
                  <a:lnTo>
                    <a:pt x="1" y="119"/>
                  </a:lnTo>
                  <a:lnTo>
                    <a:pt x="0" y="115"/>
                  </a:lnTo>
                  <a:lnTo>
                    <a:pt x="0" y="110"/>
                  </a:lnTo>
                  <a:lnTo>
                    <a:pt x="1" y="107"/>
                  </a:lnTo>
                  <a:lnTo>
                    <a:pt x="3" y="102"/>
                  </a:lnTo>
                  <a:lnTo>
                    <a:pt x="4" y="100"/>
                  </a:lnTo>
                  <a:lnTo>
                    <a:pt x="6" y="99"/>
                  </a:lnTo>
                  <a:lnTo>
                    <a:pt x="6" y="97"/>
                  </a:lnTo>
                  <a:lnTo>
                    <a:pt x="10" y="94"/>
                  </a:lnTo>
                  <a:lnTo>
                    <a:pt x="14" y="93"/>
                  </a:lnTo>
                  <a:lnTo>
                    <a:pt x="14" y="93"/>
                  </a:lnTo>
                  <a:close/>
                </a:path>
              </a:pathLst>
            </a:custGeom>
            <a:solidFill>
              <a:srgbClr val="000000"/>
            </a:solidFill>
            <a:ln w="9525">
              <a:noFill/>
              <a:round/>
              <a:headEnd/>
              <a:tailEnd/>
            </a:ln>
          </p:spPr>
          <p:txBody>
            <a:bodyPr/>
            <a:lstStyle/>
            <a:p>
              <a:endParaRPr lang="en-US"/>
            </a:p>
          </p:txBody>
        </p:sp>
        <p:sp>
          <p:nvSpPr>
            <p:cNvPr id="102451" name="Freeform 51"/>
            <p:cNvSpPr>
              <a:spLocks/>
            </p:cNvSpPr>
            <p:nvPr/>
          </p:nvSpPr>
          <p:spPr bwMode="auto">
            <a:xfrm>
              <a:off x="3182" y="2541"/>
              <a:ext cx="48" cy="54"/>
            </a:xfrm>
            <a:custGeom>
              <a:avLst/>
              <a:gdLst/>
              <a:ahLst/>
              <a:cxnLst>
                <a:cxn ang="0">
                  <a:pos x="23" y="12"/>
                </a:cxn>
                <a:cxn ang="0">
                  <a:pos x="45" y="4"/>
                </a:cxn>
                <a:cxn ang="0">
                  <a:pos x="74" y="3"/>
                </a:cxn>
                <a:cxn ang="0">
                  <a:pos x="90" y="4"/>
                </a:cxn>
                <a:cxn ang="0">
                  <a:pos x="104" y="9"/>
                </a:cxn>
                <a:cxn ang="0">
                  <a:pos x="120" y="17"/>
                </a:cxn>
                <a:cxn ang="0">
                  <a:pos x="132" y="30"/>
                </a:cxn>
                <a:cxn ang="0">
                  <a:pos x="141" y="42"/>
                </a:cxn>
                <a:cxn ang="0">
                  <a:pos x="144" y="52"/>
                </a:cxn>
                <a:cxn ang="0">
                  <a:pos x="146" y="68"/>
                </a:cxn>
                <a:cxn ang="0">
                  <a:pos x="145" y="84"/>
                </a:cxn>
                <a:cxn ang="0">
                  <a:pos x="141" y="100"/>
                </a:cxn>
                <a:cxn ang="0">
                  <a:pos x="130" y="123"/>
                </a:cxn>
                <a:cxn ang="0">
                  <a:pos x="122" y="132"/>
                </a:cxn>
                <a:cxn ang="0">
                  <a:pos x="112" y="143"/>
                </a:cxn>
                <a:cxn ang="0">
                  <a:pos x="97" y="153"/>
                </a:cxn>
                <a:cxn ang="0">
                  <a:pos x="83" y="159"/>
                </a:cxn>
                <a:cxn ang="0">
                  <a:pos x="70" y="161"/>
                </a:cxn>
                <a:cxn ang="0">
                  <a:pos x="60" y="158"/>
                </a:cxn>
                <a:cxn ang="0">
                  <a:pos x="48" y="149"/>
                </a:cxn>
                <a:cxn ang="0">
                  <a:pos x="45" y="143"/>
                </a:cxn>
                <a:cxn ang="0">
                  <a:pos x="44" y="133"/>
                </a:cxn>
                <a:cxn ang="0">
                  <a:pos x="49" y="122"/>
                </a:cxn>
                <a:cxn ang="0">
                  <a:pos x="58" y="114"/>
                </a:cxn>
                <a:cxn ang="0">
                  <a:pos x="62" y="113"/>
                </a:cxn>
                <a:cxn ang="0">
                  <a:pos x="71" y="114"/>
                </a:cxn>
                <a:cxn ang="0">
                  <a:pos x="83" y="119"/>
                </a:cxn>
                <a:cxn ang="0">
                  <a:pos x="87" y="116"/>
                </a:cxn>
                <a:cxn ang="0">
                  <a:pos x="94" y="113"/>
                </a:cxn>
                <a:cxn ang="0">
                  <a:pos x="100" y="100"/>
                </a:cxn>
                <a:cxn ang="0">
                  <a:pos x="104" y="87"/>
                </a:cxn>
                <a:cxn ang="0">
                  <a:pos x="104" y="74"/>
                </a:cxn>
                <a:cxn ang="0">
                  <a:pos x="97" y="61"/>
                </a:cxn>
                <a:cxn ang="0">
                  <a:pos x="89" y="51"/>
                </a:cxn>
                <a:cxn ang="0">
                  <a:pos x="77" y="46"/>
                </a:cxn>
                <a:cxn ang="0">
                  <a:pos x="62" y="45"/>
                </a:cxn>
                <a:cxn ang="0">
                  <a:pos x="45" y="51"/>
                </a:cxn>
                <a:cxn ang="0">
                  <a:pos x="32" y="58"/>
                </a:cxn>
                <a:cxn ang="0">
                  <a:pos x="25" y="59"/>
                </a:cxn>
                <a:cxn ang="0">
                  <a:pos x="16" y="59"/>
                </a:cxn>
                <a:cxn ang="0">
                  <a:pos x="12" y="56"/>
                </a:cxn>
                <a:cxn ang="0">
                  <a:pos x="5" y="46"/>
                </a:cxn>
                <a:cxn ang="0">
                  <a:pos x="0" y="38"/>
                </a:cxn>
                <a:cxn ang="0">
                  <a:pos x="5" y="25"/>
                </a:cxn>
                <a:cxn ang="0">
                  <a:pos x="12" y="17"/>
                </a:cxn>
              </a:cxnLst>
              <a:rect l="0" t="0" r="r" b="b"/>
              <a:pathLst>
                <a:path w="146" h="161">
                  <a:moveTo>
                    <a:pt x="12" y="17"/>
                  </a:moveTo>
                  <a:lnTo>
                    <a:pt x="21" y="13"/>
                  </a:lnTo>
                  <a:lnTo>
                    <a:pt x="23" y="12"/>
                  </a:lnTo>
                  <a:lnTo>
                    <a:pt x="28" y="9"/>
                  </a:lnTo>
                  <a:lnTo>
                    <a:pt x="36" y="6"/>
                  </a:lnTo>
                  <a:lnTo>
                    <a:pt x="45" y="4"/>
                  </a:lnTo>
                  <a:lnTo>
                    <a:pt x="54" y="3"/>
                  </a:lnTo>
                  <a:lnTo>
                    <a:pt x="62" y="0"/>
                  </a:lnTo>
                  <a:lnTo>
                    <a:pt x="74" y="3"/>
                  </a:lnTo>
                  <a:lnTo>
                    <a:pt x="83" y="3"/>
                  </a:lnTo>
                  <a:lnTo>
                    <a:pt x="87" y="3"/>
                  </a:lnTo>
                  <a:lnTo>
                    <a:pt x="90" y="4"/>
                  </a:lnTo>
                  <a:lnTo>
                    <a:pt x="96" y="6"/>
                  </a:lnTo>
                  <a:lnTo>
                    <a:pt x="99" y="7"/>
                  </a:lnTo>
                  <a:lnTo>
                    <a:pt x="104" y="9"/>
                  </a:lnTo>
                  <a:lnTo>
                    <a:pt x="107" y="12"/>
                  </a:lnTo>
                  <a:lnTo>
                    <a:pt x="116" y="14"/>
                  </a:lnTo>
                  <a:lnTo>
                    <a:pt x="120" y="17"/>
                  </a:lnTo>
                  <a:lnTo>
                    <a:pt x="123" y="22"/>
                  </a:lnTo>
                  <a:lnTo>
                    <a:pt x="130" y="27"/>
                  </a:lnTo>
                  <a:lnTo>
                    <a:pt x="132" y="30"/>
                  </a:lnTo>
                  <a:lnTo>
                    <a:pt x="136" y="35"/>
                  </a:lnTo>
                  <a:lnTo>
                    <a:pt x="138" y="38"/>
                  </a:lnTo>
                  <a:lnTo>
                    <a:pt x="141" y="42"/>
                  </a:lnTo>
                  <a:lnTo>
                    <a:pt x="142" y="43"/>
                  </a:lnTo>
                  <a:lnTo>
                    <a:pt x="142" y="46"/>
                  </a:lnTo>
                  <a:lnTo>
                    <a:pt x="144" y="52"/>
                  </a:lnTo>
                  <a:lnTo>
                    <a:pt x="145" y="56"/>
                  </a:lnTo>
                  <a:lnTo>
                    <a:pt x="145" y="62"/>
                  </a:lnTo>
                  <a:lnTo>
                    <a:pt x="146" y="68"/>
                  </a:lnTo>
                  <a:lnTo>
                    <a:pt x="146" y="74"/>
                  </a:lnTo>
                  <a:lnTo>
                    <a:pt x="145" y="78"/>
                  </a:lnTo>
                  <a:lnTo>
                    <a:pt x="145" y="84"/>
                  </a:lnTo>
                  <a:lnTo>
                    <a:pt x="144" y="90"/>
                  </a:lnTo>
                  <a:lnTo>
                    <a:pt x="142" y="95"/>
                  </a:lnTo>
                  <a:lnTo>
                    <a:pt x="141" y="100"/>
                  </a:lnTo>
                  <a:lnTo>
                    <a:pt x="138" y="106"/>
                  </a:lnTo>
                  <a:lnTo>
                    <a:pt x="132" y="116"/>
                  </a:lnTo>
                  <a:lnTo>
                    <a:pt x="130" y="123"/>
                  </a:lnTo>
                  <a:lnTo>
                    <a:pt x="128" y="124"/>
                  </a:lnTo>
                  <a:lnTo>
                    <a:pt x="128" y="127"/>
                  </a:lnTo>
                  <a:lnTo>
                    <a:pt x="122" y="132"/>
                  </a:lnTo>
                  <a:lnTo>
                    <a:pt x="119" y="136"/>
                  </a:lnTo>
                  <a:lnTo>
                    <a:pt x="115" y="140"/>
                  </a:lnTo>
                  <a:lnTo>
                    <a:pt x="112" y="143"/>
                  </a:lnTo>
                  <a:lnTo>
                    <a:pt x="106" y="148"/>
                  </a:lnTo>
                  <a:lnTo>
                    <a:pt x="103" y="150"/>
                  </a:lnTo>
                  <a:lnTo>
                    <a:pt x="97" y="153"/>
                  </a:lnTo>
                  <a:lnTo>
                    <a:pt x="91" y="156"/>
                  </a:lnTo>
                  <a:lnTo>
                    <a:pt x="89" y="158"/>
                  </a:lnTo>
                  <a:lnTo>
                    <a:pt x="83" y="159"/>
                  </a:lnTo>
                  <a:lnTo>
                    <a:pt x="78" y="161"/>
                  </a:lnTo>
                  <a:lnTo>
                    <a:pt x="76" y="161"/>
                  </a:lnTo>
                  <a:lnTo>
                    <a:pt x="70" y="161"/>
                  </a:lnTo>
                  <a:lnTo>
                    <a:pt x="68" y="161"/>
                  </a:lnTo>
                  <a:lnTo>
                    <a:pt x="65" y="159"/>
                  </a:lnTo>
                  <a:lnTo>
                    <a:pt x="60" y="158"/>
                  </a:lnTo>
                  <a:lnTo>
                    <a:pt x="57" y="156"/>
                  </a:lnTo>
                  <a:lnTo>
                    <a:pt x="51" y="152"/>
                  </a:lnTo>
                  <a:lnTo>
                    <a:pt x="48" y="149"/>
                  </a:lnTo>
                  <a:lnTo>
                    <a:pt x="45" y="148"/>
                  </a:lnTo>
                  <a:lnTo>
                    <a:pt x="45" y="145"/>
                  </a:lnTo>
                  <a:lnTo>
                    <a:pt x="45" y="143"/>
                  </a:lnTo>
                  <a:lnTo>
                    <a:pt x="44" y="143"/>
                  </a:lnTo>
                  <a:lnTo>
                    <a:pt x="44" y="137"/>
                  </a:lnTo>
                  <a:lnTo>
                    <a:pt x="44" y="133"/>
                  </a:lnTo>
                  <a:lnTo>
                    <a:pt x="45" y="129"/>
                  </a:lnTo>
                  <a:lnTo>
                    <a:pt x="45" y="124"/>
                  </a:lnTo>
                  <a:lnTo>
                    <a:pt x="49" y="122"/>
                  </a:lnTo>
                  <a:lnTo>
                    <a:pt x="51" y="120"/>
                  </a:lnTo>
                  <a:lnTo>
                    <a:pt x="54" y="116"/>
                  </a:lnTo>
                  <a:lnTo>
                    <a:pt x="58" y="114"/>
                  </a:lnTo>
                  <a:lnTo>
                    <a:pt x="60" y="114"/>
                  </a:lnTo>
                  <a:lnTo>
                    <a:pt x="61" y="114"/>
                  </a:lnTo>
                  <a:lnTo>
                    <a:pt x="62" y="113"/>
                  </a:lnTo>
                  <a:lnTo>
                    <a:pt x="68" y="113"/>
                  </a:lnTo>
                  <a:lnTo>
                    <a:pt x="70" y="113"/>
                  </a:lnTo>
                  <a:lnTo>
                    <a:pt x="71" y="114"/>
                  </a:lnTo>
                  <a:lnTo>
                    <a:pt x="77" y="116"/>
                  </a:lnTo>
                  <a:lnTo>
                    <a:pt x="81" y="119"/>
                  </a:lnTo>
                  <a:lnTo>
                    <a:pt x="83" y="119"/>
                  </a:lnTo>
                  <a:lnTo>
                    <a:pt x="83" y="119"/>
                  </a:lnTo>
                  <a:lnTo>
                    <a:pt x="86" y="119"/>
                  </a:lnTo>
                  <a:lnTo>
                    <a:pt x="87" y="116"/>
                  </a:lnTo>
                  <a:lnTo>
                    <a:pt x="89" y="116"/>
                  </a:lnTo>
                  <a:lnTo>
                    <a:pt x="90" y="114"/>
                  </a:lnTo>
                  <a:lnTo>
                    <a:pt x="94" y="113"/>
                  </a:lnTo>
                  <a:lnTo>
                    <a:pt x="96" y="110"/>
                  </a:lnTo>
                  <a:lnTo>
                    <a:pt x="97" y="106"/>
                  </a:lnTo>
                  <a:lnTo>
                    <a:pt x="100" y="100"/>
                  </a:lnTo>
                  <a:lnTo>
                    <a:pt x="100" y="97"/>
                  </a:lnTo>
                  <a:lnTo>
                    <a:pt x="103" y="91"/>
                  </a:lnTo>
                  <a:lnTo>
                    <a:pt x="104" y="87"/>
                  </a:lnTo>
                  <a:lnTo>
                    <a:pt x="104" y="82"/>
                  </a:lnTo>
                  <a:lnTo>
                    <a:pt x="104" y="77"/>
                  </a:lnTo>
                  <a:lnTo>
                    <a:pt x="104" y="74"/>
                  </a:lnTo>
                  <a:lnTo>
                    <a:pt x="103" y="68"/>
                  </a:lnTo>
                  <a:lnTo>
                    <a:pt x="100" y="65"/>
                  </a:lnTo>
                  <a:lnTo>
                    <a:pt x="97" y="61"/>
                  </a:lnTo>
                  <a:lnTo>
                    <a:pt x="96" y="56"/>
                  </a:lnTo>
                  <a:lnTo>
                    <a:pt x="91" y="54"/>
                  </a:lnTo>
                  <a:lnTo>
                    <a:pt x="89" y="51"/>
                  </a:lnTo>
                  <a:lnTo>
                    <a:pt x="83" y="49"/>
                  </a:lnTo>
                  <a:lnTo>
                    <a:pt x="81" y="46"/>
                  </a:lnTo>
                  <a:lnTo>
                    <a:pt x="77" y="46"/>
                  </a:lnTo>
                  <a:lnTo>
                    <a:pt x="71" y="45"/>
                  </a:lnTo>
                  <a:lnTo>
                    <a:pt x="68" y="45"/>
                  </a:lnTo>
                  <a:lnTo>
                    <a:pt x="62" y="45"/>
                  </a:lnTo>
                  <a:lnTo>
                    <a:pt x="54" y="46"/>
                  </a:lnTo>
                  <a:lnTo>
                    <a:pt x="49" y="49"/>
                  </a:lnTo>
                  <a:lnTo>
                    <a:pt x="45" y="51"/>
                  </a:lnTo>
                  <a:lnTo>
                    <a:pt x="41" y="52"/>
                  </a:lnTo>
                  <a:lnTo>
                    <a:pt x="36" y="56"/>
                  </a:lnTo>
                  <a:lnTo>
                    <a:pt x="32" y="58"/>
                  </a:lnTo>
                  <a:lnTo>
                    <a:pt x="29" y="59"/>
                  </a:lnTo>
                  <a:lnTo>
                    <a:pt x="28" y="59"/>
                  </a:lnTo>
                  <a:lnTo>
                    <a:pt x="25" y="59"/>
                  </a:lnTo>
                  <a:lnTo>
                    <a:pt x="23" y="59"/>
                  </a:lnTo>
                  <a:lnTo>
                    <a:pt x="19" y="59"/>
                  </a:lnTo>
                  <a:lnTo>
                    <a:pt x="16" y="59"/>
                  </a:lnTo>
                  <a:lnTo>
                    <a:pt x="15" y="58"/>
                  </a:lnTo>
                  <a:lnTo>
                    <a:pt x="13" y="56"/>
                  </a:lnTo>
                  <a:lnTo>
                    <a:pt x="12" y="56"/>
                  </a:lnTo>
                  <a:lnTo>
                    <a:pt x="7" y="52"/>
                  </a:lnTo>
                  <a:lnTo>
                    <a:pt x="5" y="49"/>
                  </a:lnTo>
                  <a:lnTo>
                    <a:pt x="5" y="46"/>
                  </a:lnTo>
                  <a:lnTo>
                    <a:pt x="5" y="45"/>
                  </a:lnTo>
                  <a:lnTo>
                    <a:pt x="0" y="42"/>
                  </a:lnTo>
                  <a:lnTo>
                    <a:pt x="0" y="38"/>
                  </a:lnTo>
                  <a:lnTo>
                    <a:pt x="0" y="33"/>
                  </a:lnTo>
                  <a:lnTo>
                    <a:pt x="3" y="30"/>
                  </a:lnTo>
                  <a:lnTo>
                    <a:pt x="5" y="25"/>
                  </a:lnTo>
                  <a:lnTo>
                    <a:pt x="7" y="22"/>
                  </a:lnTo>
                  <a:lnTo>
                    <a:pt x="12" y="17"/>
                  </a:lnTo>
                  <a:lnTo>
                    <a:pt x="12" y="17"/>
                  </a:lnTo>
                  <a:close/>
                </a:path>
              </a:pathLst>
            </a:custGeom>
            <a:solidFill>
              <a:srgbClr val="000000"/>
            </a:solidFill>
            <a:ln w="9525">
              <a:noFill/>
              <a:round/>
              <a:headEnd/>
              <a:tailEnd/>
            </a:ln>
          </p:spPr>
          <p:txBody>
            <a:bodyPr/>
            <a:lstStyle/>
            <a:p>
              <a:endParaRPr lang="en-US"/>
            </a:p>
          </p:txBody>
        </p:sp>
        <p:sp>
          <p:nvSpPr>
            <p:cNvPr id="102452" name="Freeform 52"/>
            <p:cNvSpPr>
              <a:spLocks/>
            </p:cNvSpPr>
            <p:nvPr/>
          </p:nvSpPr>
          <p:spPr bwMode="auto">
            <a:xfrm>
              <a:off x="3196" y="2489"/>
              <a:ext cx="65" cy="33"/>
            </a:xfrm>
            <a:custGeom>
              <a:avLst/>
              <a:gdLst/>
              <a:ahLst/>
              <a:cxnLst>
                <a:cxn ang="0">
                  <a:pos x="5" y="62"/>
                </a:cxn>
                <a:cxn ang="0">
                  <a:pos x="10" y="51"/>
                </a:cxn>
                <a:cxn ang="0">
                  <a:pos x="18" y="41"/>
                </a:cxn>
                <a:cxn ang="0">
                  <a:pos x="26" y="32"/>
                </a:cxn>
                <a:cxn ang="0">
                  <a:pos x="34" y="25"/>
                </a:cxn>
                <a:cxn ang="0">
                  <a:pos x="45" y="21"/>
                </a:cxn>
                <a:cxn ang="0">
                  <a:pos x="55" y="16"/>
                </a:cxn>
                <a:cxn ang="0">
                  <a:pos x="65" y="12"/>
                </a:cxn>
                <a:cxn ang="0">
                  <a:pos x="84" y="7"/>
                </a:cxn>
                <a:cxn ang="0">
                  <a:pos x="100" y="3"/>
                </a:cxn>
                <a:cxn ang="0">
                  <a:pos x="118" y="2"/>
                </a:cxn>
                <a:cxn ang="0">
                  <a:pos x="146" y="0"/>
                </a:cxn>
                <a:cxn ang="0">
                  <a:pos x="173" y="0"/>
                </a:cxn>
                <a:cxn ang="0">
                  <a:pos x="181" y="2"/>
                </a:cxn>
                <a:cxn ang="0">
                  <a:pos x="185" y="5"/>
                </a:cxn>
                <a:cxn ang="0">
                  <a:pos x="188" y="7"/>
                </a:cxn>
                <a:cxn ang="0">
                  <a:pos x="192" y="16"/>
                </a:cxn>
                <a:cxn ang="0">
                  <a:pos x="194" y="19"/>
                </a:cxn>
                <a:cxn ang="0">
                  <a:pos x="194" y="28"/>
                </a:cxn>
                <a:cxn ang="0">
                  <a:pos x="192" y="34"/>
                </a:cxn>
                <a:cxn ang="0">
                  <a:pos x="186" y="39"/>
                </a:cxn>
                <a:cxn ang="0">
                  <a:pos x="183" y="42"/>
                </a:cxn>
                <a:cxn ang="0">
                  <a:pos x="176" y="45"/>
                </a:cxn>
                <a:cxn ang="0">
                  <a:pos x="170" y="47"/>
                </a:cxn>
                <a:cxn ang="0">
                  <a:pos x="123" y="45"/>
                </a:cxn>
                <a:cxn ang="0">
                  <a:pos x="105" y="47"/>
                </a:cxn>
                <a:cxn ang="0">
                  <a:pos x="88" y="49"/>
                </a:cxn>
                <a:cxn ang="0">
                  <a:pos x="79" y="51"/>
                </a:cxn>
                <a:cxn ang="0">
                  <a:pos x="65" y="58"/>
                </a:cxn>
                <a:cxn ang="0">
                  <a:pos x="59" y="64"/>
                </a:cxn>
                <a:cxn ang="0">
                  <a:pos x="53" y="71"/>
                </a:cxn>
                <a:cxn ang="0">
                  <a:pos x="47" y="78"/>
                </a:cxn>
                <a:cxn ang="0">
                  <a:pos x="45" y="84"/>
                </a:cxn>
                <a:cxn ang="0">
                  <a:pos x="42" y="90"/>
                </a:cxn>
                <a:cxn ang="0">
                  <a:pos x="39" y="93"/>
                </a:cxn>
                <a:cxn ang="0">
                  <a:pos x="34" y="96"/>
                </a:cxn>
                <a:cxn ang="0">
                  <a:pos x="26" y="99"/>
                </a:cxn>
                <a:cxn ang="0">
                  <a:pos x="18" y="99"/>
                </a:cxn>
                <a:cxn ang="0">
                  <a:pos x="14" y="96"/>
                </a:cxn>
                <a:cxn ang="0">
                  <a:pos x="8" y="93"/>
                </a:cxn>
                <a:cxn ang="0">
                  <a:pos x="5" y="91"/>
                </a:cxn>
                <a:cxn ang="0">
                  <a:pos x="4" y="87"/>
                </a:cxn>
                <a:cxn ang="0">
                  <a:pos x="0" y="81"/>
                </a:cxn>
                <a:cxn ang="0">
                  <a:pos x="0" y="78"/>
                </a:cxn>
                <a:cxn ang="0">
                  <a:pos x="1" y="67"/>
                </a:cxn>
              </a:cxnLst>
              <a:rect l="0" t="0" r="r" b="b"/>
              <a:pathLst>
                <a:path w="194" h="100">
                  <a:moveTo>
                    <a:pt x="1" y="67"/>
                  </a:moveTo>
                  <a:lnTo>
                    <a:pt x="5" y="62"/>
                  </a:lnTo>
                  <a:lnTo>
                    <a:pt x="8" y="55"/>
                  </a:lnTo>
                  <a:lnTo>
                    <a:pt x="10" y="51"/>
                  </a:lnTo>
                  <a:lnTo>
                    <a:pt x="16" y="47"/>
                  </a:lnTo>
                  <a:lnTo>
                    <a:pt x="18" y="41"/>
                  </a:lnTo>
                  <a:lnTo>
                    <a:pt x="23" y="38"/>
                  </a:lnTo>
                  <a:lnTo>
                    <a:pt x="26" y="32"/>
                  </a:lnTo>
                  <a:lnTo>
                    <a:pt x="32" y="29"/>
                  </a:lnTo>
                  <a:lnTo>
                    <a:pt x="34" y="25"/>
                  </a:lnTo>
                  <a:lnTo>
                    <a:pt x="39" y="22"/>
                  </a:lnTo>
                  <a:lnTo>
                    <a:pt x="45" y="21"/>
                  </a:lnTo>
                  <a:lnTo>
                    <a:pt x="50" y="18"/>
                  </a:lnTo>
                  <a:lnTo>
                    <a:pt x="55" y="16"/>
                  </a:lnTo>
                  <a:lnTo>
                    <a:pt x="60" y="13"/>
                  </a:lnTo>
                  <a:lnTo>
                    <a:pt x="65" y="12"/>
                  </a:lnTo>
                  <a:lnTo>
                    <a:pt x="71" y="9"/>
                  </a:lnTo>
                  <a:lnTo>
                    <a:pt x="84" y="7"/>
                  </a:lnTo>
                  <a:lnTo>
                    <a:pt x="94" y="5"/>
                  </a:lnTo>
                  <a:lnTo>
                    <a:pt x="100" y="3"/>
                  </a:lnTo>
                  <a:lnTo>
                    <a:pt x="107" y="3"/>
                  </a:lnTo>
                  <a:lnTo>
                    <a:pt x="118" y="2"/>
                  </a:lnTo>
                  <a:lnTo>
                    <a:pt x="133" y="0"/>
                  </a:lnTo>
                  <a:lnTo>
                    <a:pt x="146" y="0"/>
                  </a:lnTo>
                  <a:lnTo>
                    <a:pt x="170" y="0"/>
                  </a:lnTo>
                  <a:lnTo>
                    <a:pt x="173" y="0"/>
                  </a:lnTo>
                  <a:lnTo>
                    <a:pt x="176" y="0"/>
                  </a:lnTo>
                  <a:lnTo>
                    <a:pt x="181" y="2"/>
                  </a:lnTo>
                  <a:lnTo>
                    <a:pt x="183" y="3"/>
                  </a:lnTo>
                  <a:lnTo>
                    <a:pt x="185" y="5"/>
                  </a:lnTo>
                  <a:lnTo>
                    <a:pt x="186" y="5"/>
                  </a:lnTo>
                  <a:lnTo>
                    <a:pt x="188" y="7"/>
                  </a:lnTo>
                  <a:lnTo>
                    <a:pt x="192" y="10"/>
                  </a:lnTo>
                  <a:lnTo>
                    <a:pt x="192" y="16"/>
                  </a:lnTo>
                  <a:lnTo>
                    <a:pt x="194" y="18"/>
                  </a:lnTo>
                  <a:lnTo>
                    <a:pt x="194" y="19"/>
                  </a:lnTo>
                  <a:lnTo>
                    <a:pt x="194" y="22"/>
                  </a:lnTo>
                  <a:lnTo>
                    <a:pt x="194" y="28"/>
                  </a:lnTo>
                  <a:lnTo>
                    <a:pt x="192" y="31"/>
                  </a:lnTo>
                  <a:lnTo>
                    <a:pt x="192" y="34"/>
                  </a:lnTo>
                  <a:lnTo>
                    <a:pt x="188" y="38"/>
                  </a:lnTo>
                  <a:lnTo>
                    <a:pt x="186" y="39"/>
                  </a:lnTo>
                  <a:lnTo>
                    <a:pt x="185" y="41"/>
                  </a:lnTo>
                  <a:lnTo>
                    <a:pt x="183" y="42"/>
                  </a:lnTo>
                  <a:lnTo>
                    <a:pt x="181" y="42"/>
                  </a:lnTo>
                  <a:lnTo>
                    <a:pt x="176" y="45"/>
                  </a:lnTo>
                  <a:lnTo>
                    <a:pt x="173" y="47"/>
                  </a:lnTo>
                  <a:lnTo>
                    <a:pt x="170" y="47"/>
                  </a:lnTo>
                  <a:lnTo>
                    <a:pt x="133" y="45"/>
                  </a:lnTo>
                  <a:lnTo>
                    <a:pt x="123" y="45"/>
                  </a:lnTo>
                  <a:lnTo>
                    <a:pt x="114" y="47"/>
                  </a:lnTo>
                  <a:lnTo>
                    <a:pt x="105" y="47"/>
                  </a:lnTo>
                  <a:lnTo>
                    <a:pt x="94" y="48"/>
                  </a:lnTo>
                  <a:lnTo>
                    <a:pt x="88" y="49"/>
                  </a:lnTo>
                  <a:lnTo>
                    <a:pt x="84" y="51"/>
                  </a:lnTo>
                  <a:lnTo>
                    <a:pt x="79" y="51"/>
                  </a:lnTo>
                  <a:lnTo>
                    <a:pt x="72" y="55"/>
                  </a:lnTo>
                  <a:lnTo>
                    <a:pt x="65" y="58"/>
                  </a:lnTo>
                  <a:lnTo>
                    <a:pt x="62" y="62"/>
                  </a:lnTo>
                  <a:lnTo>
                    <a:pt x="59" y="64"/>
                  </a:lnTo>
                  <a:lnTo>
                    <a:pt x="56" y="67"/>
                  </a:lnTo>
                  <a:lnTo>
                    <a:pt x="53" y="71"/>
                  </a:lnTo>
                  <a:lnTo>
                    <a:pt x="50" y="74"/>
                  </a:lnTo>
                  <a:lnTo>
                    <a:pt x="47" y="78"/>
                  </a:lnTo>
                  <a:lnTo>
                    <a:pt x="46" y="81"/>
                  </a:lnTo>
                  <a:lnTo>
                    <a:pt x="45" y="84"/>
                  </a:lnTo>
                  <a:lnTo>
                    <a:pt x="43" y="87"/>
                  </a:lnTo>
                  <a:lnTo>
                    <a:pt x="42" y="90"/>
                  </a:lnTo>
                  <a:lnTo>
                    <a:pt x="39" y="93"/>
                  </a:lnTo>
                  <a:lnTo>
                    <a:pt x="39" y="93"/>
                  </a:lnTo>
                  <a:lnTo>
                    <a:pt x="37" y="94"/>
                  </a:lnTo>
                  <a:lnTo>
                    <a:pt x="34" y="96"/>
                  </a:lnTo>
                  <a:lnTo>
                    <a:pt x="32" y="99"/>
                  </a:lnTo>
                  <a:lnTo>
                    <a:pt x="26" y="99"/>
                  </a:lnTo>
                  <a:lnTo>
                    <a:pt x="23" y="100"/>
                  </a:lnTo>
                  <a:lnTo>
                    <a:pt x="18" y="99"/>
                  </a:lnTo>
                  <a:lnTo>
                    <a:pt x="16" y="99"/>
                  </a:lnTo>
                  <a:lnTo>
                    <a:pt x="14" y="96"/>
                  </a:lnTo>
                  <a:lnTo>
                    <a:pt x="10" y="94"/>
                  </a:lnTo>
                  <a:lnTo>
                    <a:pt x="8" y="93"/>
                  </a:lnTo>
                  <a:lnTo>
                    <a:pt x="7" y="93"/>
                  </a:lnTo>
                  <a:lnTo>
                    <a:pt x="5" y="91"/>
                  </a:lnTo>
                  <a:lnTo>
                    <a:pt x="4" y="90"/>
                  </a:lnTo>
                  <a:lnTo>
                    <a:pt x="4" y="87"/>
                  </a:lnTo>
                  <a:lnTo>
                    <a:pt x="1" y="86"/>
                  </a:lnTo>
                  <a:lnTo>
                    <a:pt x="0" y="81"/>
                  </a:lnTo>
                  <a:lnTo>
                    <a:pt x="0" y="80"/>
                  </a:lnTo>
                  <a:lnTo>
                    <a:pt x="0" y="78"/>
                  </a:lnTo>
                  <a:lnTo>
                    <a:pt x="0" y="73"/>
                  </a:lnTo>
                  <a:lnTo>
                    <a:pt x="1" y="67"/>
                  </a:lnTo>
                  <a:lnTo>
                    <a:pt x="1" y="67"/>
                  </a:lnTo>
                  <a:close/>
                </a:path>
              </a:pathLst>
            </a:custGeom>
            <a:solidFill>
              <a:srgbClr val="000000"/>
            </a:solidFill>
            <a:ln w="9525">
              <a:noFill/>
              <a:round/>
              <a:headEnd/>
              <a:tailEnd/>
            </a:ln>
          </p:spPr>
          <p:txBody>
            <a:bodyPr/>
            <a:lstStyle/>
            <a:p>
              <a:endParaRPr lang="en-US"/>
            </a:p>
          </p:txBody>
        </p:sp>
        <p:sp>
          <p:nvSpPr>
            <p:cNvPr id="102453" name="Freeform 53"/>
            <p:cNvSpPr>
              <a:spLocks/>
            </p:cNvSpPr>
            <p:nvPr/>
          </p:nvSpPr>
          <p:spPr bwMode="auto">
            <a:xfrm>
              <a:off x="3353" y="2471"/>
              <a:ext cx="78" cy="159"/>
            </a:xfrm>
            <a:custGeom>
              <a:avLst/>
              <a:gdLst/>
              <a:ahLst/>
              <a:cxnLst>
                <a:cxn ang="0">
                  <a:pos x="42" y="0"/>
                </a:cxn>
                <a:cxn ang="0">
                  <a:pos x="78" y="8"/>
                </a:cxn>
                <a:cxn ang="0">
                  <a:pos x="111" y="11"/>
                </a:cxn>
                <a:cxn ang="0">
                  <a:pos x="143" y="11"/>
                </a:cxn>
                <a:cxn ang="0">
                  <a:pos x="160" y="14"/>
                </a:cxn>
                <a:cxn ang="0">
                  <a:pos x="173" y="17"/>
                </a:cxn>
                <a:cxn ang="0">
                  <a:pos x="186" y="27"/>
                </a:cxn>
                <a:cxn ang="0">
                  <a:pos x="199" y="46"/>
                </a:cxn>
                <a:cxn ang="0">
                  <a:pos x="215" y="78"/>
                </a:cxn>
                <a:cxn ang="0">
                  <a:pos x="221" y="95"/>
                </a:cxn>
                <a:cxn ang="0">
                  <a:pos x="224" y="115"/>
                </a:cxn>
                <a:cxn ang="0">
                  <a:pos x="228" y="146"/>
                </a:cxn>
                <a:cxn ang="0">
                  <a:pos x="228" y="188"/>
                </a:cxn>
                <a:cxn ang="0">
                  <a:pos x="224" y="246"/>
                </a:cxn>
                <a:cxn ang="0">
                  <a:pos x="228" y="285"/>
                </a:cxn>
                <a:cxn ang="0">
                  <a:pos x="235" y="341"/>
                </a:cxn>
                <a:cxn ang="0">
                  <a:pos x="235" y="373"/>
                </a:cxn>
                <a:cxn ang="0">
                  <a:pos x="234" y="396"/>
                </a:cxn>
                <a:cxn ang="0">
                  <a:pos x="225" y="424"/>
                </a:cxn>
                <a:cxn ang="0">
                  <a:pos x="217" y="441"/>
                </a:cxn>
                <a:cxn ang="0">
                  <a:pos x="207" y="451"/>
                </a:cxn>
                <a:cxn ang="0">
                  <a:pos x="192" y="464"/>
                </a:cxn>
                <a:cxn ang="0">
                  <a:pos x="173" y="471"/>
                </a:cxn>
                <a:cxn ang="0">
                  <a:pos x="150" y="476"/>
                </a:cxn>
                <a:cxn ang="0">
                  <a:pos x="124" y="477"/>
                </a:cxn>
                <a:cxn ang="0">
                  <a:pos x="111" y="477"/>
                </a:cxn>
                <a:cxn ang="0">
                  <a:pos x="104" y="474"/>
                </a:cxn>
                <a:cxn ang="0">
                  <a:pos x="97" y="467"/>
                </a:cxn>
                <a:cxn ang="0">
                  <a:pos x="95" y="460"/>
                </a:cxn>
                <a:cxn ang="0">
                  <a:pos x="95" y="448"/>
                </a:cxn>
                <a:cxn ang="0">
                  <a:pos x="99" y="438"/>
                </a:cxn>
                <a:cxn ang="0">
                  <a:pos x="111" y="432"/>
                </a:cxn>
                <a:cxn ang="0">
                  <a:pos x="136" y="432"/>
                </a:cxn>
                <a:cxn ang="0">
                  <a:pos x="154" y="431"/>
                </a:cxn>
                <a:cxn ang="0">
                  <a:pos x="167" y="425"/>
                </a:cxn>
                <a:cxn ang="0">
                  <a:pos x="176" y="421"/>
                </a:cxn>
                <a:cxn ang="0">
                  <a:pos x="182" y="409"/>
                </a:cxn>
                <a:cxn ang="0">
                  <a:pos x="189" y="389"/>
                </a:cxn>
                <a:cxn ang="0">
                  <a:pos x="192" y="364"/>
                </a:cxn>
                <a:cxn ang="0">
                  <a:pos x="192" y="341"/>
                </a:cxn>
                <a:cxn ang="0">
                  <a:pos x="183" y="291"/>
                </a:cxn>
                <a:cxn ang="0">
                  <a:pos x="180" y="257"/>
                </a:cxn>
                <a:cxn ang="0">
                  <a:pos x="180" y="220"/>
                </a:cxn>
                <a:cxn ang="0">
                  <a:pos x="183" y="160"/>
                </a:cxn>
                <a:cxn ang="0">
                  <a:pos x="182" y="126"/>
                </a:cxn>
                <a:cxn ang="0">
                  <a:pos x="178" y="102"/>
                </a:cxn>
                <a:cxn ang="0">
                  <a:pos x="169" y="82"/>
                </a:cxn>
                <a:cxn ang="0">
                  <a:pos x="154" y="60"/>
                </a:cxn>
                <a:cxn ang="0">
                  <a:pos x="149" y="53"/>
                </a:cxn>
                <a:cxn ang="0">
                  <a:pos x="140" y="49"/>
                </a:cxn>
                <a:cxn ang="0">
                  <a:pos x="127" y="52"/>
                </a:cxn>
                <a:cxn ang="0">
                  <a:pos x="102" y="55"/>
                </a:cxn>
                <a:cxn ang="0">
                  <a:pos x="82" y="53"/>
                </a:cxn>
                <a:cxn ang="0">
                  <a:pos x="50" y="46"/>
                </a:cxn>
                <a:cxn ang="0">
                  <a:pos x="23" y="45"/>
                </a:cxn>
                <a:cxn ang="0">
                  <a:pos x="11" y="42"/>
                </a:cxn>
                <a:cxn ang="0">
                  <a:pos x="7" y="39"/>
                </a:cxn>
                <a:cxn ang="0">
                  <a:pos x="2" y="30"/>
                </a:cxn>
                <a:cxn ang="0">
                  <a:pos x="0" y="23"/>
                </a:cxn>
                <a:cxn ang="0">
                  <a:pos x="4" y="10"/>
                </a:cxn>
                <a:cxn ang="0">
                  <a:pos x="8" y="3"/>
                </a:cxn>
                <a:cxn ang="0">
                  <a:pos x="17" y="0"/>
                </a:cxn>
                <a:cxn ang="0">
                  <a:pos x="23" y="0"/>
                </a:cxn>
              </a:cxnLst>
              <a:rect l="0" t="0" r="r" b="b"/>
              <a:pathLst>
                <a:path w="235" h="477">
                  <a:moveTo>
                    <a:pt x="23" y="0"/>
                  </a:moveTo>
                  <a:lnTo>
                    <a:pt x="33" y="0"/>
                  </a:lnTo>
                  <a:lnTo>
                    <a:pt x="42" y="0"/>
                  </a:lnTo>
                  <a:lnTo>
                    <a:pt x="52" y="1"/>
                  </a:lnTo>
                  <a:lnTo>
                    <a:pt x="60" y="3"/>
                  </a:lnTo>
                  <a:lnTo>
                    <a:pt x="78" y="8"/>
                  </a:lnTo>
                  <a:lnTo>
                    <a:pt x="86" y="8"/>
                  </a:lnTo>
                  <a:lnTo>
                    <a:pt x="97" y="10"/>
                  </a:lnTo>
                  <a:lnTo>
                    <a:pt x="111" y="11"/>
                  </a:lnTo>
                  <a:lnTo>
                    <a:pt x="124" y="11"/>
                  </a:lnTo>
                  <a:lnTo>
                    <a:pt x="137" y="10"/>
                  </a:lnTo>
                  <a:lnTo>
                    <a:pt x="143" y="11"/>
                  </a:lnTo>
                  <a:lnTo>
                    <a:pt x="150" y="11"/>
                  </a:lnTo>
                  <a:lnTo>
                    <a:pt x="154" y="11"/>
                  </a:lnTo>
                  <a:lnTo>
                    <a:pt x="160" y="14"/>
                  </a:lnTo>
                  <a:lnTo>
                    <a:pt x="163" y="14"/>
                  </a:lnTo>
                  <a:lnTo>
                    <a:pt x="167" y="16"/>
                  </a:lnTo>
                  <a:lnTo>
                    <a:pt x="173" y="17"/>
                  </a:lnTo>
                  <a:lnTo>
                    <a:pt x="178" y="20"/>
                  </a:lnTo>
                  <a:lnTo>
                    <a:pt x="182" y="23"/>
                  </a:lnTo>
                  <a:lnTo>
                    <a:pt x="186" y="27"/>
                  </a:lnTo>
                  <a:lnTo>
                    <a:pt x="191" y="32"/>
                  </a:lnTo>
                  <a:lnTo>
                    <a:pt x="195" y="39"/>
                  </a:lnTo>
                  <a:lnTo>
                    <a:pt x="199" y="46"/>
                  </a:lnTo>
                  <a:lnTo>
                    <a:pt x="207" y="58"/>
                  </a:lnTo>
                  <a:lnTo>
                    <a:pt x="212" y="71"/>
                  </a:lnTo>
                  <a:lnTo>
                    <a:pt x="215" y="78"/>
                  </a:lnTo>
                  <a:lnTo>
                    <a:pt x="217" y="82"/>
                  </a:lnTo>
                  <a:lnTo>
                    <a:pt x="220" y="89"/>
                  </a:lnTo>
                  <a:lnTo>
                    <a:pt x="221" y="95"/>
                  </a:lnTo>
                  <a:lnTo>
                    <a:pt x="222" y="101"/>
                  </a:lnTo>
                  <a:lnTo>
                    <a:pt x="224" y="108"/>
                  </a:lnTo>
                  <a:lnTo>
                    <a:pt x="224" y="115"/>
                  </a:lnTo>
                  <a:lnTo>
                    <a:pt x="225" y="120"/>
                  </a:lnTo>
                  <a:lnTo>
                    <a:pt x="228" y="134"/>
                  </a:lnTo>
                  <a:lnTo>
                    <a:pt x="228" y="146"/>
                  </a:lnTo>
                  <a:lnTo>
                    <a:pt x="228" y="160"/>
                  </a:lnTo>
                  <a:lnTo>
                    <a:pt x="228" y="173"/>
                  </a:lnTo>
                  <a:lnTo>
                    <a:pt x="228" y="188"/>
                  </a:lnTo>
                  <a:lnTo>
                    <a:pt x="225" y="217"/>
                  </a:lnTo>
                  <a:lnTo>
                    <a:pt x="225" y="233"/>
                  </a:lnTo>
                  <a:lnTo>
                    <a:pt x="224" y="246"/>
                  </a:lnTo>
                  <a:lnTo>
                    <a:pt x="225" y="260"/>
                  </a:lnTo>
                  <a:lnTo>
                    <a:pt x="225" y="272"/>
                  </a:lnTo>
                  <a:lnTo>
                    <a:pt x="228" y="285"/>
                  </a:lnTo>
                  <a:lnTo>
                    <a:pt x="230" y="296"/>
                  </a:lnTo>
                  <a:lnTo>
                    <a:pt x="233" y="321"/>
                  </a:lnTo>
                  <a:lnTo>
                    <a:pt x="235" y="341"/>
                  </a:lnTo>
                  <a:lnTo>
                    <a:pt x="235" y="351"/>
                  </a:lnTo>
                  <a:lnTo>
                    <a:pt x="235" y="363"/>
                  </a:lnTo>
                  <a:lnTo>
                    <a:pt x="235" y="373"/>
                  </a:lnTo>
                  <a:lnTo>
                    <a:pt x="235" y="379"/>
                  </a:lnTo>
                  <a:lnTo>
                    <a:pt x="235" y="385"/>
                  </a:lnTo>
                  <a:lnTo>
                    <a:pt x="234" y="396"/>
                  </a:lnTo>
                  <a:lnTo>
                    <a:pt x="233" y="406"/>
                  </a:lnTo>
                  <a:lnTo>
                    <a:pt x="228" y="418"/>
                  </a:lnTo>
                  <a:lnTo>
                    <a:pt x="225" y="424"/>
                  </a:lnTo>
                  <a:lnTo>
                    <a:pt x="222" y="431"/>
                  </a:lnTo>
                  <a:lnTo>
                    <a:pt x="220" y="438"/>
                  </a:lnTo>
                  <a:lnTo>
                    <a:pt x="217" y="441"/>
                  </a:lnTo>
                  <a:lnTo>
                    <a:pt x="215" y="442"/>
                  </a:lnTo>
                  <a:lnTo>
                    <a:pt x="211" y="450"/>
                  </a:lnTo>
                  <a:lnTo>
                    <a:pt x="207" y="451"/>
                  </a:lnTo>
                  <a:lnTo>
                    <a:pt x="205" y="456"/>
                  </a:lnTo>
                  <a:lnTo>
                    <a:pt x="198" y="460"/>
                  </a:lnTo>
                  <a:lnTo>
                    <a:pt x="192" y="464"/>
                  </a:lnTo>
                  <a:lnTo>
                    <a:pt x="186" y="467"/>
                  </a:lnTo>
                  <a:lnTo>
                    <a:pt x="179" y="469"/>
                  </a:lnTo>
                  <a:lnTo>
                    <a:pt x="173" y="471"/>
                  </a:lnTo>
                  <a:lnTo>
                    <a:pt x="166" y="474"/>
                  </a:lnTo>
                  <a:lnTo>
                    <a:pt x="157" y="476"/>
                  </a:lnTo>
                  <a:lnTo>
                    <a:pt x="150" y="476"/>
                  </a:lnTo>
                  <a:lnTo>
                    <a:pt x="141" y="477"/>
                  </a:lnTo>
                  <a:lnTo>
                    <a:pt x="133" y="477"/>
                  </a:lnTo>
                  <a:lnTo>
                    <a:pt x="124" y="477"/>
                  </a:lnTo>
                  <a:lnTo>
                    <a:pt x="115" y="477"/>
                  </a:lnTo>
                  <a:lnTo>
                    <a:pt x="114" y="477"/>
                  </a:lnTo>
                  <a:lnTo>
                    <a:pt x="111" y="477"/>
                  </a:lnTo>
                  <a:lnTo>
                    <a:pt x="107" y="476"/>
                  </a:lnTo>
                  <a:lnTo>
                    <a:pt x="104" y="476"/>
                  </a:lnTo>
                  <a:lnTo>
                    <a:pt x="104" y="474"/>
                  </a:lnTo>
                  <a:lnTo>
                    <a:pt x="99" y="471"/>
                  </a:lnTo>
                  <a:lnTo>
                    <a:pt x="98" y="470"/>
                  </a:lnTo>
                  <a:lnTo>
                    <a:pt x="97" y="467"/>
                  </a:lnTo>
                  <a:lnTo>
                    <a:pt x="95" y="464"/>
                  </a:lnTo>
                  <a:lnTo>
                    <a:pt x="95" y="463"/>
                  </a:lnTo>
                  <a:lnTo>
                    <a:pt x="95" y="460"/>
                  </a:lnTo>
                  <a:lnTo>
                    <a:pt x="92" y="456"/>
                  </a:lnTo>
                  <a:lnTo>
                    <a:pt x="95" y="451"/>
                  </a:lnTo>
                  <a:lnTo>
                    <a:pt x="95" y="448"/>
                  </a:lnTo>
                  <a:lnTo>
                    <a:pt x="97" y="442"/>
                  </a:lnTo>
                  <a:lnTo>
                    <a:pt x="98" y="440"/>
                  </a:lnTo>
                  <a:lnTo>
                    <a:pt x="99" y="438"/>
                  </a:lnTo>
                  <a:lnTo>
                    <a:pt x="104" y="435"/>
                  </a:lnTo>
                  <a:lnTo>
                    <a:pt x="107" y="434"/>
                  </a:lnTo>
                  <a:lnTo>
                    <a:pt x="111" y="432"/>
                  </a:lnTo>
                  <a:lnTo>
                    <a:pt x="114" y="432"/>
                  </a:lnTo>
                  <a:lnTo>
                    <a:pt x="115" y="432"/>
                  </a:lnTo>
                  <a:lnTo>
                    <a:pt x="136" y="432"/>
                  </a:lnTo>
                  <a:lnTo>
                    <a:pt x="146" y="432"/>
                  </a:lnTo>
                  <a:lnTo>
                    <a:pt x="150" y="431"/>
                  </a:lnTo>
                  <a:lnTo>
                    <a:pt x="154" y="431"/>
                  </a:lnTo>
                  <a:lnTo>
                    <a:pt x="159" y="429"/>
                  </a:lnTo>
                  <a:lnTo>
                    <a:pt x="163" y="427"/>
                  </a:lnTo>
                  <a:lnTo>
                    <a:pt x="167" y="425"/>
                  </a:lnTo>
                  <a:lnTo>
                    <a:pt x="170" y="424"/>
                  </a:lnTo>
                  <a:lnTo>
                    <a:pt x="175" y="422"/>
                  </a:lnTo>
                  <a:lnTo>
                    <a:pt x="176" y="421"/>
                  </a:lnTo>
                  <a:lnTo>
                    <a:pt x="178" y="418"/>
                  </a:lnTo>
                  <a:lnTo>
                    <a:pt x="179" y="414"/>
                  </a:lnTo>
                  <a:lnTo>
                    <a:pt x="182" y="409"/>
                  </a:lnTo>
                  <a:lnTo>
                    <a:pt x="183" y="405"/>
                  </a:lnTo>
                  <a:lnTo>
                    <a:pt x="186" y="401"/>
                  </a:lnTo>
                  <a:lnTo>
                    <a:pt x="189" y="389"/>
                  </a:lnTo>
                  <a:lnTo>
                    <a:pt x="191" y="380"/>
                  </a:lnTo>
                  <a:lnTo>
                    <a:pt x="192" y="370"/>
                  </a:lnTo>
                  <a:lnTo>
                    <a:pt x="192" y="364"/>
                  </a:lnTo>
                  <a:lnTo>
                    <a:pt x="195" y="360"/>
                  </a:lnTo>
                  <a:lnTo>
                    <a:pt x="192" y="351"/>
                  </a:lnTo>
                  <a:lnTo>
                    <a:pt x="192" y="341"/>
                  </a:lnTo>
                  <a:lnTo>
                    <a:pt x="191" y="331"/>
                  </a:lnTo>
                  <a:lnTo>
                    <a:pt x="188" y="311"/>
                  </a:lnTo>
                  <a:lnTo>
                    <a:pt x="183" y="291"/>
                  </a:lnTo>
                  <a:lnTo>
                    <a:pt x="182" y="280"/>
                  </a:lnTo>
                  <a:lnTo>
                    <a:pt x="180" y="270"/>
                  </a:lnTo>
                  <a:lnTo>
                    <a:pt x="180" y="257"/>
                  </a:lnTo>
                  <a:lnTo>
                    <a:pt x="179" y="246"/>
                  </a:lnTo>
                  <a:lnTo>
                    <a:pt x="180" y="234"/>
                  </a:lnTo>
                  <a:lnTo>
                    <a:pt x="180" y="220"/>
                  </a:lnTo>
                  <a:lnTo>
                    <a:pt x="182" y="195"/>
                  </a:lnTo>
                  <a:lnTo>
                    <a:pt x="182" y="170"/>
                  </a:lnTo>
                  <a:lnTo>
                    <a:pt x="183" y="160"/>
                  </a:lnTo>
                  <a:lnTo>
                    <a:pt x="183" y="147"/>
                  </a:lnTo>
                  <a:lnTo>
                    <a:pt x="182" y="137"/>
                  </a:lnTo>
                  <a:lnTo>
                    <a:pt x="182" y="126"/>
                  </a:lnTo>
                  <a:lnTo>
                    <a:pt x="179" y="115"/>
                  </a:lnTo>
                  <a:lnTo>
                    <a:pt x="178" y="108"/>
                  </a:lnTo>
                  <a:lnTo>
                    <a:pt x="178" y="102"/>
                  </a:lnTo>
                  <a:lnTo>
                    <a:pt x="175" y="92"/>
                  </a:lnTo>
                  <a:lnTo>
                    <a:pt x="170" y="87"/>
                  </a:lnTo>
                  <a:lnTo>
                    <a:pt x="169" y="82"/>
                  </a:lnTo>
                  <a:lnTo>
                    <a:pt x="166" y="75"/>
                  </a:lnTo>
                  <a:lnTo>
                    <a:pt x="162" y="71"/>
                  </a:lnTo>
                  <a:lnTo>
                    <a:pt x="154" y="60"/>
                  </a:lnTo>
                  <a:lnTo>
                    <a:pt x="153" y="58"/>
                  </a:lnTo>
                  <a:lnTo>
                    <a:pt x="152" y="56"/>
                  </a:lnTo>
                  <a:lnTo>
                    <a:pt x="149" y="53"/>
                  </a:lnTo>
                  <a:lnTo>
                    <a:pt x="144" y="52"/>
                  </a:lnTo>
                  <a:lnTo>
                    <a:pt x="143" y="52"/>
                  </a:lnTo>
                  <a:lnTo>
                    <a:pt x="140" y="49"/>
                  </a:lnTo>
                  <a:lnTo>
                    <a:pt x="136" y="49"/>
                  </a:lnTo>
                  <a:lnTo>
                    <a:pt x="131" y="49"/>
                  </a:lnTo>
                  <a:lnTo>
                    <a:pt x="127" y="52"/>
                  </a:lnTo>
                  <a:lnTo>
                    <a:pt x="120" y="53"/>
                  </a:lnTo>
                  <a:lnTo>
                    <a:pt x="111" y="53"/>
                  </a:lnTo>
                  <a:lnTo>
                    <a:pt x="102" y="55"/>
                  </a:lnTo>
                  <a:lnTo>
                    <a:pt x="97" y="55"/>
                  </a:lnTo>
                  <a:lnTo>
                    <a:pt x="92" y="55"/>
                  </a:lnTo>
                  <a:lnTo>
                    <a:pt x="82" y="53"/>
                  </a:lnTo>
                  <a:lnTo>
                    <a:pt x="73" y="53"/>
                  </a:lnTo>
                  <a:lnTo>
                    <a:pt x="57" y="49"/>
                  </a:lnTo>
                  <a:lnTo>
                    <a:pt x="50" y="46"/>
                  </a:lnTo>
                  <a:lnTo>
                    <a:pt x="42" y="46"/>
                  </a:lnTo>
                  <a:lnTo>
                    <a:pt x="31" y="45"/>
                  </a:lnTo>
                  <a:lnTo>
                    <a:pt x="23" y="45"/>
                  </a:lnTo>
                  <a:lnTo>
                    <a:pt x="18" y="45"/>
                  </a:lnTo>
                  <a:lnTo>
                    <a:pt x="17" y="45"/>
                  </a:lnTo>
                  <a:lnTo>
                    <a:pt x="11" y="42"/>
                  </a:lnTo>
                  <a:lnTo>
                    <a:pt x="11" y="40"/>
                  </a:lnTo>
                  <a:lnTo>
                    <a:pt x="8" y="40"/>
                  </a:lnTo>
                  <a:lnTo>
                    <a:pt x="7" y="39"/>
                  </a:lnTo>
                  <a:lnTo>
                    <a:pt x="5" y="37"/>
                  </a:lnTo>
                  <a:lnTo>
                    <a:pt x="4" y="33"/>
                  </a:lnTo>
                  <a:lnTo>
                    <a:pt x="2" y="30"/>
                  </a:lnTo>
                  <a:lnTo>
                    <a:pt x="0" y="29"/>
                  </a:lnTo>
                  <a:lnTo>
                    <a:pt x="0" y="24"/>
                  </a:lnTo>
                  <a:lnTo>
                    <a:pt x="0" y="23"/>
                  </a:lnTo>
                  <a:lnTo>
                    <a:pt x="0" y="17"/>
                  </a:lnTo>
                  <a:lnTo>
                    <a:pt x="2" y="14"/>
                  </a:lnTo>
                  <a:lnTo>
                    <a:pt x="4" y="10"/>
                  </a:lnTo>
                  <a:lnTo>
                    <a:pt x="5" y="7"/>
                  </a:lnTo>
                  <a:lnTo>
                    <a:pt x="7" y="4"/>
                  </a:lnTo>
                  <a:lnTo>
                    <a:pt x="8" y="3"/>
                  </a:lnTo>
                  <a:lnTo>
                    <a:pt x="11" y="3"/>
                  </a:lnTo>
                  <a:lnTo>
                    <a:pt x="11" y="1"/>
                  </a:lnTo>
                  <a:lnTo>
                    <a:pt x="17" y="0"/>
                  </a:lnTo>
                  <a:lnTo>
                    <a:pt x="18" y="0"/>
                  </a:lnTo>
                  <a:lnTo>
                    <a:pt x="23" y="0"/>
                  </a:lnTo>
                  <a:lnTo>
                    <a:pt x="23" y="0"/>
                  </a:lnTo>
                  <a:close/>
                </a:path>
              </a:pathLst>
            </a:custGeom>
            <a:solidFill>
              <a:srgbClr val="000000"/>
            </a:solidFill>
            <a:ln w="9525">
              <a:noFill/>
              <a:round/>
              <a:headEnd/>
              <a:tailEnd/>
            </a:ln>
          </p:spPr>
          <p:txBody>
            <a:bodyPr/>
            <a:lstStyle/>
            <a:p>
              <a:endParaRPr lang="en-US"/>
            </a:p>
          </p:txBody>
        </p:sp>
        <p:sp>
          <p:nvSpPr>
            <p:cNvPr id="102454" name="Freeform 54"/>
            <p:cNvSpPr>
              <a:spLocks/>
            </p:cNvSpPr>
            <p:nvPr/>
          </p:nvSpPr>
          <p:spPr bwMode="auto">
            <a:xfrm>
              <a:off x="3207" y="2588"/>
              <a:ext cx="58" cy="42"/>
            </a:xfrm>
            <a:custGeom>
              <a:avLst/>
              <a:gdLst/>
              <a:ahLst/>
              <a:cxnLst>
                <a:cxn ang="0">
                  <a:pos x="45" y="29"/>
                </a:cxn>
                <a:cxn ang="0">
                  <a:pos x="45" y="36"/>
                </a:cxn>
                <a:cxn ang="0">
                  <a:pos x="48" y="43"/>
                </a:cxn>
                <a:cxn ang="0">
                  <a:pos x="52" y="51"/>
                </a:cxn>
                <a:cxn ang="0">
                  <a:pos x="55" y="55"/>
                </a:cxn>
                <a:cxn ang="0">
                  <a:pos x="64" y="64"/>
                </a:cxn>
                <a:cxn ang="0">
                  <a:pos x="80" y="71"/>
                </a:cxn>
                <a:cxn ang="0">
                  <a:pos x="94" y="75"/>
                </a:cxn>
                <a:cxn ang="0">
                  <a:pos x="114" y="81"/>
                </a:cxn>
                <a:cxn ang="0">
                  <a:pos x="132" y="81"/>
                </a:cxn>
                <a:cxn ang="0">
                  <a:pos x="153" y="82"/>
                </a:cxn>
                <a:cxn ang="0">
                  <a:pos x="162" y="84"/>
                </a:cxn>
                <a:cxn ang="0">
                  <a:pos x="165" y="85"/>
                </a:cxn>
                <a:cxn ang="0">
                  <a:pos x="169" y="90"/>
                </a:cxn>
                <a:cxn ang="0">
                  <a:pos x="172" y="97"/>
                </a:cxn>
                <a:cxn ang="0">
                  <a:pos x="174" y="101"/>
                </a:cxn>
                <a:cxn ang="0">
                  <a:pos x="174" y="110"/>
                </a:cxn>
                <a:cxn ang="0">
                  <a:pos x="171" y="117"/>
                </a:cxn>
                <a:cxn ang="0">
                  <a:pos x="168" y="121"/>
                </a:cxn>
                <a:cxn ang="0">
                  <a:pos x="163" y="124"/>
                </a:cxn>
                <a:cxn ang="0">
                  <a:pos x="156" y="127"/>
                </a:cxn>
                <a:cxn ang="0">
                  <a:pos x="152" y="127"/>
                </a:cxn>
                <a:cxn ang="0">
                  <a:pos x="123" y="126"/>
                </a:cxn>
                <a:cxn ang="0">
                  <a:pos x="97" y="120"/>
                </a:cxn>
                <a:cxn ang="0">
                  <a:pos x="75" y="114"/>
                </a:cxn>
                <a:cxn ang="0">
                  <a:pos x="64" y="110"/>
                </a:cxn>
                <a:cxn ang="0">
                  <a:pos x="46" y="101"/>
                </a:cxn>
                <a:cxn ang="0">
                  <a:pos x="36" y="92"/>
                </a:cxn>
                <a:cxn ang="0">
                  <a:pos x="30" y="90"/>
                </a:cxn>
                <a:cxn ang="0">
                  <a:pos x="20" y="81"/>
                </a:cxn>
                <a:cxn ang="0">
                  <a:pos x="14" y="75"/>
                </a:cxn>
                <a:cxn ang="0">
                  <a:pos x="12" y="71"/>
                </a:cxn>
                <a:cxn ang="0">
                  <a:pos x="6" y="61"/>
                </a:cxn>
                <a:cxn ang="0">
                  <a:pos x="4" y="52"/>
                </a:cxn>
                <a:cxn ang="0">
                  <a:pos x="1" y="43"/>
                </a:cxn>
                <a:cxn ang="0">
                  <a:pos x="0" y="32"/>
                </a:cxn>
                <a:cxn ang="0">
                  <a:pos x="0" y="20"/>
                </a:cxn>
                <a:cxn ang="0">
                  <a:pos x="4" y="10"/>
                </a:cxn>
                <a:cxn ang="0">
                  <a:pos x="6" y="4"/>
                </a:cxn>
                <a:cxn ang="0">
                  <a:pos x="10" y="1"/>
                </a:cxn>
                <a:cxn ang="0">
                  <a:pos x="14" y="0"/>
                </a:cxn>
                <a:cxn ang="0">
                  <a:pos x="23" y="0"/>
                </a:cxn>
                <a:cxn ang="0">
                  <a:pos x="32" y="1"/>
                </a:cxn>
                <a:cxn ang="0">
                  <a:pos x="36" y="4"/>
                </a:cxn>
                <a:cxn ang="0">
                  <a:pos x="42" y="10"/>
                </a:cxn>
                <a:cxn ang="0">
                  <a:pos x="45" y="13"/>
                </a:cxn>
                <a:cxn ang="0">
                  <a:pos x="45" y="17"/>
                </a:cxn>
                <a:cxn ang="0">
                  <a:pos x="45" y="23"/>
                </a:cxn>
              </a:cxnLst>
              <a:rect l="0" t="0" r="r" b="b"/>
              <a:pathLst>
                <a:path w="174" h="127">
                  <a:moveTo>
                    <a:pt x="45" y="23"/>
                  </a:moveTo>
                  <a:lnTo>
                    <a:pt x="45" y="29"/>
                  </a:lnTo>
                  <a:lnTo>
                    <a:pt x="45" y="32"/>
                  </a:lnTo>
                  <a:lnTo>
                    <a:pt x="45" y="36"/>
                  </a:lnTo>
                  <a:lnTo>
                    <a:pt x="46" y="39"/>
                  </a:lnTo>
                  <a:lnTo>
                    <a:pt x="48" y="43"/>
                  </a:lnTo>
                  <a:lnTo>
                    <a:pt x="51" y="48"/>
                  </a:lnTo>
                  <a:lnTo>
                    <a:pt x="52" y="51"/>
                  </a:lnTo>
                  <a:lnTo>
                    <a:pt x="53" y="53"/>
                  </a:lnTo>
                  <a:lnTo>
                    <a:pt x="55" y="55"/>
                  </a:lnTo>
                  <a:lnTo>
                    <a:pt x="59" y="59"/>
                  </a:lnTo>
                  <a:lnTo>
                    <a:pt x="64" y="64"/>
                  </a:lnTo>
                  <a:lnTo>
                    <a:pt x="69" y="66"/>
                  </a:lnTo>
                  <a:lnTo>
                    <a:pt x="80" y="71"/>
                  </a:lnTo>
                  <a:lnTo>
                    <a:pt x="85" y="74"/>
                  </a:lnTo>
                  <a:lnTo>
                    <a:pt x="94" y="75"/>
                  </a:lnTo>
                  <a:lnTo>
                    <a:pt x="106" y="79"/>
                  </a:lnTo>
                  <a:lnTo>
                    <a:pt x="114" y="81"/>
                  </a:lnTo>
                  <a:lnTo>
                    <a:pt x="123" y="81"/>
                  </a:lnTo>
                  <a:lnTo>
                    <a:pt x="132" y="81"/>
                  </a:lnTo>
                  <a:lnTo>
                    <a:pt x="152" y="82"/>
                  </a:lnTo>
                  <a:lnTo>
                    <a:pt x="153" y="82"/>
                  </a:lnTo>
                  <a:lnTo>
                    <a:pt x="156" y="82"/>
                  </a:lnTo>
                  <a:lnTo>
                    <a:pt x="162" y="84"/>
                  </a:lnTo>
                  <a:lnTo>
                    <a:pt x="163" y="84"/>
                  </a:lnTo>
                  <a:lnTo>
                    <a:pt x="165" y="85"/>
                  </a:lnTo>
                  <a:lnTo>
                    <a:pt x="168" y="88"/>
                  </a:lnTo>
                  <a:lnTo>
                    <a:pt x="169" y="90"/>
                  </a:lnTo>
                  <a:lnTo>
                    <a:pt x="171" y="92"/>
                  </a:lnTo>
                  <a:lnTo>
                    <a:pt x="172" y="97"/>
                  </a:lnTo>
                  <a:lnTo>
                    <a:pt x="174" y="98"/>
                  </a:lnTo>
                  <a:lnTo>
                    <a:pt x="174" y="101"/>
                  </a:lnTo>
                  <a:lnTo>
                    <a:pt x="174" y="106"/>
                  </a:lnTo>
                  <a:lnTo>
                    <a:pt x="174" y="110"/>
                  </a:lnTo>
                  <a:lnTo>
                    <a:pt x="172" y="114"/>
                  </a:lnTo>
                  <a:lnTo>
                    <a:pt x="171" y="117"/>
                  </a:lnTo>
                  <a:lnTo>
                    <a:pt x="169" y="120"/>
                  </a:lnTo>
                  <a:lnTo>
                    <a:pt x="168" y="121"/>
                  </a:lnTo>
                  <a:lnTo>
                    <a:pt x="165" y="124"/>
                  </a:lnTo>
                  <a:lnTo>
                    <a:pt x="163" y="124"/>
                  </a:lnTo>
                  <a:lnTo>
                    <a:pt x="162" y="126"/>
                  </a:lnTo>
                  <a:lnTo>
                    <a:pt x="156" y="127"/>
                  </a:lnTo>
                  <a:lnTo>
                    <a:pt x="153" y="127"/>
                  </a:lnTo>
                  <a:lnTo>
                    <a:pt x="152" y="127"/>
                  </a:lnTo>
                  <a:lnTo>
                    <a:pt x="137" y="127"/>
                  </a:lnTo>
                  <a:lnTo>
                    <a:pt x="123" y="126"/>
                  </a:lnTo>
                  <a:lnTo>
                    <a:pt x="110" y="124"/>
                  </a:lnTo>
                  <a:lnTo>
                    <a:pt x="97" y="120"/>
                  </a:lnTo>
                  <a:lnTo>
                    <a:pt x="82" y="117"/>
                  </a:lnTo>
                  <a:lnTo>
                    <a:pt x="75" y="114"/>
                  </a:lnTo>
                  <a:lnTo>
                    <a:pt x="69" y="114"/>
                  </a:lnTo>
                  <a:lnTo>
                    <a:pt x="64" y="110"/>
                  </a:lnTo>
                  <a:lnTo>
                    <a:pt x="56" y="107"/>
                  </a:lnTo>
                  <a:lnTo>
                    <a:pt x="46" y="101"/>
                  </a:lnTo>
                  <a:lnTo>
                    <a:pt x="42" y="98"/>
                  </a:lnTo>
                  <a:lnTo>
                    <a:pt x="36" y="92"/>
                  </a:lnTo>
                  <a:lnTo>
                    <a:pt x="32" y="92"/>
                  </a:lnTo>
                  <a:lnTo>
                    <a:pt x="30" y="90"/>
                  </a:lnTo>
                  <a:lnTo>
                    <a:pt x="26" y="85"/>
                  </a:lnTo>
                  <a:lnTo>
                    <a:pt x="20" y="81"/>
                  </a:lnTo>
                  <a:lnTo>
                    <a:pt x="17" y="77"/>
                  </a:lnTo>
                  <a:lnTo>
                    <a:pt x="14" y="75"/>
                  </a:lnTo>
                  <a:lnTo>
                    <a:pt x="13" y="72"/>
                  </a:lnTo>
                  <a:lnTo>
                    <a:pt x="12" y="71"/>
                  </a:lnTo>
                  <a:lnTo>
                    <a:pt x="10" y="66"/>
                  </a:lnTo>
                  <a:lnTo>
                    <a:pt x="6" y="61"/>
                  </a:lnTo>
                  <a:lnTo>
                    <a:pt x="6" y="56"/>
                  </a:lnTo>
                  <a:lnTo>
                    <a:pt x="4" y="52"/>
                  </a:lnTo>
                  <a:lnTo>
                    <a:pt x="1" y="45"/>
                  </a:lnTo>
                  <a:lnTo>
                    <a:pt x="1" y="43"/>
                  </a:lnTo>
                  <a:lnTo>
                    <a:pt x="0" y="39"/>
                  </a:lnTo>
                  <a:lnTo>
                    <a:pt x="0" y="32"/>
                  </a:lnTo>
                  <a:lnTo>
                    <a:pt x="0" y="26"/>
                  </a:lnTo>
                  <a:lnTo>
                    <a:pt x="0" y="20"/>
                  </a:lnTo>
                  <a:lnTo>
                    <a:pt x="1" y="13"/>
                  </a:lnTo>
                  <a:lnTo>
                    <a:pt x="4" y="10"/>
                  </a:lnTo>
                  <a:lnTo>
                    <a:pt x="6" y="6"/>
                  </a:lnTo>
                  <a:lnTo>
                    <a:pt x="6" y="4"/>
                  </a:lnTo>
                  <a:lnTo>
                    <a:pt x="9" y="4"/>
                  </a:lnTo>
                  <a:lnTo>
                    <a:pt x="10" y="1"/>
                  </a:lnTo>
                  <a:lnTo>
                    <a:pt x="12" y="1"/>
                  </a:lnTo>
                  <a:lnTo>
                    <a:pt x="14" y="0"/>
                  </a:lnTo>
                  <a:lnTo>
                    <a:pt x="20" y="0"/>
                  </a:lnTo>
                  <a:lnTo>
                    <a:pt x="23" y="0"/>
                  </a:lnTo>
                  <a:lnTo>
                    <a:pt x="27" y="0"/>
                  </a:lnTo>
                  <a:lnTo>
                    <a:pt x="32" y="1"/>
                  </a:lnTo>
                  <a:lnTo>
                    <a:pt x="35" y="1"/>
                  </a:lnTo>
                  <a:lnTo>
                    <a:pt x="36" y="4"/>
                  </a:lnTo>
                  <a:lnTo>
                    <a:pt x="39" y="6"/>
                  </a:lnTo>
                  <a:lnTo>
                    <a:pt x="42" y="10"/>
                  </a:lnTo>
                  <a:lnTo>
                    <a:pt x="43" y="11"/>
                  </a:lnTo>
                  <a:lnTo>
                    <a:pt x="45" y="13"/>
                  </a:lnTo>
                  <a:lnTo>
                    <a:pt x="45" y="14"/>
                  </a:lnTo>
                  <a:lnTo>
                    <a:pt x="45" y="17"/>
                  </a:lnTo>
                  <a:lnTo>
                    <a:pt x="45" y="19"/>
                  </a:lnTo>
                  <a:lnTo>
                    <a:pt x="45" y="23"/>
                  </a:lnTo>
                  <a:lnTo>
                    <a:pt x="45" y="23"/>
                  </a:lnTo>
                  <a:close/>
                </a:path>
              </a:pathLst>
            </a:custGeom>
            <a:solidFill>
              <a:srgbClr val="000000"/>
            </a:solidFill>
            <a:ln w="9525">
              <a:noFill/>
              <a:round/>
              <a:headEnd/>
              <a:tailEnd/>
            </a:ln>
          </p:spPr>
          <p:txBody>
            <a:bodyPr/>
            <a:lstStyle/>
            <a:p>
              <a:endParaRPr lang="en-US"/>
            </a:p>
          </p:txBody>
        </p:sp>
        <p:sp>
          <p:nvSpPr>
            <p:cNvPr id="102455" name="Freeform 55"/>
            <p:cNvSpPr>
              <a:spLocks/>
            </p:cNvSpPr>
            <p:nvPr/>
          </p:nvSpPr>
          <p:spPr bwMode="auto">
            <a:xfrm>
              <a:off x="3286" y="2617"/>
              <a:ext cx="15" cy="15"/>
            </a:xfrm>
            <a:custGeom>
              <a:avLst/>
              <a:gdLst/>
              <a:ahLst/>
              <a:cxnLst>
                <a:cxn ang="0">
                  <a:pos x="0" y="22"/>
                </a:cxn>
                <a:cxn ang="0">
                  <a:pos x="1" y="20"/>
                </a:cxn>
                <a:cxn ang="0">
                  <a:pos x="1" y="18"/>
                </a:cxn>
                <a:cxn ang="0">
                  <a:pos x="1" y="13"/>
                </a:cxn>
                <a:cxn ang="0">
                  <a:pos x="3" y="12"/>
                </a:cxn>
                <a:cxn ang="0">
                  <a:pos x="4" y="10"/>
                </a:cxn>
                <a:cxn ang="0">
                  <a:pos x="7" y="6"/>
                </a:cxn>
                <a:cxn ang="0">
                  <a:pos x="9" y="4"/>
                </a:cxn>
                <a:cxn ang="0">
                  <a:pos x="10" y="4"/>
                </a:cxn>
                <a:cxn ang="0">
                  <a:pos x="13" y="2"/>
                </a:cxn>
                <a:cxn ang="0">
                  <a:pos x="17" y="2"/>
                </a:cxn>
                <a:cxn ang="0">
                  <a:pos x="19" y="2"/>
                </a:cxn>
                <a:cxn ang="0">
                  <a:pos x="23" y="0"/>
                </a:cxn>
                <a:cxn ang="0">
                  <a:pos x="27" y="2"/>
                </a:cxn>
                <a:cxn ang="0">
                  <a:pos x="32" y="2"/>
                </a:cxn>
                <a:cxn ang="0">
                  <a:pos x="35" y="3"/>
                </a:cxn>
                <a:cxn ang="0">
                  <a:pos x="36" y="4"/>
                </a:cxn>
                <a:cxn ang="0">
                  <a:pos x="40" y="6"/>
                </a:cxn>
                <a:cxn ang="0">
                  <a:pos x="42" y="9"/>
                </a:cxn>
                <a:cxn ang="0">
                  <a:pos x="42" y="10"/>
                </a:cxn>
                <a:cxn ang="0">
                  <a:pos x="43" y="13"/>
                </a:cxn>
                <a:cxn ang="0">
                  <a:pos x="45" y="16"/>
                </a:cxn>
                <a:cxn ang="0">
                  <a:pos x="45" y="18"/>
                </a:cxn>
                <a:cxn ang="0">
                  <a:pos x="46" y="22"/>
                </a:cxn>
                <a:cxn ang="0">
                  <a:pos x="46" y="26"/>
                </a:cxn>
                <a:cxn ang="0">
                  <a:pos x="45" y="26"/>
                </a:cxn>
                <a:cxn ang="0">
                  <a:pos x="43" y="31"/>
                </a:cxn>
                <a:cxn ang="0">
                  <a:pos x="43" y="33"/>
                </a:cxn>
                <a:cxn ang="0">
                  <a:pos x="42" y="36"/>
                </a:cxn>
                <a:cxn ang="0">
                  <a:pos x="40" y="39"/>
                </a:cxn>
                <a:cxn ang="0">
                  <a:pos x="37" y="39"/>
                </a:cxn>
                <a:cxn ang="0">
                  <a:pos x="36" y="41"/>
                </a:cxn>
                <a:cxn ang="0">
                  <a:pos x="32" y="42"/>
                </a:cxn>
                <a:cxn ang="0">
                  <a:pos x="32" y="45"/>
                </a:cxn>
                <a:cxn ang="0">
                  <a:pos x="27" y="45"/>
                </a:cxn>
                <a:cxn ang="0">
                  <a:pos x="23" y="45"/>
                </a:cxn>
                <a:cxn ang="0">
                  <a:pos x="19" y="45"/>
                </a:cxn>
                <a:cxn ang="0">
                  <a:pos x="13" y="42"/>
                </a:cxn>
                <a:cxn ang="0">
                  <a:pos x="11" y="42"/>
                </a:cxn>
                <a:cxn ang="0">
                  <a:pos x="10" y="41"/>
                </a:cxn>
                <a:cxn ang="0">
                  <a:pos x="7" y="39"/>
                </a:cxn>
                <a:cxn ang="0">
                  <a:pos x="4" y="38"/>
                </a:cxn>
                <a:cxn ang="0">
                  <a:pos x="4" y="36"/>
                </a:cxn>
                <a:cxn ang="0">
                  <a:pos x="1" y="31"/>
                </a:cxn>
                <a:cxn ang="0">
                  <a:pos x="1" y="29"/>
                </a:cxn>
                <a:cxn ang="0">
                  <a:pos x="1" y="26"/>
                </a:cxn>
                <a:cxn ang="0">
                  <a:pos x="0" y="22"/>
                </a:cxn>
                <a:cxn ang="0">
                  <a:pos x="0" y="22"/>
                </a:cxn>
              </a:cxnLst>
              <a:rect l="0" t="0" r="r" b="b"/>
              <a:pathLst>
                <a:path w="46" h="45">
                  <a:moveTo>
                    <a:pt x="0" y="22"/>
                  </a:moveTo>
                  <a:lnTo>
                    <a:pt x="1" y="20"/>
                  </a:lnTo>
                  <a:lnTo>
                    <a:pt x="1" y="18"/>
                  </a:lnTo>
                  <a:lnTo>
                    <a:pt x="1" y="13"/>
                  </a:lnTo>
                  <a:lnTo>
                    <a:pt x="3" y="12"/>
                  </a:lnTo>
                  <a:lnTo>
                    <a:pt x="4" y="10"/>
                  </a:lnTo>
                  <a:lnTo>
                    <a:pt x="7" y="6"/>
                  </a:lnTo>
                  <a:lnTo>
                    <a:pt x="9" y="4"/>
                  </a:lnTo>
                  <a:lnTo>
                    <a:pt x="10" y="4"/>
                  </a:lnTo>
                  <a:lnTo>
                    <a:pt x="13" y="2"/>
                  </a:lnTo>
                  <a:lnTo>
                    <a:pt x="17" y="2"/>
                  </a:lnTo>
                  <a:lnTo>
                    <a:pt x="19" y="2"/>
                  </a:lnTo>
                  <a:lnTo>
                    <a:pt x="23" y="0"/>
                  </a:lnTo>
                  <a:lnTo>
                    <a:pt x="27" y="2"/>
                  </a:lnTo>
                  <a:lnTo>
                    <a:pt x="32" y="2"/>
                  </a:lnTo>
                  <a:lnTo>
                    <a:pt x="35" y="3"/>
                  </a:lnTo>
                  <a:lnTo>
                    <a:pt x="36" y="4"/>
                  </a:lnTo>
                  <a:lnTo>
                    <a:pt x="40" y="6"/>
                  </a:lnTo>
                  <a:lnTo>
                    <a:pt x="42" y="9"/>
                  </a:lnTo>
                  <a:lnTo>
                    <a:pt x="42" y="10"/>
                  </a:lnTo>
                  <a:lnTo>
                    <a:pt x="43" y="13"/>
                  </a:lnTo>
                  <a:lnTo>
                    <a:pt x="45" y="16"/>
                  </a:lnTo>
                  <a:lnTo>
                    <a:pt x="45" y="18"/>
                  </a:lnTo>
                  <a:lnTo>
                    <a:pt x="46" y="22"/>
                  </a:lnTo>
                  <a:lnTo>
                    <a:pt x="46" y="26"/>
                  </a:lnTo>
                  <a:lnTo>
                    <a:pt x="45" y="26"/>
                  </a:lnTo>
                  <a:lnTo>
                    <a:pt x="43" y="31"/>
                  </a:lnTo>
                  <a:lnTo>
                    <a:pt x="43" y="33"/>
                  </a:lnTo>
                  <a:lnTo>
                    <a:pt x="42" y="36"/>
                  </a:lnTo>
                  <a:lnTo>
                    <a:pt x="40" y="39"/>
                  </a:lnTo>
                  <a:lnTo>
                    <a:pt x="37" y="39"/>
                  </a:lnTo>
                  <a:lnTo>
                    <a:pt x="36" y="41"/>
                  </a:lnTo>
                  <a:lnTo>
                    <a:pt x="32" y="42"/>
                  </a:lnTo>
                  <a:lnTo>
                    <a:pt x="32" y="45"/>
                  </a:lnTo>
                  <a:lnTo>
                    <a:pt x="27" y="45"/>
                  </a:lnTo>
                  <a:lnTo>
                    <a:pt x="23" y="45"/>
                  </a:lnTo>
                  <a:lnTo>
                    <a:pt x="19" y="45"/>
                  </a:lnTo>
                  <a:lnTo>
                    <a:pt x="13" y="42"/>
                  </a:lnTo>
                  <a:lnTo>
                    <a:pt x="11" y="42"/>
                  </a:lnTo>
                  <a:lnTo>
                    <a:pt x="10" y="41"/>
                  </a:lnTo>
                  <a:lnTo>
                    <a:pt x="7" y="39"/>
                  </a:lnTo>
                  <a:lnTo>
                    <a:pt x="4" y="38"/>
                  </a:lnTo>
                  <a:lnTo>
                    <a:pt x="4" y="36"/>
                  </a:lnTo>
                  <a:lnTo>
                    <a:pt x="1" y="31"/>
                  </a:lnTo>
                  <a:lnTo>
                    <a:pt x="1" y="29"/>
                  </a:lnTo>
                  <a:lnTo>
                    <a:pt x="1" y="26"/>
                  </a:lnTo>
                  <a:lnTo>
                    <a:pt x="0" y="22"/>
                  </a:lnTo>
                  <a:lnTo>
                    <a:pt x="0" y="22"/>
                  </a:lnTo>
                  <a:close/>
                </a:path>
              </a:pathLst>
            </a:custGeom>
            <a:solidFill>
              <a:srgbClr val="000000"/>
            </a:solidFill>
            <a:ln w="9525">
              <a:noFill/>
              <a:round/>
              <a:headEnd/>
              <a:tailEnd/>
            </a:ln>
          </p:spPr>
          <p:txBody>
            <a:bodyPr/>
            <a:lstStyle/>
            <a:p>
              <a:endParaRPr lang="en-US"/>
            </a:p>
          </p:txBody>
        </p:sp>
        <p:sp>
          <p:nvSpPr>
            <p:cNvPr id="102456" name="Freeform 56"/>
            <p:cNvSpPr>
              <a:spLocks/>
            </p:cNvSpPr>
            <p:nvPr/>
          </p:nvSpPr>
          <p:spPr bwMode="auto">
            <a:xfrm>
              <a:off x="3030" y="2620"/>
              <a:ext cx="32" cy="19"/>
            </a:xfrm>
            <a:custGeom>
              <a:avLst/>
              <a:gdLst/>
              <a:ahLst/>
              <a:cxnLst>
                <a:cxn ang="0">
                  <a:pos x="38" y="3"/>
                </a:cxn>
                <a:cxn ang="0">
                  <a:pos x="51" y="2"/>
                </a:cxn>
                <a:cxn ang="0">
                  <a:pos x="60" y="0"/>
                </a:cxn>
                <a:cxn ang="0">
                  <a:pos x="71" y="2"/>
                </a:cxn>
                <a:cxn ang="0">
                  <a:pos x="80" y="3"/>
                </a:cxn>
                <a:cxn ang="0">
                  <a:pos x="87" y="9"/>
                </a:cxn>
                <a:cxn ang="0">
                  <a:pos x="93" y="15"/>
                </a:cxn>
                <a:cxn ang="0">
                  <a:pos x="97" y="16"/>
                </a:cxn>
                <a:cxn ang="0">
                  <a:pos x="97" y="22"/>
                </a:cxn>
                <a:cxn ang="0">
                  <a:pos x="97" y="26"/>
                </a:cxn>
                <a:cxn ang="0">
                  <a:pos x="97" y="32"/>
                </a:cxn>
                <a:cxn ang="0">
                  <a:pos x="96" y="41"/>
                </a:cxn>
                <a:cxn ang="0">
                  <a:pos x="92" y="45"/>
                </a:cxn>
                <a:cxn ang="0">
                  <a:pos x="89" y="47"/>
                </a:cxn>
                <a:cxn ang="0">
                  <a:pos x="83" y="49"/>
                </a:cxn>
                <a:cxn ang="0">
                  <a:pos x="79" y="52"/>
                </a:cxn>
                <a:cxn ang="0">
                  <a:pos x="67" y="49"/>
                </a:cxn>
                <a:cxn ang="0">
                  <a:pos x="58" y="45"/>
                </a:cxn>
                <a:cxn ang="0">
                  <a:pos x="55" y="44"/>
                </a:cxn>
                <a:cxn ang="0">
                  <a:pos x="50" y="44"/>
                </a:cxn>
                <a:cxn ang="0">
                  <a:pos x="44" y="45"/>
                </a:cxn>
                <a:cxn ang="0">
                  <a:pos x="31" y="54"/>
                </a:cxn>
                <a:cxn ang="0">
                  <a:pos x="28" y="54"/>
                </a:cxn>
                <a:cxn ang="0">
                  <a:pos x="22" y="55"/>
                </a:cxn>
                <a:cxn ang="0">
                  <a:pos x="18" y="54"/>
                </a:cxn>
                <a:cxn ang="0">
                  <a:pos x="10" y="52"/>
                </a:cxn>
                <a:cxn ang="0">
                  <a:pos x="8" y="49"/>
                </a:cxn>
                <a:cxn ang="0">
                  <a:pos x="3" y="45"/>
                </a:cxn>
                <a:cxn ang="0">
                  <a:pos x="0" y="39"/>
                </a:cxn>
                <a:cxn ang="0">
                  <a:pos x="0" y="32"/>
                </a:cxn>
                <a:cxn ang="0">
                  <a:pos x="0" y="26"/>
                </a:cxn>
                <a:cxn ang="0">
                  <a:pos x="0" y="22"/>
                </a:cxn>
                <a:cxn ang="0">
                  <a:pos x="3" y="19"/>
                </a:cxn>
                <a:cxn ang="0">
                  <a:pos x="5" y="16"/>
                </a:cxn>
                <a:cxn ang="0">
                  <a:pos x="12" y="12"/>
                </a:cxn>
                <a:cxn ang="0">
                  <a:pos x="18" y="10"/>
                </a:cxn>
              </a:cxnLst>
              <a:rect l="0" t="0" r="r" b="b"/>
              <a:pathLst>
                <a:path w="97" h="55">
                  <a:moveTo>
                    <a:pt x="18" y="10"/>
                  </a:moveTo>
                  <a:lnTo>
                    <a:pt x="38" y="3"/>
                  </a:lnTo>
                  <a:lnTo>
                    <a:pt x="47" y="3"/>
                  </a:lnTo>
                  <a:lnTo>
                    <a:pt x="51" y="2"/>
                  </a:lnTo>
                  <a:lnTo>
                    <a:pt x="57" y="2"/>
                  </a:lnTo>
                  <a:lnTo>
                    <a:pt x="60" y="0"/>
                  </a:lnTo>
                  <a:lnTo>
                    <a:pt x="65" y="2"/>
                  </a:lnTo>
                  <a:lnTo>
                    <a:pt x="71" y="2"/>
                  </a:lnTo>
                  <a:lnTo>
                    <a:pt x="74" y="3"/>
                  </a:lnTo>
                  <a:lnTo>
                    <a:pt x="80" y="3"/>
                  </a:lnTo>
                  <a:lnTo>
                    <a:pt x="83" y="8"/>
                  </a:lnTo>
                  <a:lnTo>
                    <a:pt x="87" y="9"/>
                  </a:lnTo>
                  <a:lnTo>
                    <a:pt x="92" y="12"/>
                  </a:lnTo>
                  <a:lnTo>
                    <a:pt x="93" y="15"/>
                  </a:lnTo>
                  <a:lnTo>
                    <a:pt x="96" y="16"/>
                  </a:lnTo>
                  <a:lnTo>
                    <a:pt x="97" y="16"/>
                  </a:lnTo>
                  <a:lnTo>
                    <a:pt x="97" y="21"/>
                  </a:lnTo>
                  <a:lnTo>
                    <a:pt x="97" y="22"/>
                  </a:lnTo>
                  <a:lnTo>
                    <a:pt x="97" y="23"/>
                  </a:lnTo>
                  <a:lnTo>
                    <a:pt x="97" y="26"/>
                  </a:lnTo>
                  <a:lnTo>
                    <a:pt x="97" y="29"/>
                  </a:lnTo>
                  <a:lnTo>
                    <a:pt x="97" y="32"/>
                  </a:lnTo>
                  <a:lnTo>
                    <a:pt x="97" y="36"/>
                  </a:lnTo>
                  <a:lnTo>
                    <a:pt x="96" y="41"/>
                  </a:lnTo>
                  <a:lnTo>
                    <a:pt x="93" y="44"/>
                  </a:lnTo>
                  <a:lnTo>
                    <a:pt x="92" y="45"/>
                  </a:lnTo>
                  <a:lnTo>
                    <a:pt x="90" y="45"/>
                  </a:lnTo>
                  <a:lnTo>
                    <a:pt x="89" y="47"/>
                  </a:lnTo>
                  <a:lnTo>
                    <a:pt x="84" y="49"/>
                  </a:lnTo>
                  <a:lnTo>
                    <a:pt x="83" y="49"/>
                  </a:lnTo>
                  <a:lnTo>
                    <a:pt x="81" y="49"/>
                  </a:lnTo>
                  <a:lnTo>
                    <a:pt x="79" y="52"/>
                  </a:lnTo>
                  <a:lnTo>
                    <a:pt x="73" y="52"/>
                  </a:lnTo>
                  <a:lnTo>
                    <a:pt x="67" y="49"/>
                  </a:lnTo>
                  <a:lnTo>
                    <a:pt x="64" y="48"/>
                  </a:lnTo>
                  <a:lnTo>
                    <a:pt x="58" y="45"/>
                  </a:lnTo>
                  <a:lnTo>
                    <a:pt x="58" y="44"/>
                  </a:lnTo>
                  <a:lnTo>
                    <a:pt x="55" y="44"/>
                  </a:lnTo>
                  <a:lnTo>
                    <a:pt x="51" y="44"/>
                  </a:lnTo>
                  <a:lnTo>
                    <a:pt x="50" y="44"/>
                  </a:lnTo>
                  <a:lnTo>
                    <a:pt x="48" y="44"/>
                  </a:lnTo>
                  <a:lnTo>
                    <a:pt x="44" y="45"/>
                  </a:lnTo>
                  <a:lnTo>
                    <a:pt x="37" y="49"/>
                  </a:lnTo>
                  <a:lnTo>
                    <a:pt x="31" y="54"/>
                  </a:lnTo>
                  <a:lnTo>
                    <a:pt x="29" y="54"/>
                  </a:lnTo>
                  <a:lnTo>
                    <a:pt x="28" y="54"/>
                  </a:lnTo>
                  <a:lnTo>
                    <a:pt x="25" y="54"/>
                  </a:lnTo>
                  <a:lnTo>
                    <a:pt x="22" y="55"/>
                  </a:lnTo>
                  <a:lnTo>
                    <a:pt x="19" y="55"/>
                  </a:lnTo>
                  <a:lnTo>
                    <a:pt x="18" y="54"/>
                  </a:lnTo>
                  <a:lnTo>
                    <a:pt x="12" y="54"/>
                  </a:lnTo>
                  <a:lnTo>
                    <a:pt x="10" y="52"/>
                  </a:lnTo>
                  <a:lnTo>
                    <a:pt x="9" y="49"/>
                  </a:lnTo>
                  <a:lnTo>
                    <a:pt x="8" y="49"/>
                  </a:lnTo>
                  <a:lnTo>
                    <a:pt x="5" y="48"/>
                  </a:lnTo>
                  <a:lnTo>
                    <a:pt x="3" y="45"/>
                  </a:lnTo>
                  <a:lnTo>
                    <a:pt x="2" y="41"/>
                  </a:lnTo>
                  <a:lnTo>
                    <a:pt x="0" y="39"/>
                  </a:lnTo>
                  <a:lnTo>
                    <a:pt x="0" y="36"/>
                  </a:lnTo>
                  <a:lnTo>
                    <a:pt x="0" y="32"/>
                  </a:lnTo>
                  <a:lnTo>
                    <a:pt x="0" y="29"/>
                  </a:lnTo>
                  <a:lnTo>
                    <a:pt x="0" y="26"/>
                  </a:lnTo>
                  <a:lnTo>
                    <a:pt x="0" y="23"/>
                  </a:lnTo>
                  <a:lnTo>
                    <a:pt x="0" y="22"/>
                  </a:lnTo>
                  <a:lnTo>
                    <a:pt x="2" y="21"/>
                  </a:lnTo>
                  <a:lnTo>
                    <a:pt x="3" y="19"/>
                  </a:lnTo>
                  <a:lnTo>
                    <a:pt x="5" y="16"/>
                  </a:lnTo>
                  <a:lnTo>
                    <a:pt x="5" y="16"/>
                  </a:lnTo>
                  <a:lnTo>
                    <a:pt x="9" y="15"/>
                  </a:lnTo>
                  <a:lnTo>
                    <a:pt x="12" y="12"/>
                  </a:lnTo>
                  <a:lnTo>
                    <a:pt x="18" y="10"/>
                  </a:lnTo>
                  <a:lnTo>
                    <a:pt x="18" y="10"/>
                  </a:lnTo>
                  <a:close/>
                </a:path>
              </a:pathLst>
            </a:custGeom>
            <a:solidFill>
              <a:srgbClr val="000000"/>
            </a:solidFill>
            <a:ln w="9525">
              <a:noFill/>
              <a:round/>
              <a:headEnd/>
              <a:tailEnd/>
            </a:ln>
          </p:spPr>
          <p:txBody>
            <a:bodyPr/>
            <a:lstStyle/>
            <a:p>
              <a:endParaRPr lang="en-US"/>
            </a:p>
          </p:txBody>
        </p:sp>
        <p:sp>
          <p:nvSpPr>
            <p:cNvPr id="102457" name="Freeform 57"/>
            <p:cNvSpPr>
              <a:spLocks/>
            </p:cNvSpPr>
            <p:nvPr/>
          </p:nvSpPr>
          <p:spPr bwMode="auto">
            <a:xfrm>
              <a:off x="2922" y="2524"/>
              <a:ext cx="18" cy="31"/>
            </a:xfrm>
            <a:custGeom>
              <a:avLst/>
              <a:gdLst/>
              <a:ahLst/>
              <a:cxnLst>
                <a:cxn ang="0">
                  <a:pos x="50" y="32"/>
                </a:cxn>
                <a:cxn ang="0">
                  <a:pos x="47" y="38"/>
                </a:cxn>
                <a:cxn ang="0">
                  <a:pos x="46" y="42"/>
                </a:cxn>
                <a:cxn ang="0">
                  <a:pos x="46" y="50"/>
                </a:cxn>
                <a:cxn ang="0">
                  <a:pos x="44" y="60"/>
                </a:cxn>
                <a:cxn ang="0">
                  <a:pos x="44" y="68"/>
                </a:cxn>
                <a:cxn ang="0">
                  <a:pos x="44" y="73"/>
                </a:cxn>
                <a:cxn ang="0">
                  <a:pos x="44" y="74"/>
                </a:cxn>
                <a:cxn ang="0">
                  <a:pos x="43" y="80"/>
                </a:cxn>
                <a:cxn ang="0">
                  <a:pos x="43" y="81"/>
                </a:cxn>
                <a:cxn ang="0">
                  <a:pos x="42" y="83"/>
                </a:cxn>
                <a:cxn ang="0">
                  <a:pos x="39" y="84"/>
                </a:cxn>
                <a:cxn ang="0">
                  <a:pos x="37" y="86"/>
                </a:cxn>
                <a:cxn ang="0">
                  <a:pos x="34" y="89"/>
                </a:cxn>
                <a:cxn ang="0">
                  <a:pos x="31" y="91"/>
                </a:cxn>
                <a:cxn ang="0">
                  <a:pos x="30" y="91"/>
                </a:cxn>
                <a:cxn ang="0">
                  <a:pos x="26" y="91"/>
                </a:cxn>
                <a:cxn ang="0">
                  <a:pos x="23" y="91"/>
                </a:cxn>
                <a:cxn ang="0">
                  <a:pos x="17" y="91"/>
                </a:cxn>
                <a:cxn ang="0">
                  <a:pos x="16" y="91"/>
                </a:cxn>
                <a:cxn ang="0">
                  <a:pos x="14" y="91"/>
                </a:cxn>
                <a:cxn ang="0">
                  <a:pos x="10" y="89"/>
                </a:cxn>
                <a:cxn ang="0">
                  <a:pos x="7" y="86"/>
                </a:cxn>
                <a:cxn ang="0">
                  <a:pos x="5" y="84"/>
                </a:cxn>
                <a:cxn ang="0">
                  <a:pos x="3" y="83"/>
                </a:cxn>
                <a:cxn ang="0">
                  <a:pos x="1" y="80"/>
                </a:cxn>
                <a:cxn ang="0">
                  <a:pos x="0" y="74"/>
                </a:cxn>
                <a:cxn ang="0">
                  <a:pos x="0" y="73"/>
                </a:cxn>
                <a:cxn ang="0">
                  <a:pos x="0" y="68"/>
                </a:cxn>
                <a:cxn ang="0">
                  <a:pos x="0" y="54"/>
                </a:cxn>
                <a:cxn ang="0">
                  <a:pos x="0" y="48"/>
                </a:cxn>
                <a:cxn ang="0">
                  <a:pos x="0" y="41"/>
                </a:cxn>
                <a:cxn ang="0">
                  <a:pos x="1" y="34"/>
                </a:cxn>
                <a:cxn ang="0">
                  <a:pos x="3" y="28"/>
                </a:cxn>
                <a:cxn ang="0">
                  <a:pos x="5" y="21"/>
                </a:cxn>
                <a:cxn ang="0">
                  <a:pos x="8" y="13"/>
                </a:cxn>
                <a:cxn ang="0">
                  <a:pos x="10" y="12"/>
                </a:cxn>
                <a:cxn ang="0">
                  <a:pos x="11" y="10"/>
                </a:cxn>
                <a:cxn ang="0">
                  <a:pos x="16" y="8"/>
                </a:cxn>
                <a:cxn ang="0">
                  <a:pos x="17" y="5"/>
                </a:cxn>
                <a:cxn ang="0">
                  <a:pos x="18" y="3"/>
                </a:cxn>
                <a:cxn ang="0">
                  <a:pos x="23" y="2"/>
                </a:cxn>
                <a:cxn ang="0">
                  <a:pos x="26" y="2"/>
                </a:cxn>
                <a:cxn ang="0">
                  <a:pos x="31" y="0"/>
                </a:cxn>
                <a:cxn ang="0">
                  <a:pos x="34" y="2"/>
                </a:cxn>
                <a:cxn ang="0">
                  <a:pos x="39" y="3"/>
                </a:cxn>
                <a:cxn ang="0">
                  <a:pos x="43" y="5"/>
                </a:cxn>
                <a:cxn ang="0">
                  <a:pos x="44" y="8"/>
                </a:cxn>
                <a:cxn ang="0">
                  <a:pos x="46" y="8"/>
                </a:cxn>
                <a:cxn ang="0">
                  <a:pos x="50" y="10"/>
                </a:cxn>
                <a:cxn ang="0">
                  <a:pos x="50" y="12"/>
                </a:cxn>
                <a:cxn ang="0">
                  <a:pos x="52" y="16"/>
                </a:cxn>
                <a:cxn ang="0">
                  <a:pos x="52" y="18"/>
                </a:cxn>
                <a:cxn ang="0">
                  <a:pos x="52" y="19"/>
                </a:cxn>
                <a:cxn ang="0">
                  <a:pos x="53" y="21"/>
                </a:cxn>
                <a:cxn ang="0">
                  <a:pos x="53" y="25"/>
                </a:cxn>
                <a:cxn ang="0">
                  <a:pos x="52" y="28"/>
                </a:cxn>
                <a:cxn ang="0">
                  <a:pos x="52" y="31"/>
                </a:cxn>
                <a:cxn ang="0">
                  <a:pos x="50" y="32"/>
                </a:cxn>
                <a:cxn ang="0">
                  <a:pos x="50" y="32"/>
                </a:cxn>
              </a:cxnLst>
              <a:rect l="0" t="0" r="r" b="b"/>
              <a:pathLst>
                <a:path w="53" h="91">
                  <a:moveTo>
                    <a:pt x="50" y="32"/>
                  </a:moveTo>
                  <a:lnTo>
                    <a:pt x="47" y="38"/>
                  </a:lnTo>
                  <a:lnTo>
                    <a:pt x="46" y="42"/>
                  </a:lnTo>
                  <a:lnTo>
                    <a:pt x="46" y="50"/>
                  </a:lnTo>
                  <a:lnTo>
                    <a:pt x="44" y="60"/>
                  </a:lnTo>
                  <a:lnTo>
                    <a:pt x="44" y="68"/>
                  </a:lnTo>
                  <a:lnTo>
                    <a:pt x="44" y="73"/>
                  </a:lnTo>
                  <a:lnTo>
                    <a:pt x="44" y="74"/>
                  </a:lnTo>
                  <a:lnTo>
                    <a:pt x="43" y="80"/>
                  </a:lnTo>
                  <a:lnTo>
                    <a:pt x="43" y="81"/>
                  </a:lnTo>
                  <a:lnTo>
                    <a:pt x="42" y="83"/>
                  </a:lnTo>
                  <a:lnTo>
                    <a:pt x="39" y="84"/>
                  </a:lnTo>
                  <a:lnTo>
                    <a:pt x="37" y="86"/>
                  </a:lnTo>
                  <a:lnTo>
                    <a:pt x="34" y="89"/>
                  </a:lnTo>
                  <a:lnTo>
                    <a:pt x="31" y="91"/>
                  </a:lnTo>
                  <a:lnTo>
                    <a:pt x="30" y="91"/>
                  </a:lnTo>
                  <a:lnTo>
                    <a:pt x="26" y="91"/>
                  </a:lnTo>
                  <a:lnTo>
                    <a:pt x="23" y="91"/>
                  </a:lnTo>
                  <a:lnTo>
                    <a:pt x="17" y="91"/>
                  </a:lnTo>
                  <a:lnTo>
                    <a:pt x="16" y="91"/>
                  </a:lnTo>
                  <a:lnTo>
                    <a:pt x="14" y="91"/>
                  </a:lnTo>
                  <a:lnTo>
                    <a:pt x="10" y="89"/>
                  </a:lnTo>
                  <a:lnTo>
                    <a:pt x="7" y="86"/>
                  </a:lnTo>
                  <a:lnTo>
                    <a:pt x="5" y="84"/>
                  </a:lnTo>
                  <a:lnTo>
                    <a:pt x="3" y="83"/>
                  </a:lnTo>
                  <a:lnTo>
                    <a:pt x="1" y="80"/>
                  </a:lnTo>
                  <a:lnTo>
                    <a:pt x="0" y="74"/>
                  </a:lnTo>
                  <a:lnTo>
                    <a:pt x="0" y="73"/>
                  </a:lnTo>
                  <a:lnTo>
                    <a:pt x="0" y="68"/>
                  </a:lnTo>
                  <a:lnTo>
                    <a:pt x="0" y="54"/>
                  </a:lnTo>
                  <a:lnTo>
                    <a:pt x="0" y="48"/>
                  </a:lnTo>
                  <a:lnTo>
                    <a:pt x="0" y="41"/>
                  </a:lnTo>
                  <a:lnTo>
                    <a:pt x="1" y="34"/>
                  </a:lnTo>
                  <a:lnTo>
                    <a:pt x="3" y="28"/>
                  </a:lnTo>
                  <a:lnTo>
                    <a:pt x="5" y="21"/>
                  </a:lnTo>
                  <a:lnTo>
                    <a:pt x="8" y="13"/>
                  </a:lnTo>
                  <a:lnTo>
                    <a:pt x="10" y="12"/>
                  </a:lnTo>
                  <a:lnTo>
                    <a:pt x="11" y="10"/>
                  </a:lnTo>
                  <a:lnTo>
                    <a:pt x="16" y="8"/>
                  </a:lnTo>
                  <a:lnTo>
                    <a:pt x="17" y="5"/>
                  </a:lnTo>
                  <a:lnTo>
                    <a:pt x="18" y="3"/>
                  </a:lnTo>
                  <a:lnTo>
                    <a:pt x="23" y="2"/>
                  </a:lnTo>
                  <a:lnTo>
                    <a:pt x="26" y="2"/>
                  </a:lnTo>
                  <a:lnTo>
                    <a:pt x="31" y="0"/>
                  </a:lnTo>
                  <a:lnTo>
                    <a:pt x="34" y="2"/>
                  </a:lnTo>
                  <a:lnTo>
                    <a:pt x="39" y="3"/>
                  </a:lnTo>
                  <a:lnTo>
                    <a:pt x="43" y="5"/>
                  </a:lnTo>
                  <a:lnTo>
                    <a:pt x="44" y="8"/>
                  </a:lnTo>
                  <a:lnTo>
                    <a:pt x="46" y="8"/>
                  </a:lnTo>
                  <a:lnTo>
                    <a:pt x="50" y="10"/>
                  </a:lnTo>
                  <a:lnTo>
                    <a:pt x="50" y="12"/>
                  </a:lnTo>
                  <a:lnTo>
                    <a:pt x="52" y="16"/>
                  </a:lnTo>
                  <a:lnTo>
                    <a:pt x="52" y="18"/>
                  </a:lnTo>
                  <a:lnTo>
                    <a:pt x="52" y="19"/>
                  </a:lnTo>
                  <a:lnTo>
                    <a:pt x="53" y="21"/>
                  </a:lnTo>
                  <a:lnTo>
                    <a:pt x="53" y="25"/>
                  </a:lnTo>
                  <a:lnTo>
                    <a:pt x="52" y="28"/>
                  </a:lnTo>
                  <a:lnTo>
                    <a:pt x="52" y="31"/>
                  </a:lnTo>
                  <a:lnTo>
                    <a:pt x="50" y="32"/>
                  </a:lnTo>
                  <a:lnTo>
                    <a:pt x="50" y="32"/>
                  </a:lnTo>
                  <a:close/>
                </a:path>
              </a:pathLst>
            </a:custGeom>
            <a:solidFill>
              <a:srgbClr val="000000"/>
            </a:solidFill>
            <a:ln w="9525">
              <a:noFill/>
              <a:round/>
              <a:headEnd/>
              <a:tailEnd/>
            </a:ln>
          </p:spPr>
          <p:txBody>
            <a:bodyPr/>
            <a:lstStyle/>
            <a:p>
              <a:endParaRPr lang="en-US"/>
            </a:p>
          </p:txBody>
        </p:sp>
        <p:sp>
          <p:nvSpPr>
            <p:cNvPr id="102458" name="Freeform 58"/>
            <p:cNvSpPr>
              <a:spLocks/>
            </p:cNvSpPr>
            <p:nvPr/>
          </p:nvSpPr>
          <p:spPr bwMode="auto">
            <a:xfrm>
              <a:off x="2880" y="2578"/>
              <a:ext cx="43" cy="98"/>
            </a:xfrm>
            <a:custGeom>
              <a:avLst/>
              <a:gdLst/>
              <a:ahLst/>
              <a:cxnLst>
                <a:cxn ang="0">
                  <a:pos x="52" y="34"/>
                </a:cxn>
                <a:cxn ang="0">
                  <a:pos x="41" y="47"/>
                </a:cxn>
                <a:cxn ang="0">
                  <a:pos x="32" y="60"/>
                </a:cxn>
                <a:cxn ang="0">
                  <a:pos x="22" y="77"/>
                </a:cxn>
                <a:cxn ang="0">
                  <a:pos x="15" y="92"/>
                </a:cxn>
                <a:cxn ang="0">
                  <a:pos x="12" y="103"/>
                </a:cxn>
                <a:cxn ang="0">
                  <a:pos x="8" y="113"/>
                </a:cxn>
                <a:cxn ang="0">
                  <a:pos x="3" y="123"/>
                </a:cxn>
                <a:cxn ang="0">
                  <a:pos x="2" y="134"/>
                </a:cxn>
                <a:cxn ang="0">
                  <a:pos x="2" y="145"/>
                </a:cxn>
                <a:cxn ang="0">
                  <a:pos x="0" y="157"/>
                </a:cxn>
                <a:cxn ang="0">
                  <a:pos x="0" y="167"/>
                </a:cxn>
                <a:cxn ang="0">
                  <a:pos x="2" y="178"/>
                </a:cxn>
                <a:cxn ang="0">
                  <a:pos x="3" y="190"/>
                </a:cxn>
                <a:cxn ang="0">
                  <a:pos x="5" y="200"/>
                </a:cxn>
                <a:cxn ang="0">
                  <a:pos x="8" y="210"/>
                </a:cxn>
                <a:cxn ang="0">
                  <a:pos x="9" y="220"/>
                </a:cxn>
                <a:cxn ang="0">
                  <a:pos x="13" y="229"/>
                </a:cxn>
                <a:cxn ang="0">
                  <a:pos x="18" y="242"/>
                </a:cxn>
                <a:cxn ang="0">
                  <a:pos x="25" y="258"/>
                </a:cxn>
                <a:cxn ang="0">
                  <a:pos x="34" y="271"/>
                </a:cxn>
                <a:cxn ang="0">
                  <a:pos x="41" y="281"/>
                </a:cxn>
                <a:cxn ang="0">
                  <a:pos x="49" y="288"/>
                </a:cxn>
                <a:cxn ang="0">
                  <a:pos x="64" y="294"/>
                </a:cxn>
                <a:cxn ang="0">
                  <a:pos x="78" y="291"/>
                </a:cxn>
                <a:cxn ang="0">
                  <a:pos x="87" y="285"/>
                </a:cxn>
                <a:cxn ang="0">
                  <a:pos x="91" y="275"/>
                </a:cxn>
                <a:cxn ang="0">
                  <a:pos x="93" y="265"/>
                </a:cxn>
                <a:cxn ang="0">
                  <a:pos x="91" y="254"/>
                </a:cxn>
                <a:cxn ang="0">
                  <a:pos x="86" y="242"/>
                </a:cxn>
                <a:cxn ang="0">
                  <a:pos x="78" y="230"/>
                </a:cxn>
                <a:cxn ang="0">
                  <a:pos x="70" y="217"/>
                </a:cxn>
                <a:cxn ang="0">
                  <a:pos x="63" y="203"/>
                </a:cxn>
                <a:cxn ang="0">
                  <a:pos x="58" y="190"/>
                </a:cxn>
                <a:cxn ang="0">
                  <a:pos x="55" y="178"/>
                </a:cxn>
                <a:cxn ang="0">
                  <a:pos x="54" y="168"/>
                </a:cxn>
                <a:cxn ang="0">
                  <a:pos x="54" y="157"/>
                </a:cxn>
                <a:cxn ang="0">
                  <a:pos x="55" y="145"/>
                </a:cxn>
                <a:cxn ang="0">
                  <a:pos x="57" y="134"/>
                </a:cxn>
                <a:cxn ang="0">
                  <a:pos x="58" y="122"/>
                </a:cxn>
                <a:cxn ang="0">
                  <a:pos x="61" y="113"/>
                </a:cxn>
                <a:cxn ang="0">
                  <a:pos x="65" y="99"/>
                </a:cxn>
                <a:cxn ang="0">
                  <a:pos x="73" y="84"/>
                </a:cxn>
                <a:cxn ang="0">
                  <a:pos x="81" y="71"/>
                </a:cxn>
                <a:cxn ang="0">
                  <a:pos x="91" y="61"/>
                </a:cxn>
                <a:cxn ang="0">
                  <a:pos x="102" y="52"/>
                </a:cxn>
                <a:cxn ang="0">
                  <a:pos x="113" y="45"/>
                </a:cxn>
                <a:cxn ang="0">
                  <a:pos x="123" y="37"/>
                </a:cxn>
                <a:cxn ang="0">
                  <a:pos x="129" y="26"/>
                </a:cxn>
                <a:cxn ang="0">
                  <a:pos x="129" y="16"/>
                </a:cxn>
                <a:cxn ang="0">
                  <a:pos x="119" y="3"/>
                </a:cxn>
                <a:cxn ang="0">
                  <a:pos x="104" y="0"/>
                </a:cxn>
                <a:cxn ang="0">
                  <a:pos x="89" y="8"/>
                </a:cxn>
                <a:cxn ang="0">
                  <a:pos x="74" y="16"/>
                </a:cxn>
                <a:cxn ang="0">
                  <a:pos x="63" y="25"/>
                </a:cxn>
                <a:cxn ang="0">
                  <a:pos x="55" y="31"/>
                </a:cxn>
                <a:cxn ang="0">
                  <a:pos x="55" y="32"/>
                </a:cxn>
              </a:cxnLst>
              <a:rect l="0" t="0" r="r" b="b"/>
              <a:pathLst>
                <a:path w="131" h="294">
                  <a:moveTo>
                    <a:pt x="55" y="32"/>
                  </a:moveTo>
                  <a:lnTo>
                    <a:pt x="52" y="34"/>
                  </a:lnTo>
                  <a:lnTo>
                    <a:pt x="47" y="42"/>
                  </a:lnTo>
                  <a:lnTo>
                    <a:pt x="41" y="47"/>
                  </a:lnTo>
                  <a:lnTo>
                    <a:pt x="36" y="54"/>
                  </a:lnTo>
                  <a:lnTo>
                    <a:pt x="32" y="60"/>
                  </a:lnTo>
                  <a:lnTo>
                    <a:pt x="28" y="70"/>
                  </a:lnTo>
                  <a:lnTo>
                    <a:pt x="22" y="77"/>
                  </a:lnTo>
                  <a:lnTo>
                    <a:pt x="18" y="87"/>
                  </a:lnTo>
                  <a:lnTo>
                    <a:pt x="15" y="92"/>
                  </a:lnTo>
                  <a:lnTo>
                    <a:pt x="13" y="97"/>
                  </a:lnTo>
                  <a:lnTo>
                    <a:pt x="12" y="103"/>
                  </a:lnTo>
                  <a:lnTo>
                    <a:pt x="9" y="107"/>
                  </a:lnTo>
                  <a:lnTo>
                    <a:pt x="8" y="113"/>
                  </a:lnTo>
                  <a:lnTo>
                    <a:pt x="5" y="118"/>
                  </a:lnTo>
                  <a:lnTo>
                    <a:pt x="3" y="123"/>
                  </a:lnTo>
                  <a:lnTo>
                    <a:pt x="3" y="129"/>
                  </a:lnTo>
                  <a:lnTo>
                    <a:pt x="2" y="134"/>
                  </a:lnTo>
                  <a:lnTo>
                    <a:pt x="2" y="141"/>
                  </a:lnTo>
                  <a:lnTo>
                    <a:pt x="2" y="145"/>
                  </a:lnTo>
                  <a:lnTo>
                    <a:pt x="2" y="152"/>
                  </a:lnTo>
                  <a:lnTo>
                    <a:pt x="0" y="157"/>
                  </a:lnTo>
                  <a:lnTo>
                    <a:pt x="0" y="162"/>
                  </a:lnTo>
                  <a:lnTo>
                    <a:pt x="0" y="167"/>
                  </a:lnTo>
                  <a:lnTo>
                    <a:pt x="2" y="174"/>
                  </a:lnTo>
                  <a:lnTo>
                    <a:pt x="2" y="178"/>
                  </a:lnTo>
                  <a:lnTo>
                    <a:pt x="3" y="184"/>
                  </a:lnTo>
                  <a:lnTo>
                    <a:pt x="3" y="190"/>
                  </a:lnTo>
                  <a:lnTo>
                    <a:pt x="5" y="196"/>
                  </a:lnTo>
                  <a:lnTo>
                    <a:pt x="5" y="200"/>
                  </a:lnTo>
                  <a:lnTo>
                    <a:pt x="6" y="204"/>
                  </a:lnTo>
                  <a:lnTo>
                    <a:pt x="8" y="210"/>
                  </a:lnTo>
                  <a:lnTo>
                    <a:pt x="9" y="216"/>
                  </a:lnTo>
                  <a:lnTo>
                    <a:pt x="9" y="220"/>
                  </a:lnTo>
                  <a:lnTo>
                    <a:pt x="12" y="225"/>
                  </a:lnTo>
                  <a:lnTo>
                    <a:pt x="13" y="229"/>
                  </a:lnTo>
                  <a:lnTo>
                    <a:pt x="16" y="235"/>
                  </a:lnTo>
                  <a:lnTo>
                    <a:pt x="18" y="242"/>
                  </a:lnTo>
                  <a:lnTo>
                    <a:pt x="22" y="252"/>
                  </a:lnTo>
                  <a:lnTo>
                    <a:pt x="25" y="258"/>
                  </a:lnTo>
                  <a:lnTo>
                    <a:pt x="29" y="267"/>
                  </a:lnTo>
                  <a:lnTo>
                    <a:pt x="34" y="271"/>
                  </a:lnTo>
                  <a:lnTo>
                    <a:pt x="36" y="277"/>
                  </a:lnTo>
                  <a:lnTo>
                    <a:pt x="41" y="281"/>
                  </a:lnTo>
                  <a:lnTo>
                    <a:pt x="44" y="285"/>
                  </a:lnTo>
                  <a:lnTo>
                    <a:pt x="49" y="288"/>
                  </a:lnTo>
                  <a:lnTo>
                    <a:pt x="55" y="291"/>
                  </a:lnTo>
                  <a:lnTo>
                    <a:pt x="64" y="294"/>
                  </a:lnTo>
                  <a:lnTo>
                    <a:pt x="71" y="294"/>
                  </a:lnTo>
                  <a:lnTo>
                    <a:pt x="78" y="291"/>
                  </a:lnTo>
                  <a:lnTo>
                    <a:pt x="84" y="288"/>
                  </a:lnTo>
                  <a:lnTo>
                    <a:pt x="87" y="285"/>
                  </a:lnTo>
                  <a:lnTo>
                    <a:pt x="90" y="281"/>
                  </a:lnTo>
                  <a:lnTo>
                    <a:pt x="91" y="275"/>
                  </a:lnTo>
                  <a:lnTo>
                    <a:pt x="93" y="271"/>
                  </a:lnTo>
                  <a:lnTo>
                    <a:pt x="93" y="265"/>
                  </a:lnTo>
                  <a:lnTo>
                    <a:pt x="93" y="259"/>
                  </a:lnTo>
                  <a:lnTo>
                    <a:pt x="91" y="254"/>
                  </a:lnTo>
                  <a:lnTo>
                    <a:pt x="89" y="248"/>
                  </a:lnTo>
                  <a:lnTo>
                    <a:pt x="86" y="242"/>
                  </a:lnTo>
                  <a:lnTo>
                    <a:pt x="83" y="236"/>
                  </a:lnTo>
                  <a:lnTo>
                    <a:pt x="78" y="230"/>
                  </a:lnTo>
                  <a:lnTo>
                    <a:pt x="76" y="225"/>
                  </a:lnTo>
                  <a:lnTo>
                    <a:pt x="70" y="217"/>
                  </a:lnTo>
                  <a:lnTo>
                    <a:pt x="67" y="210"/>
                  </a:lnTo>
                  <a:lnTo>
                    <a:pt x="63" y="203"/>
                  </a:lnTo>
                  <a:lnTo>
                    <a:pt x="60" y="194"/>
                  </a:lnTo>
                  <a:lnTo>
                    <a:pt x="58" y="190"/>
                  </a:lnTo>
                  <a:lnTo>
                    <a:pt x="57" y="184"/>
                  </a:lnTo>
                  <a:lnTo>
                    <a:pt x="55" y="178"/>
                  </a:lnTo>
                  <a:lnTo>
                    <a:pt x="55" y="174"/>
                  </a:lnTo>
                  <a:lnTo>
                    <a:pt x="54" y="168"/>
                  </a:lnTo>
                  <a:lnTo>
                    <a:pt x="54" y="162"/>
                  </a:lnTo>
                  <a:lnTo>
                    <a:pt x="54" y="157"/>
                  </a:lnTo>
                  <a:lnTo>
                    <a:pt x="55" y="152"/>
                  </a:lnTo>
                  <a:lnTo>
                    <a:pt x="55" y="145"/>
                  </a:lnTo>
                  <a:lnTo>
                    <a:pt x="55" y="138"/>
                  </a:lnTo>
                  <a:lnTo>
                    <a:pt x="57" y="134"/>
                  </a:lnTo>
                  <a:lnTo>
                    <a:pt x="58" y="128"/>
                  </a:lnTo>
                  <a:lnTo>
                    <a:pt x="58" y="122"/>
                  </a:lnTo>
                  <a:lnTo>
                    <a:pt x="60" y="118"/>
                  </a:lnTo>
                  <a:lnTo>
                    <a:pt x="61" y="113"/>
                  </a:lnTo>
                  <a:lnTo>
                    <a:pt x="63" y="109"/>
                  </a:lnTo>
                  <a:lnTo>
                    <a:pt x="65" y="99"/>
                  </a:lnTo>
                  <a:lnTo>
                    <a:pt x="68" y="92"/>
                  </a:lnTo>
                  <a:lnTo>
                    <a:pt x="73" y="84"/>
                  </a:lnTo>
                  <a:lnTo>
                    <a:pt x="78" y="79"/>
                  </a:lnTo>
                  <a:lnTo>
                    <a:pt x="81" y="71"/>
                  </a:lnTo>
                  <a:lnTo>
                    <a:pt x="86" y="67"/>
                  </a:lnTo>
                  <a:lnTo>
                    <a:pt x="91" y="61"/>
                  </a:lnTo>
                  <a:lnTo>
                    <a:pt x="96" y="57"/>
                  </a:lnTo>
                  <a:lnTo>
                    <a:pt x="102" y="52"/>
                  </a:lnTo>
                  <a:lnTo>
                    <a:pt x="107" y="50"/>
                  </a:lnTo>
                  <a:lnTo>
                    <a:pt x="113" y="45"/>
                  </a:lnTo>
                  <a:lnTo>
                    <a:pt x="119" y="41"/>
                  </a:lnTo>
                  <a:lnTo>
                    <a:pt x="123" y="37"/>
                  </a:lnTo>
                  <a:lnTo>
                    <a:pt x="128" y="32"/>
                  </a:lnTo>
                  <a:lnTo>
                    <a:pt x="129" y="26"/>
                  </a:lnTo>
                  <a:lnTo>
                    <a:pt x="131" y="24"/>
                  </a:lnTo>
                  <a:lnTo>
                    <a:pt x="129" y="16"/>
                  </a:lnTo>
                  <a:lnTo>
                    <a:pt x="126" y="9"/>
                  </a:lnTo>
                  <a:lnTo>
                    <a:pt x="119" y="3"/>
                  </a:lnTo>
                  <a:lnTo>
                    <a:pt x="112" y="0"/>
                  </a:lnTo>
                  <a:lnTo>
                    <a:pt x="104" y="0"/>
                  </a:lnTo>
                  <a:lnTo>
                    <a:pt x="97" y="3"/>
                  </a:lnTo>
                  <a:lnTo>
                    <a:pt x="89" y="8"/>
                  </a:lnTo>
                  <a:lnTo>
                    <a:pt x="81" y="12"/>
                  </a:lnTo>
                  <a:lnTo>
                    <a:pt x="74" y="16"/>
                  </a:lnTo>
                  <a:lnTo>
                    <a:pt x="68" y="22"/>
                  </a:lnTo>
                  <a:lnTo>
                    <a:pt x="63" y="25"/>
                  </a:lnTo>
                  <a:lnTo>
                    <a:pt x="58" y="29"/>
                  </a:lnTo>
                  <a:lnTo>
                    <a:pt x="55" y="31"/>
                  </a:lnTo>
                  <a:lnTo>
                    <a:pt x="55" y="32"/>
                  </a:lnTo>
                  <a:lnTo>
                    <a:pt x="55" y="32"/>
                  </a:lnTo>
                  <a:close/>
                </a:path>
              </a:pathLst>
            </a:custGeom>
            <a:solidFill>
              <a:srgbClr val="E3E8ED"/>
            </a:solidFill>
            <a:ln w="9525">
              <a:noFill/>
              <a:round/>
              <a:headEnd/>
              <a:tailEnd/>
            </a:ln>
          </p:spPr>
          <p:txBody>
            <a:bodyPr/>
            <a:lstStyle/>
            <a:p>
              <a:endParaRPr lang="en-US"/>
            </a:p>
          </p:txBody>
        </p:sp>
      </p:grpSp>
      <p:sp>
        <p:nvSpPr>
          <p:cNvPr id="102461" name="Text Box 61"/>
          <p:cNvSpPr txBox="1">
            <a:spLocks noChangeArrowheads="1"/>
          </p:cNvSpPr>
          <p:nvPr/>
        </p:nvSpPr>
        <p:spPr bwMode="auto">
          <a:xfrm>
            <a:off x="3124200" y="1371600"/>
            <a:ext cx="5867400" cy="1174750"/>
          </a:xfrm>
          <a:prstGeom prst="rect">
            <a:avLst/>
          </a:prstGeom>
          <a:noFill/>
          <a:ln w="12700">
            <a:noFill/>
            <a:miter lim="800000"/>
            <a:headEnd/>
            <a:tailEnd/>
          </a:ln>
          <a:effectLst/>
        </p:spPr>
        <p:txBody>
          <a:bodyPr lIns="0" tIns="0" rIns="0" bIns="0">
            <a:spAutoFit/>
          </a:bodyPr>
          <a:lstStyle/>
          <a:p>
            <a:pPr marL="104775" indent="-104775" eaLnBrk="0" hangingPunct="0">
              <a:spcAft>
                <a:spcPct val="15000"/>
              </a:spcAft>
              <a:buClr>
                <a:srgbClr val="808080"/>
              </a:buClr>
              <a:buSzPct val="100000"/>
              <a:buFont typeface="Wingdings" pitchFamily="2" charset="2"/>
              <a:buNone/>
            </a:pPr>
            <a:r>
              <a:rPr lang="en-US" sz="2000" b="1">
                <a:solidFill>
                  <a:srgbClr val="000000"/>
                </a:solidFill>
                <a:latin typeface="Arial Narrow" pitchFamily="34" charset="0"/>
              </a:rPr>
              <a:t>Chức năng</a:t>
            </a:r>
            <a:endParaRPr lang="en-US" sz="3500" b="1">
              <a:solidFill>
                <a:srgbClr val="000000"/>
              </a:solidFill>
              <a:latin typeface="Arial" charset="0"/>
            </a:endParaRPr>
          </a:p>
          <a:p>
            <a:pPr marL="554038" lvl="1" indent="-192088">
              <a:buFontTx/>
              <a:buChar char="•"/>
            </a:pPr>
            <a:r>
              <a:rPr lang="en-US" sz="1800" b="1"/>
              <a:t>Quản lý truy nhập thống nhất và đảm bảo an ninh cho đăng nhập một cửa</a:t>
            </a:r>
          </a:p>
          <a:p>
            <a:pPr marL="554038" lvl="1" indent="-192088">
              <a:buFontTx/>
              <a:buChar char="•"/>
            </a:pPr>
            <a:r>
              <a:rPr lang="en-US" sz="1800" b="1"/>
              <a:t>Đăng ký người sử dụng hệ thống</a:t>
            </a:r>
            <a:endParaRPr lang="en-US" sz="2800" b="1">
              <a:solidFill>
                <a:srgbClr val="000000"/>
              </a:solidFill>
              <a:latin typeface="Arial" charset="0"/>
            </a:endParaRPr>
          </a:p>
        </p:txBody>
      </p:sp>
      <p:sp>
        <p:nvSpPr>
          <p:cNvPr id="102462" name="Text Box 62"/>
          <p:cNvSpPr txBox="1">
            <a:spLocks noChangeArrowheads="1"/>
          </p:cNvSpPr>
          <p:nvPr/>
        </p:nvSpPr>
        <p:spPr bwMode="auto">
          <a:xfrm>
            <a:off x="1973263" y="4267200"/>
            <a:ext cx="6865937" cy="2273300"/>
          </a:xfrm>
          <a:prstGeom prst="rect">
            <a:avLst/>
          </a:prstGeom>
          <a:noFill/>
          <a:ln w="12700">
            <a:noFill/>
            <a:miter lim="800000"/>
            <a:headEnd/>
            <a:tailEnd/>
          </a:ln>
          <a:effectLst/>
        </p:spPr>
        <p:txBody>
          <a:bodyPr lIns="0" tIns="0" rIns="0" bIns="0">
            <a:spAutoFit/>
          </a:bodyPr>
          <a:lstStyle/>
          <a:p>
            <a:pPr marL="104775" indent="-104775" eaLnBrk="0" hangingPunct="0">
              <a:spcAft>
                <a:spcPct val="15000"/>
              </a:spcAft>
              <a:buClr>
                <a:schemeClr val="tx1"/>
              </a:buClr>
              <a:buFont typeface="Wingdings" pitchFamily="2" charset="2"/>
              <a:buNone/>
            </a:pPr>
            <a:r>
              <a:rPr lang="en-US" sz="2000" b="1">
                <a:solidFill>
                  <a:srgbClr val="000000"/>
                </a:solidFill>
                <a:latin typeface="Arial Narrow" pitchFamily="34" charset="0"/>
              </a:rPr>
              <a:t>Giá trị</a:t>
            </a:r>
            <a:endParaRPr lang="en-US" sz="3500" b="1">
              <a:solidFill>
                <a:srgbClr val="000000"/>
              </a:solidFill>
              <a:latin typeface="Arial" charset="0"/>
            </a:endParaRPr>
          </a:p>
          <a:p>
            <a:pPr marL="554038" lvl="1" indent="-192088">
              <a:buFontTx/>
              <a:buChar char="•"/>
            </a:pPr>
            <a:r>
              <a:rPr lang="en-US" sz="1800" b="1"/>
              <a:t>Giảm bớt yêu cầu của quản lý người dùng, đảm bảo được chính sách an ninh hệ thống đối với từng ứng dụng, tăng khả năng thu hồi đầu tư</a:t>
            </a:r>
          </a:p>
          <a:p>
            <a:pPr marL="554038" lvl="1" indent="-192088">
              <a:buFontTx/>
              <a:buChar char="•"/>
            </a:pPr>
            <a:r>
              <a:rPr lang="en-US" sz="1800" b="1"/>
              <a:t>Cải thiện quan hệ với khách hàng thông qua quản lý thống nhất một cửa </a:t>
            </a:r>
          </a:p>
          <a:p>
            <a:pPr marL="554038" lvl="1" indent="-192088">
              <a:buFontTx/>
              <a:buChar char="•"/>
            </a:pPr>
            <a:r>
              <a:rPr lang="en-US" sz="1800" b="1"/>
              <a:t>Cung cấp khả năng kiểm tra thu nhập và hỗ trợ J2EE </a:t>
            </a:r>
          </a:p>
          <a:p>
            <a:pPr marL="554038" lvl="1" indent="-192088">
              <a:buFontTx/>
              <a:buChar char="•"/>
            </a:pPr>
            <a:r>
              <a:rPr lang="en-US" sz="1800" b="1"/>
              <a:t>Cải thiện sự tin tưởng của khách hàng</a:t>
            </a:r>
            <a:endParaRPr lang="en-US" sz="1600" b="1">
              <a:solidFill>
                <a:srgbClr val="000000"/>
              </a:solidFill>
              <a:latin typeface="Arial Narrow"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414" name="Object 22"/>
          <p:cNvGraphicFramePr>
            <a:graphicFrameLocks noChangeAspect="1"/>
          </p:cNvGraphicFramePr>
          <p:nvPr/>
        </p:nvGraphicFramePr>
        <p:xfrm>
          <a:off x="152400" y="2484438"/>
          <a:ext cx="2209800" cy="1657350"/>
        </p:xfrm>
        <a:graphic>
          <a:graphicData uri="http://schemas.openxmlformats.org/presentationml/2006/ole">
            <p:oleObj spid="_x0000_s8194" r:id="rId4" imgW="4572000" imgH="3429000" progId="PowerPoint.Slide.8">
              <p:embed/>
            </p:oleObj>
          </a:graphicData>
        </a:graphic>
      </p:graphicFrame>
      <p:sp>
        <p:nvSpPr>
          <p:cNvPr id="59395" name="Rectangle 3"/>
          <p:cNvSpPr>
            <a:spLocks noGrp="1" noChangeArrowheads="1"/>
          </p:cNvSpPr>
          <p:nvPr>
            <p:ph type="title"/>
          </p:nvPr>
        </p:nvSpPr>
        <p:spPr>
          <a:xfrm>
            <a:off x="2743200" y="0"/>
            <a:ext cx="6400800" cy="914400"/>
          </a:xfrm>
        </p:spPr>
        <p:txBody>
          <a:bodyPr/>
          <a:lstStyle/>
          <a:p>
            <a:r>
              <a:rPr lang="en-US" b="1">
                <a:latin typeface="Verdana" pitchFamily="34" charset="0"/>
                <a:ea typeface="Verdana" pitchFamily="34" charset="0"/>
                <a:cs typeface="Verdana" pitchFamily="34" charset="0"/>
              </a:rPr>
              <a:t>Mô hình Chính phủ điện tử</a:t>
            </a:r>
            <a:br>
              <a:rPr lang="en-US" b="1">
                <a:latin typeface="Verdana" pitchFamily="34" charset="0"/>
                <a:ea typeface="Verdana" pitchFamily="34" charset="0"/>
                <a:cs typeface="Verdana" pitchFamily="34" charset="0"/>
              </a:rPr>
            </a:br>
            <a:r>
              <a:rPr lang="en-US" b="1">
                <a:latin typeface="Verdana" pitchFamily="34" charset="0"/>
                <a:ea typeface="Verdana" pitchFamily="34" charset="0"/>
                <a:cs typeface="Verdana" pitchFamily="34" charset="0"/>
              </a:rPr>
              <a:t>Dịch vụ Cộng tác</a:t>
            </a:r>
          </a:p>
        </p:txBody>
      </p:sp>
      <p:sp>
        <p:nvSpPr>
          <p:cNvPr id="59397" name="Rectangle 5"/>
          <p:cNvSpPr>
            <a:spLocks noChangeArrowheads="1"/>
          </p:cNvSpPr>
          <p:nvPr/>
        </p:nvSpPr>
        <p:spPr bwMode="auto">
          <a:xfrm>
            <a:off x="220663" y="927100"/>
            <a:ext cx="4624387" cy="5924550"/>
          </a:xfrm>
          <a:prstGeom prst="rect">
            <a:avLst/>
          </a:prstGeom>
          <a:noFill/>
          <a:ln w="12700">
            <a:noFill/>
            <a:miter lim="800000"/>
            <a:headEnd/>
            <a:tailEnd/>
          </a:ln>
          <a:effectLst/>
        </p:spPr>
        <p:txBody>
          <a:bodyPr wrap="none"/>
          <a:lstStyle/>
          <a:p>
            <a:endParaRPr lang="en-US"/>
          </a:p>
        </p:txBody>
      </p:sp>
      <p:sp>
        <p:nvSpPr>
          <p:cNvPr id="59402" name="Rectangle 10"/>
          <p:cNvSpPr>
            <a:spLocks noChangeArrowheads="1"/>
          </p:cNvSpPr>
          <p:nvPr/>
        </p:nvSpPr>
        <p:spPr bwMode="auto">
          <a:xfrm>
            <a:off x="5160963" y="4090988"/>
            <a:ext cx="3576637" cy="2760662"/>
          </a:xfrm>
          <a:prstGeom prst="rect">
            <a:avLst/>
          </a:prstGeom>
          <a:noFill/>
          <a:ln w="12700">
            <a:noFill/>
            <a:miter lim="800000"/>
            <a:headEnd/>
            <a:tailEnd/>
          </a:ln>
          <a:effectLst/>
        </p:spPr>
        <p:txBody>
          <a:bodyPr wrap="none"/>
          <a:lstStyle/>
          <a:p>
            <a:endParaRPr lang="en-US"/>
          </a:p>
        </p:txBody>
      </p:sp>
      <p:grpSp>
        <p:nvGrpSpPr>
          <p:cNvPr id="2" name="Group 14"/>
          <p:cNvGrpSpPr>
            <a:grpSpLocks/>
          </p:cNvGrpSpPr>
          <p:nvPr/>
        </p:nvGrpSpPr>
        <p:grpSpPr bwMode="auto">
          <a:xfrm>
            <a:off x="1187450" y="990600"/>
            <a:ext cx="1174750" cy="963613"/>
            <a:chOff x="1551" y="1727"/>
            <a:chExt cx="351" cy="347"/>
          </a:xfrm>
        </p:grpSpPr>
        <p:sp>
          <p:nvSpPr>
            <p:cNvPr id="59407" name="Freeform 15"/>
            <p:cNvSpPr>
              <a:spLocks/>
            </p:cNvSpPr>
            <p:nvPr/>
          </p:nvSpPr>
          <p:spPr bwMode="auto">
            <a:xfrm>
              <a:off x="1551" y="1727"/>
              <a:ext cx="351" cy="347"/>
            </a:xfrm>
            <a:custGeom>
              <a:avLst/>
              <a:gdLst/>
              <a:ahLst/>
              <a:cxnLst>
                <a:cxn ang="0">
                  <a:pos x="52" y="71"/>
                </a:cxn>
                <a:cxn ang="0">
                  <a:pos x="72" y="19"/>
                </a:cxn>
                <a:cxn ang="0">
                  <a:pos x="24" y="0"/>
                </a:cxn>
                <a:cxn ang="0">
                  <a:pos x="0" y="63"/>
                </a:cxn>
                <a:cxn ang="0">
                  <a:pos x="52" y="71"/>
                </a:cxn>
              </a:cxnLst>
              <a:rect l="0" t="0" r="r" b="b"/>
              <a:pathLst>
                <a:path w="72" h="71">
                  <a:moveTo>
                    <a:pt x="52" y="71"/>
                  </a:moveTo>
                  <a:cubicBezTo>
                    <a:pt x="56" y="53"/>
                    <a:pt x="63" y="35"/>
                    <a:pt x="72" y="19"/>
                  </a:cubicBezTo>
                  <a:lnTo>
                    <a:pt x="24" y="0"/>
                  </a:lnTo>
                  <a:cubicBezTo>
                    <a:pt x="13" y="20"/>
                    <a:pt x="5" y="41"/>
                    <a:pt x="0" y="63"/>
                  </a:cubicBezTo>
                  <a:lnTo>
                    <a:pt x="52" y="71"/>
                  </a:lnTo>
                </a:path>
              </a:pathLst>
            </a:custGeom>
            <a:gradFill rotWithShape="0">
              <a:gsLst>
                <a:gs pos="0">
                  <a:srgbClr val="FFFFFF"/>
                </a:gs>
                <a:gs pos="100000">
                  <a:srgbClr val="FFE5E5"/>
                </a:gs>
              </a:gsLst>
              <a:path path="rect">
                <a:fillToRect l="50000" t="50000" r="50000" b="50000"/>
              </a:path>
            </a:gradFill>
            <a:ln w="0" cap="flat" cmpd="sng">
              <a:noFill/>
              <a:prstDash val="solid"/>
              <a:round/>
              <a:headEnd type="none" w="med" len="med"/>
              <a:tailEnd type="none" w="med" len="med"/>
            </a:ln>
            <a:effectLst/>
            <a:scene3d>
              <a:camera prst="legacyPerspectiveBottomLeft">
                <a:rot lat="0" lon="300000" rev="0"/>
              </a:camera>
              <a:lightRig rig="legacyFlat3" dir="t"/>
            </a:scene3d>
            <a:sp3d extrusionH="121893000" prstMaterial="legacyPlastic">
              <a:bevelT w="13500" h="13500" prst="angle"/>
              <a:bevelB w="13500" h="13500" prst="angle"/>
              <a:extrusionClr>
                <a:srgbClr val="FFE5E5"/>
              </a:extrusionClr>
            </a:sp3d>
          </p:spPr>
          <p:txBody>
            <a:bodyPr>
              <a:flatTx/>
            </a:bodyPr>
            <a:lstStyle/>
            <a:p>
              <a:endParaRPr lang="en-US"/>
            </a:p>
          </p:txBody>
        </p:sp>
        <p:sp>
          <p:nvSpPr>
            <p:cNvPr id="59408" name="Text Box 16"/>
            <p:cNvSpPr txBox="1">
              <a:spLocks noChangeArrowheads="1"/>
            </p:cNvSpPr>
            <p:nvPr/>
          </p:nvSpPr>
          <p:spPr bwMode="auto">
            <a:xfrm>
              <a:off x="1604" y="1829"/>
              <a:ext cx="247" cy="148"/>
            </a:xfrm>
            <a:prstGeom prst="rect">
              <a:avLst/>
            </a:prstGeom>
            <a:noFill/>
            <a:ln w="0">
              <a:noFill/>
              <a:miter lim="800000"/>
              <a:headEnd/>
              <a:tailEnd/>
            </a:ln>
            <a:effectLst/>
          </p:spPr>
          <p:txBody>
            <a:bodyPr wrap="none" lIns="0" tIns="0" rIns="0" bIns="0" anchor="ctr" anchorCtr="1">
              <a:spAutoFit/>
              <a:flatTx/>
            </a:bodyPr>
            <a:lstStyle/>
            <a:p>
              <a:pPr algn="ctr">
                <a:lnSpc>
                  <a:spcPct val="75000"/>
                </a:lnSpc>
              </a:pPr>
              <a:r>
                <a:rPr lang="en-US" sz="1800" b="1">
                  <a:latin typeface="Arial Narrow" pitchFamily="34" charset="0"/>
                </a:rPr>
                <a:t>Dịch vụ</a:t>
              </a:r>
            </a:p>
            <a:p>
              <a:pPr algn="ctr">
                <a:lnSpc>
                  <a:spcPct val="75000"/>
                </a:lnSpc>
              </a:pPr>
              <a:r>
                <a:rPr lang="en-US" sz="1800" b="1">
                  <a:latin typeface="Arial Narrow" pitchFamily="34" charset="0"/>
                </a:rPr>
                <a:t>Cộng tác</a:t>
              </a:r>
            </a:p>
          </p:txBody>
        </p:sp>
      </p:grpSp>
      <p:pic>
        <p:nvPicPr>
          <p:cNvPr id="59410" name="Picture 18"/>
          <p:cNvPicPr>
            <a:picLocks noChangeAspect="1" noChangeArrowheads="1"/>
          </p:cNvPicPr>
          <p:nvPr/>
        </p:nvPicPr>
        <p:blipFill>
          <a:blip r:embed="rId5" cstate="print"/>
          <a:srcRect/>
          <a:stretch>
            <a:fillRect/>
          </a:stretch>
        </p:blipFill>
        <p:spPr bwMode="auto">
          <a:xfrm>
            <a:off x="6096000" y="2057400"/>
            <a:ext cx="2954338" cy="3998913"/>
          </a:xfrm>
          <a:prstGeom prst="rect">
            <a:avLst/>
          </a:prstGeom>
          <a:noFill/>
        </p:spPr>
      </p:pic>
      <p:sp>
        <p:nvSpPr>
          <p:cNvPr id="59415" name="Rectangle 23"/>
          <p:cNvSpPr>
            <a:spLocks noChangeArrowheads="1"/>
          </p:cNvSpPr>
          <p:nvPr/>
        </p:nvSpPr>
        <p:spPr bwMode="auto">
          <a:xfrm>
            <a:off x="2286000" y="3962400"/>
            <a:ext cx="3657600" cy="2057400"/>
          </a:xfrm>
          <a:prstGeom prst="rect">
            <a:avLst/>
          </a:prstGeom>
          <a:solidFill>
            <a:srgbClr val="CCFFCC"/>
          </a:solidFill>
          <a:ln w="9525">
            <a:solidFill>
              <a:srgbClr val="000000"/>
            </a:solidFill>
            <a:miter lim="800000"/>
            <a:headEnd/>
            <a:tailEnd/>
          </a:ln>
          <a:effectLst>
            <a:outerShdw dist="107763" dir="2700000" algn="ctr" rotWithShape="0">
              <a:srgbClr val="808080"/>
            </a:outerShdw>
          </a:effectLst>
        </p:spPr>
        <p:txBody>
          <a:bodyPr wrap="none" anchor="ctr"/>
          <a:lstStyle/>
          <a:p>
            <a:endParaRPr lang="en-US"/>
          </a:p>
        </p:txBody>
      </p:sp>
      <p:sp>
        <p:nvSpPr>
          <p:cNvPr id="59416" name="Rectangle 24"/>
          <p:cNvSpPr>
            <a:spLocks noChangeArrowheads="1"/>
          </p:cNvSpPr>
          <p:nvPr/>
        </p:nvSpPr>
        <p:spPr bwMode="auto">
          <a:xfrm>
            <a:off x="2286000" y="1143000"/>
            <a:ext cx="3657600" cy="2667000"/>
          </a:xfrm>
          <a:prstGeom prst="rect">
            <a:avLst/>
          </a:prstGeom>
          <a:solidFill>
            <a:srgbClr val="CCFFFF"/>
          </a:solidFill>
          <a:ln w="9525">
            <a:solidFill>
              <a:srgbClr val="000000"/>
            </a:solidFill>
            <a:miter lim="800000"/>
            <a:headEnd/>
            <a:tailEnd/>
          </a:ln>
          <a:effectLst>
            <a:outerShdw dist="107763" dir="2700000" algn="ctr" rotWithShape="0">
              <a:srgbClr val="808080"/>
            </a:outerShdw>
          </a:effectLst>
        </p:spPr>
        <p:txBody>
          <a:bodyPr wrap="none" anchor="ctr"/>
          <a:lstStyle/>
          <a:p>
            <a:endParaRPr lang="en-US"/>
          </a:p>
        </p:txBody>
      </p:sp>
      <p:sp>
        <p:nvSpPr>
          <p:cNvPr id="59417" name="Text Box 25"/>
          <p:cNvSpPr txBox="1">
            <a:spLocks noChangeArrowheads="1"/>
          </p:cNvSpPr>
          <p:nvPr/>
        </p:nvSpPr>
        <p:spPr bwMode="auto">
          <a:xfrm>
            <a:off x="2362200" y="1279525"/>
            <a:ext cx="3505200" cy="4695825"/>
          </a:xfrm>
          <a:prstGeom prst="rect">
            <a:avLst/>
          </a:prstGeom>
          <a:noFill/>
          <a:ln w="12700">
            <a:noFill/>
            <a:miter lim="800000"/>
            <a:headEnd/>
            <a:tailEnd/>
          </a:ln>
          <a:effectLst/>
        </p:spPr>
        <p:txBody>
          <a:bodyPr lIns="0" tIns="0" rIns="0" bIns="0">
            <a:spAutoFit/>
          </a:bodyPr>
          <a:lstStyle/>
          <a:p>
            <a:pPr marL="104775" indent="-104775" eaLnBrk="0" hangingPunct="0">
              <a:spcAft>
                <a:spcPct val="15000"/>
              </a:spcAft>
              <a:buClr>
                <a:srgbClr val="808080"/>
              </a:buClr>
              <a:buSzPct val="100000"/>
              <a:buFont typeface="Wingdings" pitchFamily="2" charset="2"/>
              <a:buNone/>
            </a:pPr>
            <a:r>
              <a:rPr lang="en-US" sz="2000" b="1">
                <a:solidFill>
                  <a:srgbClr val="000000"/>
                </a:solidFill>
              </a:rPr>
              <a:t>Chức năng</a:t>
            </a:r>
            <a:endParaRPr lang="en-US" sz="3500" b="1">
              <a:solidFill>
                <a:srgbClr val="000000"/>
              </a:solidFill>
            </a:endParaRPr>
          </a:p>
          <a:p>
            <a:pPr marL="554038" lvl="1" indent="-192088" eaLnBrk="0" hangingPunct="0">
              <a:lnSpc>
                <a:spcPct val="80000"/>
              </a:lnSpc>
              <a:spcAft>
                <a:spcPct val="20000"/>
              </a:spcAft>
              <a:buClr>
                <a:srgbClr val="000000"/>
              </a:buClr>
              <a:buSzPct val="100000"/>
              <a:buFontTx/>
              <a:buChar char="•"/>
            </a:pPr>
            <a:r>
              <a:rPr lang="en-US" sz="1600" b="1" u="sng">
                <a:solidFill>
                  <a:srgbClr val="000000"/>
                </a:solidFill>
              </a:rPr>
              <a:t>Instant Messaging &amp; Awareness</a:t>
            </a:r>
            <a:r>
              <a:rPr lang="en-US" sz="1600" b="1">
                <a:solidFill>
                  <a:srgbClr val="000000"/>
                </a:solidFill>
              </a:rPr>
              <a:t> – Thông điệp tức thời</a:t>
            </a:r>
          </a:p>
          <a:p>
            <a:pPr marL="554038" lvl="1" indent="-192088" eaLnBrk="0" hangingPunct="0">
              <a:lnSpc>
                <a:spcPct val="80000"/>
              </a:lnSpc>
              <a:spcAft>
                <a:spcPct val="20000"/>
              </a:spcAft>
              <a:buClr>
                <a:srgbClr val="000000"/>
              </a:buClr>
              <a:buSzPct val="100000"/>
              <a:buFontTx/>
              <a:buChar char="•"/>
            </a:pPr>
            <a:r>
              <a:rPr lang="en-US" sz="1600" b="1" u="sng">
                <a:solidFill>
                  <a:srgbClr val="000000"/>
                </a:solidFill>
              </a:rPr>
              <a:t>eMeetings</a:t>
            </a:r>
            <a:r>
              <a:rPr lang="en-US" sz="1600" b="1">
                <a:solidFill>
                  <a:srgbClr val="000000"/>
                </a:solidFill>
              </a:rPr>
              <a:t> – Thông qua trình duyệt người sử dụng chia sẻ ứng dụng, thảo luận…</a:t>
            </a:r>
          </a:p>
          <a:p>
            <a:pPr marL="554038" lvl="1" indent="-192088" eaLnBrk="0" hangingPunct="0">
              <a:lnSpc>
                <a:spcPct val="80000"/>
              </a:lnSpc>
              <a:spcAft>
                <a:spcPct val="20000"/>
              </a:spcAft>
              <a:buClr>
                <a:srgbClr val="000000"/>
              </a:buClr>
              <a:buSzPct val="100000"/>
              <a:buFontTx/>
              <a:buChar char="•"/>
            </a:pPr>
            <a:r>
              <a:rPr lang="en-US" sz="1600" b="1" u="sng">
                <a:solidFill>
                  <a:srgbClr val="000000"/>
                </a:solidFill>
              </a:rPr>
              <a:t>Teamroom</a:t>
            </a:r>
            <a:r>
              <a:rPr lang="en-US" sz="1600" b="1">
                <a:solidFill>
                  <a:srgbClr val="000000"/>
                </a:solidFill>
              </a:rPr>
              <a:t> – Xây dựng “cộng đồng” của các đồng sự (công cụ, nội dung)</a:t>
            </a:r>
          </a:p>
          <a:p>
            <a:pPr marL="554038" lvl="1" indent="-192088" eaLnBrk="0" hangingPunct="0">
              <a:lnSpc>
                <a:spcPct val="80000"/>
              </a:lnSpc>
              <a:spcAft>
                <a:spcPct val="20000"/>
              </a:spcAft>
              <a:buClr>
                <a:srgbClr val="000000"/>
              </a:buClr>
              <a:buSzPct val="100000"/>
              <a:buFontTx/>
              <a:buChar char="•"/>
            </a:pPr>
            <a:endParaRPr lang="en-US" sz="1600" b="1">
              <a:solidFill>
                <a:srgbClr val="000000"/>
              </a:solidFill>
            </a:endParaRPr>
          </a:p>
          <a:p>
            <a:pPr marL="554038" lvl="1" indent="-192088" eaLnBrk="0" hangingPunct="0">
              <a:lnSpc>
                <a:spcPct val="80000"/>
              </a:lnSpc>
              <a:spcAft>
                <a:spcPct val="20000"/>
              </a:spcAft>
              <a:buClr>
                <a:srgbClr val="000000"/>
              </a:buClr>
              <a:buSzPct val="100000"/>
              <a:buFontTx/>
              <a:buChar char="•"/>
            </a:pPr>
            <a:endParaRPr lang="en-US" sz="1600" b="1">
              <a:solidFill>
                <a:srgbClr val="000000"/>
              </a:solidFill>
            </a:endParaRPr>
          </a:p>
          <a:p>
            <a:pPr marL="104775" indent="-104775" eaLnBrk="0" hangingPunct="0">
              <a:spcAft>
                <a:spcPct val="15000"/>
              </a:spcAft>
              <a:buClr>
                <a:schemeClr val="tx1"/>
              </a:buClr>
              <a:buFont typeface="Wingdings" pitchFamily="2" charset="2"/>
              <a:buNone/>
            </a:pPr>
            <a:endParaRPr lang="en-US" sz="1600" b="1">
              <a:solidFill>
                <a:srgbClr val="000000"/>
              </a:solidFill>
            </a:endParaRPr>
          </a:p>
          <a:p>
            <a:pPr marL="104775" indent="-104775" eaLnBrk="0" hangingPunct="0">
              <a:spcAft>
                <a:spcPct val="15000"/>
              </a:spcAft>
              <a:buClr>
                <a:schemeClr val="tx1"/>
              </a:buClr>
              <a:buFont typeface="Wingdings" pitchFamily="2" charset="2"/>
              <a:buNone/>
            </a:pPr>
            <a:r>
              <a:rPr lang="en-US" sz="2000" b="1">
                <a:solidFill>
                  <a:srgbClr val="000000"/>
                </a:solidFill>
              </a:rPr>
              <a:t>Giá trị</a:t>
            </a:r>
            <a:endParaRPr lang="en-US" sz="3500" b="1">
              <a:solidFill>
                <a:srgbClr val="000000"/>
              </a:solidFill>
            </a:endParaRPr>
          </a:p>
          <a:p>
            <a:pPr marL="554038" lvl="1" indent="-192088" eaLnBrk="0" hangingPunct="0">
              <a:lnSpc>
                <a:spcPct val="80000"/>
              </a:lnSpc>
              <a:spcAft>
                <a:spcPct val="20000"/>
              </a:spcAft>
              <a:buClr>
                <a:srgbClr val="000000"/>
              </a:buClr>
              <a:buSzPct val="100000"/>
              <a:buFontTx/>
              <a:buChar char="•"/>
            </a:pPr>
            <a:r>
              <a:rPr lang="en-US" sz="1600" b="1">
                <a:solidFill>
                  <a:srgbClr val="000000"/>
                </a:solidFill>
              </a:rPr>
              <a:t>Cung cấp đúng thông tin đến đúng người</a:t>
            </a:r>
          </a:p>
          <a:p>
            <a:pPr marL="554038" lvl="1" indent="-192088" eaLnBrk="0" hangingPunct="0">
              <a:lnSpc>
                <a:spcPct val="80000"/>
              </a:lnSpc>
              <a:spcAft>
                <a:spcPct val="20000"/>
              </a:spcAft>
              <a:buClr>
                <a:srgbClr val="000000"/>
              </a:buClr>
              <a:buSzPct val="100000"/>
              <a:buFontTx/>
              <a:buChar char="•"/>
            </a:pPr>
            <a:r>
              <a:rPr lang="en-US" sz="1600" b="1">
                <a:solidFill>
                  <a:srgbClr val="000000"/>
                </a:solidFill>
              </a:rPr>
              <a:t>Từ làm việc đơn lẻ sang làm việc theo nhóm</a:t>
            </a:r>
          </a:p>
          <a:p>
            <a:pPr marL="554038" lvl="1" indent="-192088" eaLnBrk="0" hangingPunct="0">
              <a:lnSpc>
                <a:spcPct val="80000"/>
              </a:lnSpc>
              <a:spcAft>
                <a:spcPct val="20000"/>
              </a:spcAft>
              <a:buClr>
                <a:srgbClr val="000000"/>
              </a:buClr>
              <a:buSzPct val="100000"/>
              <a:buFontTx/>
              <a:buChar char="•"/>
            </a:pPr>
            <a:r>
              <a:rPr lang="en-US" sz="1600" b="1">
                <a:solidFill>
                  <a:srgbClr val="000000"/>
                </a:solidFill>
              </a:rPr>
              <a:t>Cung cấp khả năng “Xem” và “Làm”</a:t>
            </a:r>
          </a:p>
          <a:p>
            <a:pPr marL="554038" lvl="1" indent="-192088" eaLnBrk="0" hangingPunct="0">
              <a:lnSpc>
                <a:spcPct val="80000"/>
              </a:lnSpc>
              <a:spcAft>
                <a:spcPct val="20000"/>
              </a:spcAft>
              <a:buClr>
                <a:srgbClr val="000000"/>
              </a:buClr>
              <a:buSzPct val="100000"/>
              <a:buFontTx/>
              <a:buChar char="•"/>
            </a:pPr>
            <a:r>
              <a:rPr lang="en-US" sz="1600" b="1">
                <a:solidFill>
                  <a:srgbClr val="000000"/>
                </a:solidFill>
              </a:rPr>
              <a:t>Tăng hiệu năng công việc</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439" name="Object 15"/>
          <p:cNvGraphicFramePr>
            <a:graphicFrameLocks noChangeAspect="1"/>
          </p:cNvGraphicFramePr>
          <p:nvPr/>
        </p:nvGraphicFramePr>
        <p:xfrm>
          <a:off x="152400" y="2484438"/>
          <a:ext cx="2209800" cy="1657350"/>
        </p:xfrm>
        <a:graphic>
          <a:graphicData uri="http://schemas.openxmlformats.org/presentationml/2006/ole">
            <p:oleObj spid="_x0000_s9218" r:id="rId4" imgW="4572000" imgH="3429000" progId="PowerPoint.Slide.8">
              <p:embed/>
            </p:oleObj>
          </a:graphicData>
        </a:graphic>
      </p:graphicFrame>
      <p:sp>
        <p:nvSpPr>
          <p:cNvPr id="103427" name="Rectangle 3"/>
          <p:cNvSpPr>
            <a:spLocks noGrp="1" noChangeArrowheads="1"/>
          </p:cNvSpPr>
          <p:nvPr>
            <p:ph type="title"/>
          </p:nvPr>
        </p:nvSpPr>
        <p:spPr>
          <a:xfrm>
            <a:off x="2743200" y="0"/>
            <a:ext cx="6400800" cy="914400"/>
          </a:xfrm>
        </p:spPr>
        <p:txBody>
          <a:bodyPr/>
          <a:lstStyle/>
          <a:p>
            <a:r>
              <a:rPr lang="en-US" b="1">
                <a:latin typeface="Verdana" pitchFamily="34" charset="0"/>
                <a:ea typeface="Verdana" pitchFamily="34" charset="0"/>
                <a:cs typeface="Verdana" pitchFamily="34" charset="0"/>
              </a:rPr>
              <a:t>Mô hình Chính phủ điện tử </a:t>
            </a:r>
            <a:br>
              <a:rPr lang="en-US" b="1">
                <a:latin typeface="Verdana" pitchFamily="34" charset="0"/>
                <a:ea typeface="Verdana" pitchFamily="34" charset="0"/>
                <a:cs typeface="Verdana" pitchFamily="34" charset="0"/>
              </a:rPr>
            </a:br>
            <a:r>
              <a:rPr lang="en-US" b="1">
                <a:latin typeface="Verdana" pitchFamily="34" charset="0"/>
                <a:ea typeface="Verdana" pitchFamily="34" charset="0"/>
                <a:cs typeface="Verdana" pitchFamily="34" charset="0"/>
              </a:rPr>
              <a:t>e-Services</a:t>
            </a:r>
          </a:p>
        </p:txBody>
      </p:sp>
      <p:sp>
        <p:nvSpPr>
          <p:cNvPr id="103428" name="Rectangle 4"/>
          <p:cNvSpPr>
            <a:spLocks noChangeArrowheads="1"/>
          </p:cNvSpPr>
          <p:nvPr/>
        </p:nvSpPr>
        <p:spPr bwMode="auto">
          <a:xfrm>
            <a:off x="220663" y="927100"/>
            <a:ext cx="4624387" cy="5924550"/>
          </a:xfrm>
          <a:prstGeom prst="rect">
            <a:avLst/>
          </a:prstGeom>
          <a:noFill/>
          <a:ln w="12700">
            <a:noFill/>
            <a:miter lim="800000"/>
            <a:headEnd/>
            <a:tailEnd/>
          </a:ln>
          <a:effectLst/>
        </p:spPr>
        <p:txBody>
          <a:bodyPr wrap="none"/>
          <a:lstStyle/>
          <a:p>
            <a:endParaRPr lang="en-US"/>
          </a:p>
        </p:txBody>
      </p:sp>
      <p:grpSp>
        <p:nvGrpSpPr>
          <p:cNvPr id="2" name="Group 5"/>
          <p:cNvGrpSpPr>
            <a:grpSpLocks/>
          </p:cNvGrpSpPr>
          <p:nvPr/>
        </p:nvGrpSpPr>
        <p:grpSpPr bwMode="auto">
          <a:xfrm>
            <a:off x="1165225" y="990600"/>
            <a:ext cx="990600" cy="1136650"/>
            <a:chOff x="1522" y="2088"/>
            <a:chExt cx="274" cy="332"/>
          </a:xfrm>
        </p:grpSpPr>
        <p:sp>
          <p:nvSpPr>
            <p:cNvPr id="103430" name="Freeform 6"/>
            <p:cNvSpPr>
              <a:spLocks/>
            </p:cNvSpPr>
            <p:nvPr/>
          </p:nvSpPr>
          <p:spPr bwMode="auto">
            <a:xfrm>
              <a:off x="1522" y="2088"/>
              <a:ext cx="274" cy="332"/>
            </a:xfrm>
            <a:custGeom>
              <a:avLst/>
              <a:gdLst/>
              <a:ahLst/>
              <a:cxnLst>
                <a:cxn ang="0">
                  <a:pos x="54" y="63"/>
                </a:cxn>
                <a:cxn ang="0">
                  <a:pos x="53" y="40"/>
                </a:cxn>
                <a:cxn ang="0">
                  <a:pos x="56" y="6"/>
                </a:cxn>
                <a:cxn ang="0">
                  <a:pos x="4" y="0"/>
                </a:cxn>
                <a:cxn ang="0">
                  <a:pos x="0" y="40"/>
                </a:cxn>
                <a:cxn ang="0">
                  <a:pos x="2" y="68"/>
                </a:cxn>
                <a:cxn ang="0">
                  <a:pos x="54" y="63"/>
                </a:cxn>
              </a:cxnLst>
              <a:rect l="0" t="0" r="r" b="b"/>
              <a:pathLst>
                <a:path w="56" h="68">
                  <a:moveTo>
                    <a:pt x="54" y="63"/>
                  </a:moveTo>
                  <a:cubicBezTo>
                    <a:pt x="53" y="56"/>
                    <a:pt x="53" y="48"/>
                    <a:pt x="53" y="40"/>
                  </a:cubicBezTo>
                  <a:cubicBezTo>
                    <a:pt x="53" y="29"/>
                    <a:pt x="54" y="17"/>
                    <a:pt x="56" y="6"/>
                  </a:cubicBezTo>
                  <a:lnTo>
                    <a:pt x="4" y="0"/>
                  </a:lnTo>
                  <a:cubicBezTo>
                    <a:pt x="1" y="13"/>
                    <a:pt x="0" y="26"/>
                    <a:pt x="0" y="40"/>
                  </a:cubicBezTo>
                  <a:cubicBezTo>
                    <a:pt x="0" y="50"/>
                    <a:pt x="1" y="59"/>
                    <a:pt x="2" y="68"/>
                  </a:cubicBezTo>
                  <a:lnTo>
                    <a:pt x="54" y="63"/>
                  </a:lnTo>
                </a:path>
              </a:pathLst>
            </a:custGeom>
            <a:gradFill rotWithShape="0">
              <a:gsLst>
                <a:gs pos="0">
                  <a:srgbClr val="FFFFFF"/>
                </a:gs>
                <a:gs pos="100000">
                  <a:srgbClr val="FFE5E5"/>
                </a:gs>
              </a:gsLst>
              <a:path path="rect">
                <a:fillToRect l="50000" t="50000" r="50000" b="50000"/>
              </a:path>
            </a:gradFill>
            <a:ln w="0" cap="flat" cmpd="sng">
              <a:noFill/>
              <a:prstDash val="solid"/>
              <a:round/>
              <a:headEnd type="none" w="med" len="med"/>
              <a:tailEnd type="none" w="med" len="med"/>
            </a:ln>
            <a:effectLst/>
            <a:scene3d>
              <a:camera prst="legacyPerspectiveBottomLeft">
                <a:rot lat="0" lon="300000" rev="0"/>
              </a:camera>
              <a:lightRig rig="legacyFlat3" dir="t"/>
            </a:scene3d>
            <a:sp3d extrusionH="121893000" prstMaterial="legacyPlastic">
              <a:bevelT w="13500" h="13500" prst="angle"/>
              <a:bevelB w="13500" h="13500" prst="angle"/>
              <a:extrusionClr>
                <a:srgbClr val="FFE5E5"/>
              </a:extrusionClr>
            </a:sp3d>
          </p:spPr>
          <p:txBody>
            <a:bodyPr>
              <a:flatTx/>
            </a:bodyPr>
            <a:lstStyle/>
            <a:p>
              <a:endParaRPr lang="en-US"/>
            </a:p>
          </p:txBody>
        </p:sp>
        <p:sp>
          <p:nvSpPr>
            <p:cNvPr id="103431" name="Text Box 7"/>
            <p:cNvSpPr txBox="1">
              <a:spLocks noChangeArrowheads="1"/>
            </p:cNvSpPr>
            <p:nvPr/>
          </p:nvSpPr>
          <p:spPr bwMode="auto">
            <a:xfrm>
              <a:off x="1523" y="2226"/>
              <a:ext cx="260" cy="60"/>
            </a:xfrm>
            <a:prstGeom prst="rect">
              <a:avLst/>
            </a:prstGeom>
            <a:noFill/>
            <a:ln w="0">
              <a:noFill/>
              <a:miter lim="800000"/>
              <a:headEnd/>
              <a:tailEnd/>
            </a:ln>
            <a:effectLst/>
          </p:spPr>
          <p:txBody>
            <a:bodyPr wrap="none" lIns="0" tIns="0" rIns="0" bIns="0" anchor="ctr" anchorCtr="1">
              <a:spAutoFit/>
              <a:flatTx/>
            </a:bodyPr>
            <a:lstStyle/>
            <a:p>
              <a:pPr algn="ctr">
                <a:lnSpc>
                  <a:spcPct val="75000"/>
                </a:lnSpc>
              </a:pPr>
              <a:r>
                <a:rPr lang="en-US" sz="1800" b="1">
                  <a:latin typeface="Arial Narrow" pitchFamily="34" charset="0"/>
                </a:rPr>
                <a:t>e-Services</a:t>
              </a:r>
            </a:p>
          </p:txBody>
        </p:sp>
      </p:grpSp>
      <p:sp>
        <p:nvSpPr>
          <p:cNvPr id="103433" name="Rectangle 9"/>
          <p:cNvSpPr>
            <a:spLocks noChangeArrowheads="1"/>
          </p:cNvSpPr>
          <p:nvPr/>
        </p:nvSpPr>
        <p:spPr bwMode="auto">
          <a:xfrm>
            <a:off x="2797175" y="1165225"/>
            <a:ext cx="6118225" cy="1654175"/>
          </a:xfrm>
          <a:prstGeom prst="rect">
            <a:avLst/>
          </a:prstGeom>
          <a:solidFill>
            <a:srgbClr val="CCFFFF"/>
          </a:solidFill>
          <a:ln w="9525">
            <a:solidFill>
              <a:srgbClr val="000000"/>
            </a:solidFill>
            <a:miter lim="800000"/>
            <a:headEnd/>
            <a:tailEnd/>
          </a:ln>
          <a:effectLst>
            <a:outerShdw dist="107763" dir="2700000" algn="ctr" rotWithShape="0">
              <a:srgbClr val="808080"/>
            </a:outerShdw>
          </a:effectLst>
        </p:spPr>
        <p:txBody>
          <a:bodyPr wrap="none" anchor="ctr"/>
          <a:lstStyle/>
          <a:p>
            <a:endParaRPr lang="en-US"/>
          </a:p>
        </p:txBody>
      </p:sp>
      <p:sp>
        <p:nvSpPr>
          <p:cNvPr id="103435" name="Rectangle 11"/>
          <p:cNvSpPr>
            <a:spLocks noChangeArrowheads="1"/>
          </p:cNvSpPr>
          <p:nvPr/>
        </p:nvSpPr>
        <p:spPr bwMode="auto">
          <a:xfrm>
            <a:off x="2438400" y="4038600"/>
            <a:ext cx="6096000" cy="1905000"/>
          </a:xfrm>
          <a:prstGeom prst="rect">
            <a:avLst/>
          </a:prstGeom>
          <a:solidFill>
            <a:srgbClr val="CCFFCC"/>
          </a:solidFill>
          <a:ln w="9525">
            <a:solidFill>
              <a:srgbClr val="000000"/>
            </a:solidFill>
            <a:miter lim="800000"/>
            <a:headEnd/>
            <a:tailEnd/>
          </a:ln>
          <a:effectLst>
            <a:outerShdw dist="107763" dir="2700000" algn="ctr" rotWithShape="0">
              <a:srgbClr val="808080"/>
            </a:outerShdw>
          </a:effectLst>
        </p:spPr>
        <p:txBody>
          <a:bodyPr wrap="none" anchor="ctr"/>
          <a:lstStyle/>
          <a:p>
            <a:endParaRPr lang="en-US"/>
          </a:p>
        </p:txBody>
      </p:sp>
      <p:sp>
        <p:nvSpPr>
          <p:cNvPr id="103437" name="Text Box 13"/>
          <p:cNvSpPr txBox="1">
            <a:spLocks noChangeArrowheads="1"/>
          </p:cNvSpPr>
          <p:nvPr/>
        </p:nvSpPr>
        <p:spPr bwMode="auto">
          <a:xfrm>
            <a:off x="2895600" y="1219200"/>
            <a:ext cx="6019800" cy="1328738"/>
          </a:xfrm>
          <a:prstGeom prst="rect">
            <a:avLst/>
          </a:prstGeom>
          <a:noFill/>
          <a:ln w="12700">
            <a:noFill/>
            <a:miter lim="800000"/>
            <a:headEnd/>
            <a:tailEnd/>
          </a:ln>
          <a:effectLst/>
        </p:spPr>
        <p:txBody>
          <a:bodyPr lIns="0" tIns="0" rIns="0" bIns="0">
            <a:spAutoFit/>
          </a:bodyPr>
          <a:lstStyle/>
          <a:p>
            <a:pPr marL="104775" indent="-104775" eaLnBrk="0" hangingPunct="0">
              <a:spcAft>
                <a:spcPct val="15000"/>
              </a:spcAft>
              <a:buClr>
                <a:srgbClr val="808080"/>
              </a:buClr>
              <a:buSzPct val="100000"/>
              <a:buFont typeface="Wingdings" pitchFamily="2" charset="2"/>
              <a:buNone/>
            </a:pPr>
            <a:r>
              <a:rPr lang="en-US" sz="2000" b="1">
                <a:solidFill>
                  <a:srgbClr val="000000"/>
                </a:solidFill>
                <a:latin typeface="Arial Narrow" pitchFamily="34" charset="0"/>
              </a:rPr>
              <a:t>Chức năng</a:t>
            </a:r>
            <a:endParaRPr lang="en-US" sz="3500" b="1">
              <a:solidFill>
                <a:srgbClr val="000000"/>
              </a:solidFill>
              <a:latin typeface="Arial" charset="0"/>
            </a:endParaRPr>
          </a:p>
          <a:p>
            <a:pPr marL="554038" lvl="1" indent="-192088">
              <a:buFontTx/>
              <a:buChar char="•"/>
            </a:pPr>
            <a:r>
              <a:rPr lang="en-US" sz="1600" b="1"/>
              <a:t>Cung cấp dịch vụ định tuyến cho các dịch vụ khác</a:t>
            </a:r>
          </a:p>
          <a:p>
            <a:pPr marL="554038" lvl="1" indent="-192088">
              <a:buFontTx/>
              <a:buChar char="•"/>
            </a:pPr>
            <a:r>
              <a:rPr lang="en-US" sz="1600" b="1"/>
              <a:t>Thông tin về dịch vụ có thể chứa trong bộ đệm (cached)</a:t>
            </a:r>
          </a:p>
          <a:p>
            <a:pPr marL="554038" lvl="1" indent="-192088">
              <a:buFontTx/>
              <a:buChar char="•"/>
            </a:pPr>
            <a:r>
              <a:rPr lang="en-US" sz="1600" b="1"/>
              <a:t>Chức năng này có thể nằm trong thành phần tích hợp và kết nối để mở rộng dịch vụ và định tuyến</a:t>
            </a:r>
          </a:p>
        </p:txBody>
      </p:sp>
      <p:sp>
        <p:nvSpPr>
          <p:cNvPr id="103438" name="Text Box 14"/>
          <p:cNvSpPr txBox="1">
            <a:spLocks noChangeArrowheads="1"/>
          </p:cNvSpPr>
          <p:nvPr/>
        </p:nvSpPr>
        <p:spPr bwMode="auto">
          <a:xfrm>
            <a:off x="2514600" y="4114800"/>
            <a:ext cx="5943600" cy="1573213"/>
          </a:xfrm>
          <a:prstGeom prst="rect">
            <a:avLst/>
          </a:prstGeom>
          <a:noFill/>
          <a:ln w="12700">
            <a:noFill/>
            <a:miter lim="800000"/>
            <a:headEnd/>
            <a:tailEnd/>
          </a:ln>
          <a:effectLst/>
        </p:spPr>
        <p:txBody>
          <a:bodyPr lIns="0" tIns="0" rIns="0" bIns="0">
            <a:spAutoFit/>
          </a:bodyPr>
          <a:lstStyle/>
          <a:p>
            <a:pPr marL="104775" indent="-104775" eaLnBrk="0" hangingPunct="0">
              <a:spcAft>
                <a:spcPct val="15000"/>
              </a:spcAft>
              <a:buClr>
                <a:schemeClr val="tx1"/>
              </a:buClr>
              <a:buFont typeface="Wingdings" pitchFamily="2" charset="2"/>
              <a:buNone/>
            </a:pPr>
            <a:r>
              <a:rPr lang="en-US" sz="2000" b="1">
                <a:solidFill>
                  <a:srgbClr val="000000"/>
                </a:solidFill>
                <a:latin typeface="Arial Narrow" pitchFamily="34" charset="0"/>
              </a:rPr>
              <a:t>Giá trị</a:t>
            </a:r>
            <a:endParaRPr lang="en-US" sz="3500" b="1">
              <a:solidFill>
                <a:srgbClr val="000000"/>
              </a:solidFill>
              <a:latin typeface="Arial" charset="0"/>
            </a:endParaRPr>
          </a:p>
          <a:p>
            <a:pPr marL="554038" lvl="1" indent="-192088">
              <a:buFontTx/>
              <a:buChar char="•"/>
            </a:pPr>
            <a:r>
              <a:rPr lang="en-US" sz="1600" b="1"/>
              <a:t>Đơn giản hóa các mã cho phép phản ứng nhanh và hiệu quả hơn với các yêu cầu mới của công dân</a:t>
            </a:r>
          </a:p>
          <a:p>
            <a:pPr marL="554038" lvl="1" indent="-192088">
              <a:buFontTx/>
              <a:buChar char="•"/>
            </a:pPr>
            <a:r>
              <a:rPr lang="en-US" sz="1600" b="1"/>
              <a:t>Cho phép mở rộng hệ thống dễ dàng</a:t>
            </a:r>
          </a:p>
          <a:p>
            <a:pPr marL="554038" lvl="1" indent="-192088">
              <a:buFontTx/>
              <a:buChar char="•"/>
            </a:pPr>
            <a:r>
              <a:rPr lang="en-US" sz="1600" b="1"/>
              <a:t>Cho phép các cơ quan khác cung cấp dịch vụ của chính quyền thông qua cổng điện tử của nó.</a:t>
            </a:r>
            <a:endParaRPr lang="en-US" sz="1600" b="1">
              <a:solidFill>
                <a:srgbClr val="000000"/>
              </a:solidFill>
              <a:latin typeface="Arial Narrow"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468" name="Object 20"/>
          <p:cNvGraphicFramePr>
            <a:graphicFrameLocks noChangeAspect="1"/>
          </p:cNvGraphicFramePr>
          <p:nvPr/>
        </p:nvGraphicFramePr>
        <p:xfrm>
          <a:off x="152400" y="2484438"/>
          <a:ext cx="2209800" cy="1657350"/>
        </p:xfrm>
        <a:graphic>
          <a:graphicData uri="http://schemas.openxmlformats.org/presentationml/2006/ole">
            <p:oleObj spid="_x0000_s10242" r:id="rId4" imgW="4572000" imgH="3429000" progId="PowerPoint.Slide.8">
              <p:embed/>
            </p:oleObj>
          </a:graphicData>
        </a:graphic>
      </p:graphicFrame>
      <p:sp>
        <p:nvSpPr>
          <p:cNvPr id="104465" name="Rectangle 17"/>
          <p:cNvSpPr>
            <a:spLocks noChangeArrowheads="1"/>
          </p:cNvSpPr>
          <p:nvPr/>
        </p:nvSpPr>
        <p:spPr bwMode="auto">
          <a:xfrm>
            <a:off x="4114800" y="1219200"/>
            <a:ext cx="4876800" cy="1600200"/>
          </a:xfrm>
          <a:prstGeom prst="rect">
            <a:avLst/>
          </a:prstGeom>
          <a:solidFill>
            <a:srgbClr val="CCFFFF"/>
          </a:solidFill>
          <a:ln w="9525">
            <a:solidFill>
              <a:srgbClr val="000000"/>
            </a:solidFill>
            <a:miter lim="800000"/>
            <a:headEnd/>
            <a:tailEnd/>
          </a:ln>
          <a:effectLst>
            <a:outerShdw dist="107763" dir="2700000" algn="ctr" rotWithShape="0">
              <a:srgbClr val="808080"/>
            </a:outerShdw>
          </a:effectLst>
        </p:spPr>
        <p:txBody>
          <a:bodyPr wrap="none" anchor="ctr"/>
          <a:lstStyle/>
          <a:p>
            <a:endParaRPr lang="en-US"/>
          </a:p>
        </p:txBody>
      </p:sp>
      <p:sp>
        <p:nvSpPr>
          <p:cNvPr id="104464" name="Rectangle 16"/>
          <p:cNvSpPr>
            <a:spLocks noChangeArrowheads="1"/>
          </p:cNvSpPr>
          <p:nvPr/>
        </p:nvSpPr>
        <p:spPr bwMode="auto">
          <a:xfrm>
            <a:off x="533400" y="4191000"/>
            <a:ext cx="5257800" cy="1981200"/>
          </a:xfrm>
          <a:prstGeom prst="rect">
            <a:avLst/>
          </a:prstGeom>
          <a:solidFill>
            <a:srgbClr val="CCFFCC"/>
          </a:solidFill>
          <a:ln w="9525">
            <a:solidFill>
              <a:srgbClr val="000000"/>
            </a:solidFill>
            <a:miter lim="800000"/>
            <a:headEnd/>
            <a:tailEnd/>
          </a:ln>
          <a:effectLst>
            <a:outerShdw dist="107763" dir="2700000" algn="ctr" rotWithShape="0">
              <a:srgbClr val="808080"/>
            </a:outerShdw>
          </a:effectLst>
        </p:spPr>
        <p:txBody>
          <a:bodyPr wrap="none" anchor="ctr"/>
          <a:lstStyle/>
          <a:p>
            <a:endParaRPr lang="en-US"/>
          </a:p>
        </p:txBody>
      </p:sp>
      <p:sp>
        <p:nvSpPr>
          <p:cNvPr id="104451" name="Rectangle 3"/>
          <p:cNvSpPr>
            <a:spLocks noGrp="1" noChangeArrowheads="1"/>
          </p:cNvSpPr>
          <p:nvPr>
            <p:ph type="title"/>
          </p:nvPr>
        </p:nvSpPr>
        <p:spPr>
          <a:xfrm>
            <a:off x="2743200" y="0"/>
            <a:ext cx="6400800" cy="914400"/>
          </a:xfrm>
        </p:spPr>
        <p:txBody>
          <a:bodyPr/>
          <a:lstStyle/>
          <a:p>
            <a:r>
              <a:rPr lang="en-US" b="1">
                <a:latin typeface="Verdana" pitchFamily="34" charset="0"/>
                <a:ea typeface="Verdana" pitchFamily="34" charset="0"/>
                <a:cs typeface="Verdana" pitchFamily="34" charset="0"/>
              </a:rPr>
              <a:t>Mô hình Chính phủ điện tử</a:t>
            </a:r>
            <a:br>
              <a:rPr lang="en-US" b="1">
                <a:latin typeface="Verdana" pitchFamily="34" charset="0"/>
                <a:ea typeface="Verdana" pitchFamily="34" charset="0"/>
                <a:cs typeface="Verdana" pitchFamily="34" charset="0"/>
              </a:rPr>
            </a:br>
            <a:r>
              <a:rPr lang="en-US" b="1">
                <a:latin typeface="Verdana" pitchFamily="34" charset="0"/>
                <a:ea typeface="Verdana" pitchFamily="34" charset="0"/>
                <a:cs typeface="Verdana" pitchFamily="34" charset="0"/>
              </a:rPr>
              <a:t>Trung tâm Tiếp xúc</a:t>
            </a:r>
          </a:p>
        </p:txBody>
      </p:sp>
      <p:sp>
        <p:nvSpPr>
          <p:cNvPr id="104452" name="Rectangle 4"/>
          <p:cNvSpPr>
            <a:spLocks noChangeArrowheads="1"/>
          </p:cNvSpPr>
          <p:nvPr/>
        </p:nvSpPr>
        <p:spPr bwMode="auto">
          <a:xfrm>
            <a:off x="220663" y="927100"/>
            <a:ext cx="4624387" cy="5924550"/>
          </a:xfrm>
          <a:prstGeom prst="rect">
            <a:avLst/>
          </a:prstGeom>
          <a:noFill/>
          <a:ln w="12700">
            <a:noFill/>
            <a:miter lim="800000"/>
            <a:headEnd/>
            <a:tailEnd/>
          </a:ln>
          <a:effectLst/>
        </p:spPr>
        <p:txBody>
          <a:bodyPr wrap="none"/>
          <a:lstStyle/>
          <a:p>
            <a:endParaRPr lang="en-US"/>
          </a:p>
        </p:txBody>
      </p:sp>
      <p:grpSp>
        <p:nvGrpSpPr>
          <p:cNvPr id="2" name="Group 6"/>
          <p:cNvGrpSpPr>
            <a:grpSpLocks/>
          </p:cNvGrpSpPr>
          <p:nvPr/>
        </p:nvGrpSpPr>
        <p:grpSpPr bwMode="auto">
          <a:xfrm>
            <a:off x="1185863" y="1100138"/>
            <a:ext cx="1295400" cy="1166812"/>
            <a:chOff x="1541" y="2440"/>
            <a:chExt cx="337" cy="351"/>
          </a:xfrm>
        </p:grpSpPr>
        <p:sp>
          <p:nvSpPr>
            <p:cNvPr id="104455" name="Freeform 7"/>
            <p:cNvSpPr>
              <a:spLocks/>
            </p:cNvSpPr>
            <p:nvPr/>
          </p:nvSpPr>
          <p:spPr bwMode="auto">
            <a:xfrm>
              <a:off x="1541" y="2440"/>
              <a:ext cx="337" cy="351"/>
            </a:xfrm>
            <a:custGeom>
              <a:avLst/>
              <a:gdLst/>
              <a:ahLst/>
              <a:cxnLst>
                <a:cxn ang="0">
                  <a:pos x="69" y="54"/>
                </a:cxn>
                <a:cxn ang="0">
                  <a:pos x="52" y="0"/>
                </a:cxn>
                <a:cxn ang="0">
                  <a:pos x="0" y="7"/>
                </a:cxn>
                <a:cxn ang="0">
                  <a:pos x="20" y="72"/>
                </a:cxn>
                <a:cxn ang="0">
                  <a:pos x="69" y="54"/>
                </a:cxn>
              </a:cxnLst>
              <a:rect l="0" t="0" r="r" b="b"/>
              <a:pathLst>
                <a:path w="69" h="72">
                  <a:moveTo>
                    <a:pt x="69" y="54"/>
                  </a:moveTo>
                  <a:cubicBezTo>
                    <a:pt x="61" y="37"/>
                    <a:pt x="55" y="19"/>
                    <a:pt x="52" y="0"/>
                  </a:cubicBezTo>
                  <a:lnTo>
                    <a:pt x="0" y="7"/>
                  </a:lnTo>
                  <a:cubicBezTo>
                    <a:pt x="3" y="30"/>
                    <a:pt x="10" y="51"/>
                    <a:pt x="20" y="72"/>
                  </a:cubicBezTo>
                  <a:lnTo>
                    <a:pt x="69" y="54"/>
                  </a:lnTo>
                </a:path>
              </a:pathLst>
            </a:custGeom>
            <a:gradFill rotWithShape="0">
              <a:gsLst>
                <a:gs pos="0">
                  <a:srgbClr val="FFFFFF"/>
                </a:gs>
                <a:gs pos="100000">
                  <a:srgbClr val="FFE5E5"/>
                </a:gs>
              </a:gsLst>
              <a:path path="rect">
                <a:fillToRect l="50000" t="50000" r="50000" b="50000"/>
              </a:path>
            </a:gradFill>
            <a:ln w="0" cap="flat" cmpd="sng">
              <a:noFill/>
              <a:prstDash val="solid"/>
              <a:round/>
              <a:headEnd type="none" w="med" len="med"/>
              <a:tailEnd type="none" w="med" len="med"/>
            </a:ln>
            <a:effectLst/>
            <a:scene3d>
              <a:camera prst="legacyPerspectiveBottomLeft">
                <a:rot lat="0" lon="300000" rev="0"/>
              </a:camera>
              <a:lightRig rig="legacyFlat3" dir="t"/>
            </a:scene3d>
            <a:sp3d extrusionH="121893000" prstMaterial="legacyPlastic">
              <a:bevelT w="13500" h="13500" prst="angle"/>
              <a:bevelB w="13500" h="13500" prst="angle"/>
              <a:extrusionClr>
                <a:srgbClr val="FFE5E5"/>
              </a:extrusionClr>
            </a:sp3d>
          </p:spPr>
          <p:txBody>
            <a:bodyPr>
              <a:flatTx/>
            </a:bodyPr>
            <a:lstStyle/>
            <a:p>
              <a:endParaRPr lang="en-US"/>
            </a:p>
          </p:txBody>
        </p:sp>
        <p:sp>
          <p:nvSpPr>
            <p:cNvPr id="104456" name="Text Box 8"/>
            <p:cNvSpPr txBox="1">
              <a:spLocks noChangeArrowheads="1"/>
            </p:cNvSpPr>
            <p:nvPr/>
          </p:nvSpPr>
          <p:spPr bwMode="auto">
            <a:xfrm>
              <a:off x="1582" y="2545"/>
              <a:ext cx="239" cy="124"/>
            </a:xfrm>
            <a:prstGeom prst="rect">
              <a:avLst/>
            </a:prstGeom>
            <a:noFill/>
            <a:ln w="0">
              <a:noFill/>
              <a:miter lim="800000"/>
              <a:headEnd/>
              <a:tailEnd/>
            </a:ln>
            <a:effectLst/>
          </p:spPr>
          <p:txBody>
            <a:bodyPr wrap="none" lIns="0" tIns="0" rIns="0" bIns="0" anchor="ctr" anchorCtr="1">
              <a:spAutoFit/>
              <a:flatTx/>
            </a:bodyPr>
            <a:lstStyle/>
            <a:p>
              <a:pPr algn="ctr">
                <a:lnSpc>
                  <a:spcPct val="75000"/>
                </a:lnSpc>
              </a:pPr>
              <a:r>
                <a:rPr lang="en-US" sz="1800" b="1">
                  <a:latin typeface="Arial Narrow" pitchFamily="34" charset="0"/>
                </a:rPr>
                <a:t>Trung tâm</a:t>
              </a:r>
            </a:p>
            <a:p>
              <a:pPr algn="ctr">
                <a:lnSpc>
                  <a:spcPct val="75000"/>
                </a:lnSpc>
              </a:pPr>
              <a:r>
                <a:rPr lang="en-US" sz="1800" b="1">
                  <a:latin typeface="Arial Narrow" pitchFamily="34" charset="0"/>
                </a:rPr>
                <a:t>Tiếp xúc</a:t>
              </a:r>
            </a:p>
          </p:txBody>
        </p:sp>
      </p:grpSp>
      <p:pic>
        <p:nvPicPr>
          <p:cNvPr id="104462" name="Picture 14" descr="j0216020"/>
          <p:cNvPicPr>
            <a:picLocks noChangeAspect="1" noChangeArrowheads="1"/>
          </p:cNvPicPr>
          <p:nvPr/>
        </p:nvPicPr>
        <p:blipFill>
          <a:blip r:embed="rId5" cstate="print"/>
          <a:srcRect/>
          <a:stretch>
            <a:fillRect/>
          </a:stretch>
        </p:blipFill>
        <p:spPr bwMode="auto">
          <a:xfrm>
            <a:off x="2501900" y="1066800"/>
            <a:ext cx="1536700" cy="2286000"/>
          </a:xfrm>
          <a:prstGeom prst="rect">
            <a:avLst/>
          </a:prstGeom>
          <a:noFill/>
        </p:spPr>
      </p:pic>
      <p:pic>
        <p:nvPicPr>
          <p:cNvPr id="104463" name="Picture 15" descr="j0178788"/>
          <p:cNvPicPr>
            <a:picLocks noChangeAspect="1" noChangeArrowheads="1"/>
          </p:cNvPicPr>
          <p:nvPr/>
        </p:nvPicPr>
        <p:blipFill>
          <a:blip r:embed="rId6" cstate="print"/>
          <a:srcRect/>
          <a:stretch>
            <a:fillRect/>
          </a:stretch>
        </p:blipFill>
        <p:spPr bwMode="auto">
          <a:xfrm>
            <a:off x="5943600" y="4267200"/>
            <a:ext cx="2819400" cy="1879600"/>
          </a:xfrm>
          <a:prstGeom prst="rect">
            <a:avLst/>
          </a:prstGeom>
          <a:noFill/>
        </p:spPr>
      </p:pic>
      <p:sp>
        <p:nvSpPr>
          <p:cNvPr id="104466" name="Text Box 18"/>
          <p:cNvSpPr txBox="1">
            <a:spLocks noChangeArrowheads="1"/>
          </p:cNvSpPr>
          <p:nvPr/>
        </p:nvSpPr>
        <p:spPr bwMode="auto">
          <a:xfrm>
            <a:off x="4191000" y="1295400"/>
            <a:ext cx="4724400" cy="1014413"/>
          </a:xfrm>
          <a:prstGeom prst="rect">
            <a:avLst/>
          </a:prstGeom>
          <a:noFill/>
          <a:ln w="12700">
            <a:noFill/>
            <a:miter lim="800000"/>
            <a:headEnd/>
            <a:tailEnd/>
          </a:ln>
          <a:effectLst/>
        </p:spPr>
        <p:txBody>
          <a:bodyPr lIns="0" tIns="0" rIns="0" bIns="0">
            <a:spAutoFit/>
          </a:bodyPr>
          <a:lstStyle/>
          <a:p>
            <a:pPr marL="104775" indent="-104775" eaLnBrk="0" hangingPunct="0">
              <a:spcAft>
                <a:spcPct val="15000"/>
              </a:spcAft>
              <a:buClr>
                <a:srgbClr val="808080"/>
              </a:buClr>
              <a:buSzPct val="100000"/>
              <a:buFont typeface="Wingdings" pitchFamily="2" charset="2"/>
              <a:buNone/>
            </a:pPr>
            <a:r>
              <a:rPr lang="en-US" sz="1600" b="1">
                <a:solidFill>
                  <a:srgbClr val="000000"/>
                </a:solidFill>
                <a:latin typeface="Arial" charset="0"/>
              </a:rPr>
              <a:t>Chức năng</a:t>
            </a:r>
          </a:p>
          <a:p>
            <a:pPr marL="554038" lvl="1" indent="-192088">
              <a:buFontTx/>
              <a:buChar char="•"/>
            </a:pPr>
            <a:r>
              <a:rPr lang="en-US" sz="1600" b="1"/>
              <a:t>Cung cấp các dịch vụ hỗ trợ khách hàng</a:t>
            </a:r>
          </a:p>
          <a:p>
            <a:pPr marL="554038" lvl="1" indent="-192088">
              <a:buFontTx/>
              <a:buChar char="•"/>
            </a:pPr>
            <a:r>
              <a:rPr lang="en-US" sz="1600" b="1">
                <a:cs typeface="Times New Roman" pitchFamily="18" charset="0"/>
              </a:rPr>
              <a:t>Cung cấp chức năng tương tác, thu thập phản hồi từ khách hàng</a:t>
            </a:r>
            <a:endParaRPr lang="en-US" sz="1600" b="1"/>
          </a:p>
        </p:txBody>
      </p:sp>
      <p:sp>
        <p:nvSpPr>
          <p:cNvPr id="104467" name="Text Box 19"/>
          <p:cNvSpPr txBox="1">
            <a:spLocks noChangeArrowheads="1"/>
          </p:cNvSpPr>
          <p:nvPr/>
        </p:nvSpPr>
        <p:spPr bwMode="auto">
          <a:xfrm>
            <a:off x="609600" y="4267200"/>
            <a:ext cx="5029200" cy="1817688"/>
          </a:xfrm>
          <a:prstGeom prst="rect">
            <a:avLst/>
          </a:prstGeom>
          <a:noFill/>
          <a:ln w="12700">
            <a:noFill/>
            <a:miter lim="800000"/>
            <a:headEnd/>
            <a:tailEnd/>
          </a:ln>
          <a:effectLst/>
        </p:spPr>
        <p:txBody>
          <a:bodyPr lIns="0" tIns="0" rIns="0" bIns="0">
            <a:spAutoFit/>
          </a:bodyPr>
          <a:lstStyle/>
          <a:p>
            <a:pPr marL="104775" indent="-104775" eaLnBrk="0" hangingPunct="0">
              <a:spcAft>
                <a:spcPct val="15000"/>
              </a:spcAft>
              <a:buClr>
                <a:schemeClr val="tx1"/>
              </a:buClr>
              <a:buFont typeface="Wingdings" pitchFamily="2" charset="2"/>
              <a:buNone/>
            </a:pPr>
            <a:r>
              <a:rPr lang="en-US" sz="2000" b="1">
                <a:solidFill>
                  <a:srgbClr val="000000"/>
                </a:solidFill>
                <a:latin typeface="Arial Narrow" pitchFamily="34" charset="0"/>
              </a:rPr>
              <a:t>Giá trị</a:t>
            </a:r>
            <a:endParaRPr lang="en-US" sz="3500" b="1">
              <a:solidFill>
                <a:srgbClr val="000000"/>
              </a:solidFill>
              <a:latin typeface="Arial" charset="0"/>
            </a:endParaRPr>
          </a:p>
          <a:p>
            <a:pPr marL="554038" lvl="1" indent="-192088">
              <a:buFontTx/>
              <a:buChar char="•"/>
            </a:pPr>
            <a:r>
              <a:rPr lang="en-US" sz="1600" b="1"/>
              <a:t>Chắc chắn – Tại mọi điểm tiếp xúc chia sẻ cung một thông tin cho cung đối tượng công dân, cùng một truy cập cho cùng một loại hình kinh doanh</a:t>
            </a:r>
          </a:p>
          <a:p>
            <a:pPr marL="554038" lvl="1" indent="-192088">
              <a:buFontTx/>
              <a:buChar char="•"/>
            </a:pPr>
            <a:r>
              <a:rPr lang="en-US" sz="1600" b="1"/>
              <a:t>Liên tục – Mỗi điểm tiếp xúc đều biết nội dung các đợt tiếp xúc trước đó, theo dõi được tiến độ mọi cuộc trao đổi với công dân trên mọi kênh liên lạc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vi-VN" smtClean="0"/>
              <a:t>Trước đây các cơ quan chính phủ cung </a:t>
            </a:r>
            <a:r>
              <a:rPr lang="vi-VN" b="1" smtClean="0"/>
              <a:t>cấp dịch vụ </a:t>
            </a:r>
            <a:r>
              <a:rPr lang="vi-VN" smtClean="0"/>
              <a:t>cho dân</a:t>
            </a:r>
            <a:r>
              <a:rPr lang="en-US" smtClean="0"/>
              <a:t> </a:t>
            </a:r>
            <a:r>
              <a:rPr lang="vi-VN" smtClean="0"/>
              <a:t>chúng </a:t>
            </a:r>
            <a:r>
              <a:rPr lang="vi-VN" b="1" smtClean="0"/>
              <a:t>tại trụ sở </a:t>
            </a:r>
            <a:r>
              <a:rPr lang="vi-VN" smtClean="0"/>
              <a:t>của mình, thì nay, nhờ vào công nghệ thông tin</a:t>
            </a:r>
            <a:r>
              <a:rPr lang="en-US" smtClean="0"/>
              <a:t> </a:t>
            </a:r>
            <a:r>
              <a:rPr lang="vi-VN" smtClean="0"/>
              <a:t>và viễn thông, các trung tâm dịch vụ trực tuyến được thiết lập,</a:t>
            </a:r>
            <a:r>
              <a:rPr lang="en-US" smtClean="0"/>
              <a:t> </a:t>
            </a:r>
            <a:r>
              <a:rPr lang="vi-VN" smtClean="0"/>
              <a:t>hoặc là ngay trong trụ sở cơ quan chính phủ hoặc gần với dân.</a:t>
            </a:r>
          </a:p>
          <a:p>
            <a:r>
              <a:rPr lang="vi-VN" smtClean="0"/>
              <a:t>Qua các </a:t>
            </a:r>
            <a:r>
              <a:rPr lang="vi-VN" b="1" smtClean="0"/>
              <a:t>cổng thông tin </a:t>
            </a:r>
            <a:r>
              <a:rPr lang="vi-VN" smtClean="0"/>
              <a:t>cho công dân (Citizen Portal), người</a:t>
            </a:r>
            <a:r>
              <a:rPr lang="en-US" smtClean="0"/>
              <a:t> </a:t>
            </a:r>
            <a:r>
              <a:rPr lang="vi-VN" smtClean="0"/>
              <a:t>dân nhận được thông tin, có thể hỏi đáp pháp luật, được phục</a:t>
            </a:r>
            <a:r>
              <a:rPr lang="en-US" smtClean="0"/>
              <a:t> </a:t>
            </a:r>
            <a:r>
              <a:rPr lang="vi-VN" smtClean="0"/>
              <a:t>vụ giải quyết các việc trong cuộc sống hàng ngày : công chứng,</a:t>
            </a:r>
            <a:r>
              <a:rPr lang="en-US" smtClean="0"/>
              <a:t> </a:t>
            </a:r>
            <a:r>
              <a:rPr lang="vi-VN" smtClean="0"/>
              <a:t>đăng ký lập doanh nghiệp, đăng ký nhân khẩu, sang tên trước</a:t>
            </a:r>
            <a:r>
              <a:rPr lang="en-US" smtClean="0"/>
              <a:t> </a:t>
            </a:r>
            <a:r>
              <a:rPr lang="vi-VN" smtClean="0"/>
              <a:t>bạ v.v... mà không phải đến chầu chực tại trụ sở các cơ quan</a:t>
            </a:r>
            <a:r>
              <a:rPr lang="en-US" smtClean="0"/>
              <a:t> </a:t>
            </a:r>
            <a:r>
              <a:rPr lang="vi-VN" smtClean="0"/>
              <a:t>chính phủ như trên như trước đây.</a:t>
            </a:r>
            <a:endParaRPr lang="en-US"/>
          </a:p>
        </p:txBody>
      </p:sp>
      <p:sp>
        <p:nvSpPr>
          <p:cNvPr id="3" name="Title 2"/>
          <p:cNvSpPr>
            <a:spLocks noGrp="1"/>
          </p:cNvSpPr>
          <p:nvPr>
            <p:ph type="title"/>
          </p:nvPr>
        </p:nvSpPr>
        <p:spPr/>
        <p:txBody>
          <a:bodyPr/>
          <a:lstStyle/>
          <a:p>
            <a:r>
              <a:rPr lang="en-US" smtClean="0"/>
              <a:t>Các dịch vụ chính phủ trực tuyến</a:t>
            </a:r>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492" name="Object 20"/>
          <p:cNvGraphicFramePr>
            <a:graphicFrameLocks noChangeAspect="1"/>
          </p:cNvGraphicFramePr>
          <p:nvPr/>
        </p:nvGraphicFramePr>
        <p:xfrm>
          <a:off x="152400" y="2484438"/>
          <a:ext cx="2209800" cy="1657350"/>
        </p:xfrm>
        <a:graphic>
          <a:graphicData uri="http://schemas.openxmlformats.org/presentationml/2006/ole">
            <p:oleObj spid="_x0000_s11266" r:id="rId4" imgW="4572000" imgH="3429000" progId="PowerPoint.Slide.8">
              <p:embed/>
            </p:oleObj>
          </a:graphicData>
        </a:graphic>
      </p:graphicFrame>
      <p:sp>
        <p:nvSpPr>
          <p:cNvPr id="105489" name="Rectangle 17"/>
          <p:cNvSpPr>
            <a:spLocks noChangeArrowheads="1"/>
          </p:cNvSpPr>
          <p:nvPr/>
        </p:nvSpPr>
        <p:spPr bwMode="auto">
          <a:xfrm>
            <a:off x="2667000" y="1143000"/>
            <a:ext cx="5334000" cy="1905000"/>
          </a:xfrm>
          <a:prstGeom prst="rect">
            <a:avLst/>
          </a:prstGeom>
          <a:solidFill>
            <a:srgbClr val="CCFFFF"/>
          </a:solidFill>
          <a:ln w="9525">
            <a:solidFill>
              <a:srgbClr val="000000"/>
            </a:solidFill>
            <a:miter lim="800000"/>
            <a:headEnd/>
            <a:tailEnd/>
          </a:ln>
          <a:effectLst>
            <a:outerShdw dist="107763" dir="2700000" algn="ctr" rotWithShape="0">
              <a:srgbClr val="808080"/>
            </a:outerShdw>
          </a:effectLst>
        </p:spPr>
        <p:txBody>
          <a:bodyPr wrap="none" anchor="ctr"/>
          <a:lstStyle/>
          <a:p>
            <a:endParaRPr lang="en-US"/>
          </a:p>
        </p:txBody>
      </p:sp>
      <p:sp>
        <p:nvSpPr>
          <p:cNvPr id="105488" name="Rectangle 16"/>
          <p:cNvSpPr>
            <a:spLocks noChangeArrowheads="1"/>
          </p:cNvSpPr>
          <p:nvPr/>
        </p:nvSpPr>
        <p:spPr bwMode="auto">
          <a:xfrm>
            <a:off x="2590800" y="4495800"/>
            <a:ext cx="5105400" cy="1905000"/>
          </a:xfrm>
          <a:prstGeom prst="rect">
            <a:avLst/>
          </a:prstGeom>
          <a:solidFill>
            <a:srgbClr val="CCFFCC"/>
          </a:solidFill>
          <a:ln w="9525">
            <a:solidFill>
              <a:srgbClr val="000000"/>
            </a:solidFill>
            <a:miter lim="800000"/>
            <a:headEnd/>
            <a:tailEnd/>
          </a:ln>
          <a:effectLst>
            <a:outerShdw dist="107763" dir="2700000" algn="ctr" rotWithShape="0">
              <a:srgbClr val="808080"/>
            </a:outerShdw>
          </a:effectLst>
        </p:spPr>
        <p:txBody>
          <a:bodyPr wrap="none" anchor="ctr"/>
          <a:lstStyle/>
          <a:p>
            <a:endParaRPr lang="en-US"/>
          </a:p>
        </p:txBody>
      </p:sp>
      <p:sp>
        <p:nvSpPr>
          <p:cNvPr id="105475" name="Rectangle 3"/>
          <p:cNvSpPr>
            <a:spLocks noGrp="1" noChangeArrowheads="1"/>
          </p:cNvSpPr>
          <p:nvPr>
            <p:ph type="title"/>
          </p:nvPr>
        </p:nvSpPr>
        <p:spPr>
          <a:xfrm>
            <a:off x="2971800" y="0"/>
            <a:ext cx="6172200" cy="914400"/>
          </a:xfrm>
        </p:spPr>
        <p:txBody>
          <a:bodyPr/>
          <a:lstStyle/>
          <a:p>
            <a:r>
              <a:rPr lang="en-US" b="1">
                <a:latin typeface="Verdana" pitchFamily="34" charset="0"/>
                <a:ea typeface="Verdana" pitchFamily="34" charset="0"/>
                <a:cs typeface="Verdana" pitchFamily="34" charset="0"/>
              </a:rPr>
              <a:t>Mô hình Chính phủ điện tử </a:t>
            </a:r>
            <a:br>
              <a:rPr lang="en-US" b="1">
                <a:latin typeface="Verdana" pitchFamily="34" charset="0"/>
                <a:ea typeface="Verdana" pitchFamily="34" charset="0"/>
                <a:cs typeface="Verdana" pitchFamily="34" charset="0"/>
              </a:rPr>
            </a:br>
            <a:r>
              <a:rPr lang="en-US" b="1">
                <a:latin typeface="Verdana" pitchFamily="34" charset="0"/>
                <a:ea typeface="Verdana" pitchFamily="34" charset="0"/>
                <a:cs typeface="Verdana" pitchFamily="34" charset="0"/>
              </a:rPr>
              <a:t>Thư tín/Tài liệu/Hình ảnh</a:t>
            </a:r>
          </a:p>
        </p:txBody>
      </p:sp>
      <p:sp>
        <p:nvSpPr>
          <p:cNvPr id="105476" name="Rectangle 4"/>
          <p:cNvSpPr>
            <a:spLocks noChangeArrowheads="1"/>
          </p:cNvSpPr>
          <p:nvPr/>
        </p:nvSpPr>
        <p:spPr bwMode="auto">
          <a:xfrm>
            <a:off x="220663" y="927100"/>
            <a:ext cx="4624387" cy="5924550"/>
          </a:xfrm>
          <a:prstGeom prst="rect">
            <a:avLst/>
          </a:prstGeom>
          <a:noFill/>
          <a:ln w="12700">
            <a:noFill/>
            <a:miter lim="800000"/>
            <a:headEnd/>
            <a:tailEnd/>
          </a:ln>
          <a:effectLst/>
        </p:spPr>
        <p:txBody>
          <a:bodyPr wrap="none"/>
          <a:lstStyle/>
          <a:p>
            <a:endParaRPr lang="en-US"/>
          </a:p>
        </p:txBody>
      </p:sp>
      <p:sp>
        <p:nvSpPr>
          <p:cNvPr id="105477" name="Rectangle 5"/>
          <p:cNvSpPr>
            <a:spLocks noChangeArrowheads="1"/>
          </p:cNvSpPr>
          <p:nvPr/>
        </p:nvSpPr>
        <p:spPr bwMode="auto">
          <a:xfrm>
            <a:off x="5160963" y="4090988"/>
            <a:ext cx="3576637" cy="2760662"/>
          </a:xfrm>
          <a:prstGeom prst="rect">
            <a:avLst/>
          </a:prstGeom>
          <a:noFill/>
          <a:ln w="12700">
            <a:noFill/>
            <a:miter lim="800000"/>
            <a:headEnd/>
            <a:tailEnd/>
          </a:ln>
          <a:effectLst/>
        </p:spPr>
        <p:txBody>
          <a:bodyPr wrap="none"/>
          <a:lstStyle/>
          <a:p>
            <a:endParaRPr lang="en-US"/>
          </a:p>
        </p:txBody>
      </p:sp>
      <p:grpSp>
        <p:nvGrpSpPr>
          <p:cNvPr id="2" name="Group 6"/>
          <p:cNvGrpSpPr>
            <a:grpSpLocks/>
          </p:cNvGrpSpPr>
          <p:nvPr/>
        </p:nvGrpSpPr>
        <p:grpSpPr bwMode="auto">
          <a:xfrm>
            <a:off x="1250950" y="1143000"/>
            <a:ext cx="1143000" cy="1252538"/>
            <a:chOff x="1664" y="2747"/>
            <a:chExt cx="390" cy="357"/>
          </a:xfrm>
        </p:grpSpPr>
        <p:sp>
          <p:nvSpPr>
            <p:cNvPr id="105479" name="Freeform 7"/>
            <p:cNvSpPr>
              <a:spLocks/>
            </p:cNvSpPr>
            <p:nvPr/>
          </p:nvSpPr>
          <p:spPr bwMode="auto">
            <a:xfrm>
              <a:off x="1664" y="2747"/>
              <a:ext cx="390" cy="357"/>
            </a:xfrm>
            <a:custGeom>
              <a:avLst/>
              <a:gdLst/>
              <a:ahLst/>
              <a:cxnLst>
                <a:cxn ang="0">
                  <a:pos x="80" y="45"/>
                </a:cxn>
                <a:cxn ang="0">
                  <a:pos x="48" y="0"/>
                </a:cxn>
                <a:cxn ang="0">
                  <a:pos x="0" y="18"/>
                </a:cxn>
                <a:cxn ang="0">
                  <a:pos x="39" y="73"/>
                </a:cxn>
                <a:cxn ang="0">
                  <a:pos x="80" y="45"/>
                </a:cxn>
              </a:cxnLst>
              <a:rect l="0" t="0" r="r" b="b"/>
              <a:pathLst>
                <a:path w="80" h="73">
                  <a:moveTo>
                    <a:pt x="80" y="45"/>
                  </a:moveTo>
                  <a:cubicBezTo>
                    <a:pt x="68" y="31"/>
                    <a:pt x="57" y="16"/>
                    <a:pt x="48" y="0"/>
                  </a:cubicBezTo>
                  <a:lnTo>
                    <a:pt x="0" y="18"/>
                  </a:lnTo>
                  <a:cubicBezTo>
                    <a:pt x="11" y="38"/>
                    <a:pt x="24" y="56"/>
                    <a:pt x="39" y="73"/>
                  </a:cubicBezTo>
                  <a:lnTo>
                    <a:pt x="80" y="45"/>
                  </a:lnTo>
                </a:path>
              </a:pathLst>
            </a:custGeom>
            <a:gradFill rotWithShape="0">
              <a:gsLst>
                <a:gs pos="0">
                  <a:srgbClr val="FFFFFF"/>
                </a:gs>
                <a:gs pos="100000">
                  <a:srgbClr val="FFE5E5"/>
                </a:gs>
              </a:gsLst>
              <a:path path="rect">
                <a:fillToRect l="50000" t="50000" r="50000" b="50000"/>
              </a:path>
            </a:gradFill>
            <a:ln w="0" cap="flat" cmpd="sng">
              <a:noFill/>
              <a:prstDash val="solid"/>
              <a:round/>
              <a:headEnd type="none" w="med" len="med"/>
              <a:tailEnd type="none" w="med" len="med"/>
            </a:ln>
            <a:effectLst/>
            <a:scene3d>
              <a:camera prst="legacyPerspectiveBottomLeft">
                <a:rot lat="0" lon="300000" rev="0"/>
              </a:camera>
              <a:lightRig rig="legacyFlat3" dir="t"/>
            </a:scene3d>
            <a:sp3d extrusionH="121893000" prstMaterial="legacyPlastic">
              <a:bevelT w="13500" h="13500" prst="angle"/>
              <a:bevelB w="13500" h="13500" prst="angle"/>
              <a:extrusionClr>
                <a:srgbClr val="FFE5E5"/>
              </a:extrusionClr>
            </a:sp3d>
          </p:spPr>
          <p:txBody>
            <a:bodyPr>
              <a:flatTx/>
            </a:bodyPr>
            <a:lstStyle/>
            <a:p>
              <a:endParaRPr lang="en-US"/>
            </a:p>
          </p:txBody>
        </p:sp>
        <p:sp>
          <p:nvSpPr>
            <p:cNvPr id="105480" name="Text Box 8"/>
            <p:cNvSpPr txBox="1">
              <a:spLocks noChangeArrowheads="1"/>
            </p:cNvSpPr>
            <p:nvPr/>
          </p:nvSpPr>
          <p:spPr bwMode="auto">
            <a:xfrm>
              <a:off x="1739" y="2819"/>
              <a:ext cx="250" cy="157"/>
            </a:xfrm>
            <a:prstGeom prst="rect">
              <a:avLst/>
            </a:prstGeom>
            <a:noFill/>
            <a:ln w="0">
              <a:noFill/>
              <a:miter lim="800000"/>
              <a:headEnd/>
              <a:tailEnd/>
            </a:ln>
            <a:effectLst/>
          </p:spPr>
          <p:txBody>
            <a:bodyPr wrap="none" lIns="0" tIns="0" rIns="0" bIns="0" anchor="ctr" anchorCtr="1">
              <a:spAutoFit/>
              <a:flatTx/>
            </a:bodyPr>
            <a:lstStyle/>
            <a:p>
              <a:pPr algn="ctr">
                <a:lnSpc>
                  <a:spcPct val="75000"/>
                </a:lnSpc>
              </a:pPr>
              <a:r>
                <a:rPr lang="en-US" sz="1600" b="1">
                  <a:latin typeface="Arial Narrow" pitchFamily="34" charset="0"/>
                </a:rPr>
                <a:t>Thư</a:t>
              </a:r>
            </a:p>
            <a:p>
              <a:pPr algn="ctr">
                <a:lnSpc>
                  <a:spcPct val="75000"/>
                </a:lnSpc>
              </a:pPr>
              <a:r>
                <a:rPr lang="en-US" sz="1600" b="1">
                  <a:latin typeface="Arial Narrow" pitchFamily="34" charset="0"/>
                </a:rPr>
                <a:t>Tài liệu</a:t>
              </a:r>
            </a:p>
            <a:p>
              <a:pPr algn="ctr">
                <a:lnSpc>
                  <a:spcPct val="75000"/>
                </a:lnSpc>
              </a:pPr>
              <a:r>
                <a:rPr lang="en-US" sz="1600" b="1">
                  <a:latin typeface="Arial Narrow" pitchFamily="34" charset="0"/>
                </a:rPr>
                <a:t>Hình ảnh</a:t>
              </a:r>
            </a:p>
          </p:txBody>
        </p:sp>
      </p:grpSp>
      <p:grpSp>
        <p:nvGrpSpPr>
          <p:cNvPr id="3" name="Group 11"/>
          <p:cNvGrpSpPr>
            <a:grpSpLocks/>
          </p:cNvGrpSpPr>
          <p:nvPr/>
        </p:nvGrpSpPr>
        <p:grpSpPr bwMode="auto">
          <a:xfrm>
            <a:off x="6172200" y="3133725"/>
            <a:ext cx="1752600" cy="1147763"/>
            <a:chOff x="424" y="3504"/>
            <a:chExt cx="399" cy="230"/>
          </a:xfrm>
        </p:grpSpPr>
        <p:pic>
          <p:nvPicPr>
            <p:cNvPr id="105484" name="Picture 12" descr="BS00272_"/>
            <p:cNvPicPr>
              <a:picLocks noChangeAspect="1" noChangeArrowheads="1"/>
            </p:cNvPicPr>
            <p:nvPr/>
          </p:nvPicPr>
          <p:blipFill>
            <a:blip r:embed="rId5" cstate="print">
              <a:lum bright="46000" contrast="-46000"/>
              <a:grayscl/>
            </a:blip>
            <a:srcRect/>
            <a:stretch>
              <a:fillRect/>
            </a:stretch>
          </p:blipFill>
          <p:spPr bwMode="auto">
            <a:xfrm>
              <a:off x="454" y="3504"/>
              <a:ext cx="339" cy="222"/>
            </a:xfrm>
            <a:prstGeom prst="rect">
              <a:avLst/>
            </a:prstGeom>
            <a:noFill/>
            <a:ln w="9525">
              <a:noFill/>
              <a:miter lim="800000"/>
              <a:headEnd/>
              <a:tailEnd/>
            </a:ln>
            <a:effectLst/>
          </p:spPr>
        </p:pic>
        <p:sp>
          <p:nvSpPr>
            <p:cNvPr id="105485" name="Text Box 13"/>
            <p:cNvSpPr txBox="1">
              <a:spLocks noChangeArrowheads="1"/>
            </p:cNvSpPr>
            <p:nvPr/>
          </p:nvSpPr>
          <p:spPr bwMode="auto">
            <a:xfrm>
              <a:off x="424" y="3709"/>
              <a:ext cx="399" cy="25"/>
            </a:xfrm>
            <a:prstGeom prst="rect">
              <a:avLst/>
            </a:prstGeom>
            <a:noFill/>
            <a:ln w="9525">
              <a:noFill/>
              <a:miter lim="800000"/>
              <a:headEnd/>
              <a:tailEnd/>
            </a:ln>
            <a:effectLst/>
          </p:spPr>
          <p:txBody>
            <a:bodyPr lIns="0" tIns="0" rIns="0" bIns="0">
              <a:spAutoFit/>
            </a:bodyPr>
            <a:lstStyle/>
            <a:p>
              <a:pPr algn="ctr"/>
              <a:endParaRPr lang="en-US" sz="800" b="1">
                <a:solidFill>
                  <a:srgbClr val="000000"/>
                </a:solidFill>
                <a:latin typeface="Arial" charset="0"/>
              </a:endParaRPr>
            </a:p>
          </p:txBody>
        </p:sp>
      </p:grpSp>
      <p:pic>
        <p:nvPicPr>
          <p:cNvPr id="105486" name="Picture 14" descr="HH02501_"/>
          <p:cNvPicPr>
            <a:picLocks noChangeAspect="1" noChangeArrowheads="1"/>
          </p:cNvPicPr>
          <p:nvPr/>
        </p:nvPicPr>
        <p:blipFill>
          <a:blip r:embed="rId6" cstate="print">
            <a:lum bright="46000" contrast="-46000"/>
            <a:grayscl/>
          </a:blip>
          <a:srcRect/>
          <a:stretch>
            <a:fillRect/>
          </a:stretch>
        </p:blipFill>
        <p:spPr bwMode="auto">
          <a:xfrm>
            <a:off x="2743200" y="3286125"/>
            <a:ext cx="1681163" cy="900113"/>
          </a:xfrm>
          <a:prstGeom prst="rect">
            <a:avLst/>
          </a:prstGeom>
          <a:noFill/>
          <a:ln w="9525">
            <a:noFill/>
            <a:miter lim="800000"/>
            <a:headEnd/>
            <a:tailEnd/>
          </a:ln>
          <a:effectLst/>
        </p:spPr>
      </p:pic>
      <p:sp>
        <p:nvSpPr>
          <p:cNvPr id="105490" name="Text Box 18"/>
          <p:cNvSpPr txBox="1">
            <a:spLocks noChangeArrowheads="1"/>
          </p:cNvSpPr>
          <p:nvPr/>
        </p:nvSpPr>
        <p:spPr bwMode="auto">
          <a:xfrm>
            <a:off x="2743200" y="1219200"/>
            <a:ext cx="5257800" cy="1328738"/>
          </a:xfrm>
          <a:prstGeom prst="rect">
            <a:avLst/>
          </a:prstGeom>
          <a:noFill/>
          <a:ln w="12700">
            <a:noFill/>
            <a:miter lim="800000"/>
            <a:headEnd/>
            <a:tailEnd/>
          </a:ln>
          <a:effectLst/>
        </p:spPr>
        <p:txBody>
          <a:bodyPr lIns="0" tIns="0" rIns="0" bIns="0">
            <a:spAutoFit/>
          </a:bodyPr>
          <a:lstStyle/>
          <a:p>
            <a:pPr marL="104775" indent="-104775" eaLnBrk="0" hangingPunct="0">
              <a:spcAft>
                <a:spcPct val="15000"/>
              </a:spcAft>
              <a:buClr>
                <a:srgbClr val="808080"/>
              </a:buClr>
              <a:buSzPct val="100000"/>
              <a:buFont typeface="Wingdings" pitchFamily="2" charset="2"/>
              <a:buNone/>
            </a:pPr>
            <a:r>
              <a:rPr lang="en-US" sz="2000" b="1">
                <a:solidFill>
                  <a:srgbClr val="000000"/>
                </a:solidFill>
                <a:latin typeface="Arial Narrow" pitchFamily="34" charset="0"/>
              </a:rPr>
              <a:t>Chức năng</a:t>
            </a:r>
            <a:endParaRPr lang="en-US" sz="3500" b="1">
              <a:solidFill>
                <a:srgbClr val="000000"/>
              </a:solidFill>
              <a:latin typeface="Arial" charset="0"/>
            </a:endParaRPr>
          </a:p>
          <a:p>
            <a:pPr marL="554038" lvl="1" indent="-192088">
              <a:buFontTx/>
              <a:buChar char="•"/>
            </a:pPr>
            <a:r>
              <a:rPr lang="en-US" sz="1600" b="1"/>
              <a:t>Cung cấp việc hỗ trợ các tài liệu trên giấy như tài liệu in, thư tín, fax…</a:t>
            </a:r>
          </a:p>
          <a:p>
            <a:pPr marL="554038" lvl="1" indent="-192088">
              <a:buFontTx/>
              <a:buChar char="•"/>
            </a:pPr>
            <a:r>
              <a:rPr lang="en-US" sz="1600" b="1"/>
              <a:t>Khả năng hỗ trợ việc xử lý tài liệu đầu vào dạng không điện tử, kể cả việc số hóa tài liệu</a:t>
            </a:r>
          </a:p>
        </p:txBody>
      </p:sp>
      <p:sp>
        <p:nvSpPr>
          <p:cNvPr id="105491" name="Text Box 19"/>
          <p:cNvSpPr txBox="1">
            <a:spLocks noChangeArrowheads="1"/>
          </p:cNvSpPr>
          <p:nvPr/>
        </p:nvSpPr>
        <p:spPr bwMode="auto">
          <a:xfrm>
            <a:off x="2667000" y="4572000"/>
            <a:ext cx="5029200" cy="1573213"/>
          </a:xfrm>
          <a:prstGeom prst="rect">
            <a:avLst/>
          </a:prstGeom>
          <a:noFill/>
          <a:ln w="12700">
            <a:noFill/>
            <a:miter lim="800000"/>
            <a:headEnd/>
            <a:tailEnd/>
          </a:ln>
          <a:effectLst/>
        </p:spPr>
        <p:txBody>
          <a:bodyPr lIns="0" tIns="0" rIns="0" bIns="0">
            <a:spAutoFit/>
          </a:bodyPr>
          <a:lstStyle/>
          <a:p>
            <a:pPr marL="104775" indent="-104775" eaLnBrk="0" hangingPunct="0">
              <a:spcAft>
                <a:spcPct val="15000"/>
              </a:spcAft>
              <a:buClr>
                <a:schemeClr val="tx1"/>
              </a:buClr>
              <a:buFont typeface="Wingdings" pitchFamily="2" charset="2"/>
              <a:buNone/>
            </a:pPr>
            <a:r>
              <a:rPr lang="en-US" sz="2000" b="1">
                <a:solidFill>
                  <a:srgbClr val="000000"/>
                </a:solidFill>
                <a:latin typeface="Arial Narrow" pitchFamily="34" charset="0"/>
              </a:rPr>
              <a:t>Giá trị</a:t>
            </a:r>
            <a:endParaRPr lang="en-US" sz="3500" b="1">
              <a:solidFill>
                <a:srgbClr val="000000"/>
              </a:solidFill>
              <a:latin typeface="Arial" charset="0"/>
            </a:endParaRPr>
          </a:p>
          <a:p>
            <a:pPr marL="554038" lvl="1" indent="-192088">
              <a:buFontTx/>
              <a:buChar char="•"/>
            </a:pPr>
            <a:r>
              <a:rPr lang="en-US" sz="1600" b="1"/>
              <a:t>Khả năng kiểm soát tài liệu ra/vào hệ thống </a:t>
            </a:r>
          </a:p>
          <a:p>
            <a:pPr marL="554038" lvl="1" indent="-192088">
              <a:buFontTx/>
              <a:buChar char="•"/>
            </a:pPr>
            <a:r>
              <a:rPr lang="en-US" sz="1600" b="1"/>
              <a:t>Giảm giấy tờ bằng việc số hóa hồ sơ trong xử lý và lưu trữ</a:t>
            </a:r>
          </a:p>
          <a:p>
            <a:pPr marL="554038" lvl="1" indent="-192088">
              <a:buFontTx/>
              <a:buChar char="•"/>
            </a:pPr>
            <a:r>
              <a:rPr lang="en-US" sz="1600" b="1"/>
              <a:t>Khả năng tương tác với công dân, thu nhận thông tin dưới mọi hình thức, hệ thống làm việc liên tục</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519" name="Object 23"/>
          <p:cNvGraphicFramePr>
            <a:graphicFrameLocks noChangeAspect="1"/>
          </p:cNvGraphicFramePr>
          <p:nvPr/>
        </p:nvGraphicFramePr>
        <p:xfrm>
          <a:off x="152400" y="2484438"/>
          <a:ext cx="2209800" cy="1657350"/>
        </p:xfrm>
        <a:graphic>
          <a:graphicData uri="http://schemas.openxmlformats.org/presentationml/2006/ole">
            <p:oleObj spid="_x0000_s12290" r:id="rId4" imgW="4572000" imgH="3429000" progId="PowerPoint.Slide.8">
              <p:embed/>
            </p:oleObj>
          </a:graphicData>
        </a:graphic>
      </p:graphicFrame>
      <p:sp>
        <p:nvSpPr>
          <p:cNvPr id="106508" name="Rectangle 12"/>
          <p:cNvSpPr>
            <a:spLocks noChangeArrowheads="1"/>
          </p:cNvSpPr>
          <p:nvPr/>
        </p:nvSpPr>
        <p:spPr bwMode="auto">
          <a:xfrm>
            <a:off x="533400" y="4724400"/>
            <a:ext cx="5791200" cy="1981200"/>
          </a:xfrm>
          <a:prstGeom prst="rect">
            <a:avLst/>
          </a:prstGeom>
          <a:solidFill>
            <a:srgbClr val="CCFFCC"/>
          </a:solidFill>
          <a:ln w="9525">
            <a:solidFill>
              <a:srgbClr val="000000"/>
            </a:solidFill>
            <a:miter lim="800000"/>
            <a:headEnd/>
            <a:tailEnd/>
          </a:ln>
          <a:effectLst>
            <a:outerShdw dist="107763" dir="2700000" algn="ctr" rotWithShape="0">
              <a:srgbClr val="808080"/>
            </a:outerShdw>
          </a:effectLst>
        </p:spPr>
        <p:txBody>
          <a:bodyPr wrap="none" anchor="ctr"/>
          <a:lstStyle/>
          <a:p>
            <a:endParaRPr lang="en-US"/>
          </a:p>
        </p:txBody>
      </p:sp>
      <p:sp>
        <p:nvSpPr>
          <p:cNvPr id="106507" name="Rectangle 11"/>
          <p:cNvSpPr>
            <a:spLocks noChangeArrowheads="1"/>
          </p:cNvSpPr>
          <p:nvPr/>
        </p:nvSpPr>
        <p:spPr bwMode="auto">
          <a:xfrm>
            <a:off x="2667000" y="1143000"/>
            <a:ext cx="5334000" cy="2133600"/>
          </a:xfrm>
          <a:prstGeom prst="rect">
            <a:avLst/>
          </a:prstGeom>
          <a:solidFill>
            <a:srgbClr val="CCFFFF"/>
          </a:solidFill>
          <a:ln w="9525">
            <a:solidFill>
              <a:srgbClr val="000000"/>
            </a:solidFill>
            <a:miter lim="800000"/>
            <a:headEnd/>
            <a:tailEnd/>
          </a:ln>
          <a:effectLst>
            <a:outerShdw dist="107763" dir="2700000" algn="ctr" rotWithShape="0">
              <a:srgbClr val="808080"/>
            </a:outerShdw>
          </a:effectLst>
        </p:spPr>
        <p:txBody>
          <a:bodyPr wrap="none" anchor="ctr"/>
          <a:lstStyle/>
          <a:p>
            <a:endParaRPr lang="en-US"/>
          </a:p>
        </p:txBody>
      </p:sp>
      <p:sp>
        <p:nvSpPr>
          <p:cNvPr id="106499" name="Rectangle 3"/>
          <p:cNvSpPr>
            <a:spLocks noGrp="1" noChangeArrowheads="1"/>
          </p:cNvSpPr>
          <p:nvPr>
            <p:ph type="title"/>
          </p:nvPr>
        </p:nvSpPr>
        <p:spPr>
          <a:xfrm>
            <a:off x="2895600" y="0"/>
            <a:ext cx="6248400" cy="914400"/>
          </a:xfrm>
        </p:spPr>
        <p:txBody>
          <a:bodyPr/>
          <a:lstStyle/>
          <a:p>
            <a:r>
              <a:rPr lang="en-US" b="1">
                <a:latin typeface="Verdana" pitchFamily="34" charset="0"/>
                <a:ea typeface="Verdana" pitchFamily="34" charset="0"/>
                <a:cs typeface="Verdana" pitchFamily="34" charset="0"/>
              </a:rPr>
              <a:t>Mô hình Chính phủ điện tử</a:t>
            </a:r>
            <a:br>
              <a:rPr lang="en-US" b="1">
                <a:latin typeface="Verdana" pitchFamily="34" charset="0"/>
                <a:ea typeface="Verdana" pitchFamily="34" charset="0"/>
                <a:cs typeface="Verdana" pitchFamily="34" charset="0"/>
              </a:rPr>
            </a:br>
            <a:r>
              <a:rPr lang="en-US" b="1">
                <a:latin typeface="Verdana" pitchFamily="34" charset="0"/>
                <a:ea typeface="Verdana" pitchFamily="34" charset="0"/>
                <a:cs typeface="Verdana" pitchFamily="34" charset="0"/>
              </a:rPr>
              <a:t>Thư điện tử</a:t>
            </a:r>
          </a:p>
        </p:txBody>
      </p:sp>
      <p:sp>
        <p:nvSpPr>
          <p:cNvPr id="106500" name="Rectangle 4"/>
          <p:cNvSpPr>
            <a:spLocks noChangeArrowheads="1"/>
          </p:cNvSpPr>
          <p:nvPr/>
        </p:nvSpPr>
        <p:spPr bwMode="auto">
          <a:xfrm>
            <a:off x="220663" y="927100"/>
            <a:ext cx="4624387" cy="5924550"/>
          </a:xfrm>
          <a:prstGeom prst="rect">
            <a:avLst/>
          </a:prstGeom>
          <a:noFill/>
          <a:ln w="12700">
            <a:noFill/>
            <a:miter lim="800000"/>
            <a:headEnd/>
            <a:tailEnd/>
          </a:ln>
          <a:effectLst/>
        </p:spPr>
        <p:txBody>
          <a:bodyPr wrap="none"/>
          <a:lstStyle/>
          <a:p>
            <a:endParaRPr lang="en-US"/>
          </a:p>
        </p:txBody>
      </p:sp>
      <p:sp>
        <p:nvSpPr>
          <p:cNvPr id="106501" name="Rectangle 5"/>
          <p:cNvSpPr>
            <a:spLocks noChangeArrowheads="1"/>
          </p:cNvSpPr>
          <p:nvPr/>
        </p:nvSpPr>
        <p:spPr bwMode="auto">
          <a:xfrm>
            <a:off x="5160963" y="4090988"/>
            <a:ext cx="3576637" cy="2760662"/>
          </a:xfrm>
          <a:prstGeom prst="rect">
            <a:avLst/>
          </a:prstGeom>
          <a:noFill/>
          <a:ln w="12700">
            <a:noFill/>
            <a:miter lim="800000"/>
            <a:headEnd/>
            <a:tailEnd/>
          </a:ln>
          <a:effectLst/>
        </p:spPr>
        <p:txBody>
          <a:bodyPr wrap="none"/>
          <a:lstStyle/>
          <a:p>
            <a:endParaRPr lang="en-US"/>
          </a:p>
        </p:txBody>
      </p:sp>
      <p:grpSp>
        <p:nvGrpSpPr>
          <p:cNvPr id="2" name="Group 6"/>
          <p:cNvGrpSpPr>
            <a:grpSpLocks/>
          </p:cNvGrpSpPr>
          <p:nvPr/>
        </p:nvGrpSpPr>
        <p:grpSpPr bwMode="auto">
          <a:xfrm>
            <a:off x="1338263" y="1416050"/>
            <a:ext cx="1143000" cy="1076325"/>
            <a:chOff x="1888" y="2996"/>
            <a:chExt cx="400" cy="342"/>
          </a:xfrm>
        </p:grpSpPr>
        <p:sp>
          <p:nvSpPr>
            <p:cNvPr id="106503" name="Freeform 7"/>
            <p:cNvSpPr>
              <a:spLocks/>
            </p:cNvSpPr>
            <p:nvPr/>
          </p:nvSpPr>
          <p:spPr bwMode="auto">
            <a:xfrm>
              <a:off x="1888" y="2996"/>
              <a:ext cx="400" cy="342"/>
            </a:xfrm>
            <a:custGeom>
              <a:avLst/>
              <a:gdLst/>
              <a:ahLst/>
              <a:cxnLst>
                <a:cxn ang="0">
                  <a:pos x="82" y="34"/>
                </a:cxn>
                <a:cxn ang="0">
                  <a:pos x="41" y="0"/>
                </a:cxn>
                <a:cxn ang="0">
                  <a:pos x="0" y="29"/>
                </a:cxn>
                <a:cxn ang="0">
                  <a:pos x="50" y="70"/>
                </a:cxn>
                <a:cxn ang="0">
                  <a:pos x="82" y="34"/>
                </a:cxn>
              </a:cxnLst>
              <a:rect l="0" t="0" r="r" b="b"/>
              <a:pathLst>
                <a:path w="82" h="70">
                  <a:moveTo>
                    <a:pt x="82" y="34"/>
                  </a:moveTo>
                  <a:cubicBezTo>
                    <a:pt x="67" y="24"/>
                    <a:pt x="53" y="13"/>
                    <a:pt x="41" y="0"/>
                  </a:cubicBezTo>
                  <a:lnTo>
                    <a:pt x="0" y="29"/>
                  </a:lnTo>
                  <a:cubicBezTo>
                    <a:pt x="15" y="44"/>
                    <a:pt x="32" y="58"/>
                    <a:pt x="50" y="70"/>
                  </a:cubicBezTo>
                  <a:lnTo>
                    <a:pt x="82" y="34"/>
                  </a:lnTo>
                </a:path>
              </a:pathLst>
            </a:custGeom>
            <a:gradFill rotWithShape="0">
              <a:gsLst>
                <a:gs pos="0">
                  <a:srgbClr val="FFFFFF"/>
                </a:gs>
                <a:gs pos="100000">
                  <a:srgbClr val="FFE5E5"/>
                </a:gs>
              </a:gsLst>
              <a:path path="rect">
                <a:fillToRect l="50000" t="50000" r="50000" b="50000"/>
              </a:path>
            </a:gradFill>
            <a:ln w="0" cap="flat" cmpd="sng">
              <a:noFill/>
              <a:prstDash val="solid"/>
              <a:round/>
              <a:headEnd type="none" w="med" len="med"/>
              <a:tailEnd type="none" w="med" len="med"/>
            </a:ln>
            <a:effectLst/>
            <a:scene3d>
              <a:camera prst="legacyPerspectiveBottomLeft">
                <a:rot lat="0" lon="300000" rev="0"/>
              </a:camera>
              <a:lightRig rig="legacyFlat3" dir="t"/>
            </a:scene3d>
            <a:sp3d extrusionH="121893000" prstMaterial="legacyPlastic">
              <a:bevelT w="13500" h="13500" prst="angle"/>
              <a:bevelB w="13500" h="13500" prst="angle"/>
              <a:extrusionClr>
                <a:srgbClr val="FFE5E5"/>
              </a:extrusionClr>
            </a:sp3d>
          </p:spPr>
          <p:txBody>
            <a:bodyPr>
              <a:flatTx/>
            </a:bodyPr>
            <a:lstStyle/>
            <a:p>
              <a:endParaRPr lang="en-US"/>
            </a:p>
          </p:txBody>
        </p:sp>
        <p:sp>
          <p:nvSpPr>
            <p:cNvPr id="106504" name="Text Box 8"/>
            <p:cNvSpPr txBox="1">
              <a:spLocks noChangeArrowheads="1"/>
            </p:cNvSpPr>
            <p:nvPr/>
          </p:nvSpPr>
          <p:spPr bwMode="auto">
            <a:xfrm>
              <a:off x="1965" y="3108"/>
              <a:ext cx="266" cy="117"/>
            </a:xfrm>
            <a:prstGeom prst="rect">
              <a:avLst/>
            </a:prstGeom>
            <a:noFill/>
            <a:ln w="0">
              <a:noFill/>
              <a:miter lim="800000"/>
              <a:headEnd/>
              <a:tailEnd/>
            </a:ln>
            <a:effectLst/>
          </p:spPr>
          <p:txBody>
            <a:bodyPr wrap="none" lIns="0" tIns="0" rIns="0" bIns="0" anchor="ctr" anchorCtr="1">
              <a:spAutoFit/>
              <a:flatTx/>
            </a:bodyPr>
            <a:lstStyle/>
            <a:p>
              <a:pPr algn="ctr">
                <a:lnSpc>
                  <a:spcPct val="75000"/>
                </a:lnSpc>
              </a:pPr>
              <a:r>
                <a:rPr lang="en-US" sz="1600" b="1">
                  <a:latin typeface="Arial Narrow" pitchFamily="34" charset="0"/>
                </a:rPr>
                <a:t>Thư điện</a:t>
              </a:r>
            </a:p>
            <a:p>
              <a:pPr algn="ctr">
                <a:lnSpc>
                  <a:spcPct val="75000"/>
                </a:lnSpc>
              </a:pPr>
              <a:r>
                <a:rPr lang="en-US" sz="1600" b="1">
                  <a:latin typeface="Arial Narrow" pitchFamily="34" charset="0"/>
                </a:rPr>
                <a:t>tử</a:t>
              </a:r>
            </a:p>
          </p:txBody>
        </p:sp>
      </p:grpSp>
      <p:pic>
        <p:nvPicPr>
          <p:cNvPr id="106509" name="Picture 13"/>
          <p:cNvPicPr>
            <a:picLocks noChangeAspect="1" noChangeArrowheads="1"/>
          </p:cNvPicPr>
          <p:nvPr/>
        </p:nvPicPr>
        <p:blipFill>
          <a:blip r:embed="rId5" cstate="print"/>
          <a:srcRect/>
          <a:stretch>
            <a:fillRect/>
          </a:stretch>
        </p:blipFill>
        <p:spPr bwMode="auto">
          <a:xfrm>
            <a:off x="7162800" y="4038600"/>
            <a:ext cx="1562100" cy="1820863"/>
          </a:xfrm>
          <a:prstGeom prst="rect">
            <a:avLst/>
          </a:prstGeom>
          <a:noFill/>
          <a:ln w="9525">
            <a:noFill/>
            <a:miter lim="800000"/>
            <a:headEnd/>
            <a:tailEnd/>
          </a:ln>
          <a:effectLst/>
        </p:spPr>
      </p:pic>
      <p:pic>
        <p:nvPicPr>
          <p:cNvPr id="106510" name="Picture 14"/>
          <p:cNvPicPr>
            <a:picLocks noChangeAspect="1" noChangeArrowheads="1"/>
          </p:cNvPicPr>
          <p:nvPr/>
        </p:nvPicPr>
        <p:blipFill>
          <a:blip r:embed="rId6" cstate="print"/>
          <a:srcRect/>
          <a:stretch>
            <a:fillRect/>
          </a:stretch>
        </p:blipFill>
        <p:spPr bwMode="auto">
          <a:xfrm>
            <a:off x="2438400" y="3733800"/>
            <a:ext cx="782638" cy="911225"/>
          </a:xfrm>
          <a:prstGeom prst="rect">
            <a:avLst/>
          </a:prstGeom>
          <a:noFill/>
          <a:ln w="9525">
            <a:noFill/>
            <a:miter lim="800000"/>
            <a:headEnd/>
            <a:tailEnd/>
          </a:ln>
          <a:effectLst/>
        </p:spPr>
      </p:pic>
      <p:pic>
        <p:nvPicPr>
          <p:cNvPr id="106511" name="Picture 15"/>
          <p:cNvPicPr>
            <a:picLocks noChangeAspect="1" noChangeArrowheads="1"/>
          </p:cNvPicPr>
          <p:nvPr/>
        </p:nvPicPr>
        <p:blipFill>
          <a:blip r:embed="rId7" cstate="print"/>
          <a:srcRect/>
          <a:stretch>
            <a:fillRect/>
          </a:stretch>
        </p:blipFill>
        <p:spPr bwMode="auto">
          <a:xfrm>
            <a:off x="3276600" y="3657600"/>
            <a:ext cx="609600" cy="458788"/>
          </a:xfrm>
          <a:prstGeom prst="rect">
            <a:avLst/>
          </a:prstGeom>
          <a:noFill/>
          <a:ln w="9525">
            <a:noFill/>
            <a:miter lim="800000"/>
            <a:headEnd/>
            <a:tailEnd/>
          </a:ln>
          <a:effectLst/>
        </p:spPr>
      </p:pic>
      <p:pic>
        <p:nvPicPr>
          <p:cNvPr id="106512" name="Picture 16"/>
          <p:cNvPicPr>
            <a:picLocks noChangeAspect="1" noChangeArrowheads="1"/>
          </p:cNvPicPr>
          <p:nvPr/>
        </p:nvPicPr>
        <p:blipFill>
          <a:blip r:embed="rId7" cstate="print"/>
          <a:srcRect/>
          <a:stretch>
            <a:fillRect/>
          </a:stretch>
        </p:blipFill>
        <p:spPr bwMode="auto">
          <a:xfrm>
            <a:off x="4038600" y="3657600"/>
            <a:ext cx="609600" cy="458788"/>
          </a:xfrm>
          <a:prstGeom prst="rect">
            <a:avLst/>
          </a:prstGeom>
          <a:noFill/>
          <a:ln w="9525">
            <a:noFill/>
            <a:miter lim="800000"/>
            <a:headEnd/>
            <a:tailEnd/>
          </a:ln>
          <a:effectLst/>
        </p:spPr>
      </p:pic>
      <p:pic>
        <p:nvPicPr>
          <p:cNvPr id="106513" name="Picture 17"/>
          <p:cNvPicPr>
            <a:picLocks noChangeAspect="1" noChangeArrowheads="1"/>
          </p:cNvPicPr>
          <p:nvPr/>
        </p:nvPicPr>
        <p:blipFill>
          <a:blip r:embed="rId7" cstate="print"/>
          <a:srcRect/>
          <a:stretch>
            <a:fillRect/>
          </a:stretch>
        </p:blipFill>
        <p:spPr bwMode="auto">
          <a:xfrm>
            <a:off x="4800600" y="3733800"/>
            <a:ext cx="609600" cy="458788"/>
          </a:xfrm>
          <a:prstGeom prst="rect">
            <a:avLst/>
          </a:prstGeom>
          <a:noFill/>
          <a:ln w="9525">
            <a:noFill/>
            <a:miter lim="800000"/>
            <a:headEnd/>
            <a:tailEnd/>
          </a:ln>
          <a:effectLst/>
        </p:spPr>
      </p:pic>
      <p:pic>
        <p:nvPicPr>
          <p:cNvPr id="106514" name="Picture 18"/>
          <p:cNvPicPr>
            <a:picLocks noChangeAspect="1" noChangeArrowheads="1"/>
          </p:cNvPicPr>
          <p:nvPr/>
        </p:nvPicPr>
        <p:blipFill>
          <a:blip r:embed="rId7" cstate="print"/>
          <a:srcRect/>
          <a:stretch>
            <a:fillRect/>
          </a:stretch>
        </p:blipFill>
        <p:spPr bwMode="auto">
          <a:xfrm>
            <a:off x="5638800" y="3886200"/>
            <a:ext cx="609600" cy="458788"/>
          </a:xfrm>
          <a:prstGeom prst="rect">
            <a:avLst/>
          </a:prstGeom>
          <a:noFill/>
          <a:ln w="9525">
            <a:noFill/>
            <a:miter lim="800000"/>
            <a:headEnd/>
            <a:tailEnd/>
          </a:ln>
          <a:effectLst/>
        </p:spPr>
      </p:pic>
      <p:pic>
        <p:nvPicPr>
          <p:cNvPr id="106515" name="Picture 19"/>
          <p:cNvPicPr>
            <a:picLocks noChangeAspect="1" noChangeArrowheads="1"/>
          </p:cNvPicPr>
          <p:nvPr/>
        </p:nvPicPr>
        <p:blipFill>
          <a:blip r:embed="rId7" cstate="print"/>
          <a:srcRect/>
          <a:stretch>
            <a:fillRect/>
          </a:stretch>
        </p:blipFill>
        <p:spPr bwMode="auto">
          <a:xfrm>
            <a:off x="6477000" y="4113213"/>
            <a:ext cx="609600" cy="458787"/>
          </a:xfrm>
          <a:prstGeom prst="rect">
            <a:avLst/>
          </a:prstGeom>
          <a:noFill/>
          <a:ln w="9525">
            <a:noFill/>
            <a:miter lim="800000"/>
            <a:headEnd/>
            <a:tailEnd/>
          </a:ln>
          <a:effectLst/>
        </p:spPr>
      </p:pic>
      <p:pic>
        <p:nvPicPr>
          <p:cNvPr id="106516" name="Picture 20"/>
          <p:cNvPicPr>
            <a:picLocks noChangeAspect="1" noChangeArrowheads="1"/>
          </p:cNvPicPr>
          <p:nvPr/>
        </p:nvPicPr>
        <p:blipFill>
          <a:blip r:embed="rId7" cstate="print"/>
          <a:srcRect/>
          <a:stretch>
            <a:fillRect/>
          </a:stretch>
        </p:blipFill>
        <p:spPr bwMode="auto">
          <a:xfrm>
            <a:off x="7162800" y="4343400"/>
            <a:ext cx="609600" cy="458788"/>
          </a:xfrm>
          <a:prstGeom prst="rect">
            <a:avLst/>
          </a:prstGeom>
          <a:noFill/>
          <a:ln w="9525">
            <a:noFill/>
            <a:miter lim="800000"/>
            <a:headEnd/>
            <a:tailEnd/>
          </a:ln>
          <a:effectLst/>
        </p:spPr>
      </p:pic>
      <p:sp>
        <p:nvSpPr>
          <p:cNvPr id="106517" name="Text Box 21"/>
          <p:cNvSpPr txBox="1">
            <a:spLocks noChangeArrowheads="1"/>
          </p:cNvSpPr>
          <p:nvPr/>
        </p:nvSpPr>
        <p:spPr bwMode="auto">
          <a:xfrm>
            <a:off x="2819400" y="1219200"/>
            <a:ext cx="5257800" cy="1817688"/>
          </a:xfrm>
          <a:prstGeom prst="rect">
            <a:avLst/>
          </a:prstGeom>
          <a:noFill/>
          <a:ln w="12700">
            <a:noFill/>
            <a:miter lim="800000"/>
            <a:headEnd/>
            <a:tailEnd/>
          </a:ln>
          <a:effectLst/>
        </p:spPr>
        <p:txBody>
          <a:bodyPr lIns="0" tIns="0" rIns="0" bIns="0">
            <a:spAutoFit/>
          </a:bodyPr>
          <a:lstStyle/>
          <a:p>
            <a:pPr marL="104775" indent="-104775" eaLnBrk="0" hangingPunct="0">
              <a:spcAft>
                <a:spcPct val="15000"/>
              </a:spcAft>
              <a:buClr>
                <a:srgbClr val="808080"/>
              </a:buClr>
              <a:buSzPct val="100000"/>
              <a:buFont typeface="Wingdings" pitchFamily="2" charset="2"/>
              <a:buNone/>
            </a:pPr>
            <a:r>
              <a:rPr lang="en-US" sz="2000" b="1">
                <a:solidFill>
                  <a:srgbClr val="000000"/>
                </a:solidFill>
                <a:latin typeface="Arial Narrow" pitchFamily="34" charset="0"/>
              </a:rPr>
              <a:t>Chức năng</a:t>
            </a:r>
            <a:endParaRPr lang="en-US" sz="3500" b="1">
              <a:solidFill>
                <a:srgbClr val="000000"/>
              </a:solidFill>
              <a:latin typeface="Arial" charset="0"/>
            </a:endParaRPr>
          </a:p>
          <a:p>
            <a:pPr marL="554038" lvl="1" indent="-192088">
              <a:buFontTx/>
              <a:buChar char="•"/>
            </a:pPr>
            <a:r>
              <a:rPr lang="en-US" sz="1600" b="1"/>
              <a:t>Cung cấp dịch vụ email cho mọi công chức</a:t>
            </a:r>
          </a:p>
          <a:p>
            <a:pPr marL="554038" lvl="1" indent="-192088">
              <a:buFontTx/>
              <a:buChar char="•"/>
            </a:pPr>
            <a:r>
              <a:rPr lang="en-US" sz="1600" b="1"/>
              <a:t>Truy cập vào hệ thống TĐT từ mọi nơi </a:t>
            </a:r>
          </a:p>
          <a:p>
            <a:pPr marL="554038" lvl="1" indent="-192088">
              <a:buFontTx/>
              <a:buChar char="•"/>
            </a:pPr>
            <a:r>
              <a:rPr lang="en-US" sz="1600" b="1"/>
              <a:t>Tự động xử lý thư điện tử nhận được như phân loại, trả lời tự động…</a:t>
            </a:r>
          </a:p>
          <a:p>
            <a:pPr marL="554038" lvl="1" indent="-192088">
              <a:buFontTx/>
              <a:buChar char="•"/>
            </a:pPr>
            <a:r>
              <a:rPr lang="en-US" sz="1600" b="1"/>
              <a:t>Sử dụng mô hình thư điện tử tập trung, với mọi tính năng của nó</a:t>
            </a:r>
          </a:p>
        </p:txBody>
      </p:sp>
      <p:sp>
        <p:nvSpPr>
          <p:cNvPr id="106518" name="Text Box 22"/>
          <p:cNvSpPr txBox="1">
            <a:spLocks noChangeArrowheads="1"/>
          </p:cNvSpPr>
          <p:nvPr/>
        </p:nvSpPr>
        <p:spPr bwMode="auto">
          <a:xfrm>
            <a:off x="609600" y="4800600"/>
            <a:ext cx="5638800" cy="1573213"/>
          </a:xfrm>
          <a:prstGeom prst="rect">
            <a:avLst/>
          </a:prstGeom>
          <a:noFill/>
          <a:ln w="12700">
            <a:noFill/>
            <a:miter lim="800000"/>
            <a:headEnd/>
            <a:tailEnd/>
          </a:ln>
          <a:effectLst/>
        </p:spPr>
        <p:txBody>
          <a:bodyPr lIns="0" tIns="0" rIns="0" bIns="0">
            <a:spAutoFit/>
          </a:bodyPr>
          <a:lstStyle/>
          <a:p>
            <a:pPr marL="104775" indent="-104775" eaLnBrk="0" hangingPunct="0">
              <a:spcAft>
                <a:spcPct val="15000"/>
              </a:spcAft>
              <a:buClr>
                <a:schemeClr val="tx1"/>
              </a:buClr>
              <a:buFont typeface="Wingdings" pitchFamily="2" charset="2"/>
              <a:buNone/>
            </a:pPr>
            <a:r>
              <a:rPr lang="en-US" sz="2000" b="1">
                <a:solidFill>
                  <a:srgbClr val="000000"/>
                </a:solidFill>
                <a:latin typeface="Arial Narrow" pitchFamily="34" charset="0"/>
              </a:rPr>
              <a:t>Giá trị</a:t>
            </a:r>
            <a:endParaRPr lang="en-US" sz="3500" b="1">
              <a:solidFill>
                <a:srgbClr val="000000"/>
              </a:solidFill>
              <a:latin typeface="Arial" charset="0"/>
            </a:endParaRPr>
          </a:p>
          <a:p>
            <a:pPr marL="554038" lvl="1" indent="-192088">
              <a:buFontTx/>
              <a:buChar char="•"/>
            </a:pPr>
            <a:r>
              <a:rPr lang="en-US" sz="1600" b="1"/>
              <a:t>Tập trung thư điện tử tăng khả năng quản lý các giao dịch với công dân</a:t>
            </a:r>
          </a:p>
          <a:p>
            <a:pPr marL="554038" lvl="1" indent="-192088">
              <a:buFontTx/>
              <a:buChar char="•"/>
            </a:pPr>
            <a:r>
              <a:rPr lang="en-US" sz="1600" b="1"/>
              <a:t>Tự động hóa nhiều khâu trong xử lý thư điện tử</a:t>
            </a:r>
          </a:p>
          <a:p>
            <a:pPr marL="554038" lvl="1" indent="-192088">
              <a:buFontTx/>
              <a:buChar char="•"/>
            </a:pPr>
            <a:r>
              <a:rPr lang="en-US" sz="1600" b="1"/>
              <a:t>Khả năng kiểm soát toàn bộ các thư điện tử từ đó hỗ trợ việc theo dõi, xử lý và giải quyết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646" name="Object 134"/>
          <p:cNvGraphicFramePr>
            <a:graphicFrameLocks noChangeAspect="1"/>
          </p:cNvGraphicFramePr>
          <p:nvPr/>
        </p:nvGraphicFramePr>
        <p:xfrm>
          <a:off x="152400" y="2484438"/>
          <a:ext cx="2209800" cy="1657350"/>
        </p:xfrm>
        <a:graphic>
          <a:graphicData uri="http://schemas.openxmlformats.org/presentationml/2006/ole">
            <p:oleObj spid="_x0000_s13314" r:id="rId4" imgW="4572000" imgH="3429000" progId="PowerPoint.Slide.8">
              <p:embed/>
            </p:oleObj>
          </a:graphicData>
        </a:graphic>
      </p:graphicFrame>
      <p:sp>
        <p:nvSpPr>
          <p:cNvPr id="64644" name="Rectangle 132"/>
          <p:cNvSpPr>
            <a:spLocks noChangeArrowheads="1"/>
          </p:cNvSpPr>
          <p:nvPr/>
        </p:nvSpPr>
        <p:spPr bwMode="auto">
          <a:xfrm>
            <a:off x="228600" y="4800600"/>
            <a:ext cx="8610600" cy="1981200"/>
          </a:xfrm>
          <a:prstGeom prst="rect">
            <a:avLst/>
          </a:prstGeom>
          <a:solidFill>
            <a:srgbClr val="CCFFCC"/>
          </a:solidFill>
          <a:ln w="9525">
            <a:solidFill>
              <a:srgbClr val="000000"/>
            </a:solidFill>
            <a:miter lim="800000"/>
            <a:headEnd/>
            <a:tailEnd/>
          </a:ln>
          <a:effectLst>
            <a:outerShdw dist="107763" dir="2700000" algn="ctr" rotWithShape="0">
              <a:srgbClr val="808080"/>
            </a:outerShdw>
          </a:effectLst>
        </p:spPr>
        <p:txBody>
          <a:bodyPr wrap="none" anchor="ctr"/>
          <a:lstStyle/>
          <a:p>
            <a:endParaRPr lang="en-US"/>
          </a:p>
        </p:txBody>
      </p:sp>
      <p:sp>
        <p:nvSpPr>
          <p:cNvPr id="64643" name="Rectangle 131"/>
          <p:cNvSpPr>
            <a:spLocks noChangeArrowheads="1"/>
          </p:cNvSpPr>
          <p:nvPr/>
        </p:nvSpPr>
        <p:spPr bwMode="auto">
          <a:xfrm>
            <a:off x="3005138" y="1524000"/>
            <a:ext cx="6019800" cy="3167063"/>
          </a:xfrm>
          <a:prstGeom prst="rect">
            <a:avLst/>
          </a:prstGeom>
          <a:solidFill>
            <a:srgbClr val="CCFFFF"/>
          </a:solidFill>
          <a:ln w="9525">
            <a:solidFill>
              <a:srgbClr val="000000"/>
            </a:solidFill>
            <a:miter lim="800000"/>
            <a:headEnd/>
            <a:tailEnd/>
          </a:ln>
          <a:effectLst>
            <a:outerShdw dist="107763" dir="2700000" algn="ctr" rotWithShape="0">
              <a:srgbClr val="808080"/>
            </a:outerShdw>
          </a:effectLst>
        </p:spPr>
        <p:txBody>
          <a:bodyPr wrap="none" anchor="ctr"/>
          <a:lstStyle/>
          <a:p>
            <a:endParaRPr lang="en-US"/>
          </a:p>
        </p:txBody>
      </p:sp>
      <p:sp>
        <p:nvSpPr>
          <p:cNvPr id="64515" name="Rectangle 3"/>
          <p:cNvSpPr>
            <a:spLocks noGrp="1" noChangeArrowheads="1"/>
          </p:cNvSpPr>
          <p:nvPr>
            <p:ph type="title"/>
          </p:nvPr>
        </p:nvSpPr>
        <p:spPr>
          <a:xfrm>
            <a:off x="2819400" y="0"/>
            <a:ext cx="6324600" cy="914400"/>
          </a:xfrm>
        </p:spPr>
        <p:txBody>
          <a:bodyPr/>
          <a:lstStyle/>
          <a:p>
            <a:r>
              <a:rPr lang="en-US" b="1">
                <a:latin typeface="Verdana" pitchFamily="34" charset="0"/>
                <a:ea typeface="Verdana" pitchFamily="34" charset="0"/>
                <a:cs typeface="Verdana" pitchFamily="34" charset="0"/>
              </a:rPr>
              <a:t>Mô hình Chính phủ điện tử</a:t>
            </a:r>
            <a:br>
              <a:rPr lang="en-US" b="1">
                <a:latin typeface="Verdana" pitchFamily="34" charset="0"/>
                <a:ea typeface="Verdana" pitchFamily="34" charset="0"/>
                <a:cs typeface="Verdana" pitchFamily="34" charset="0"/>
              </a:rPr>
            </a:br>
            <a:r>
              <a:rPr lang="en-US" b="1">
                <a:latin typeface="Verdana" pitchFamily="34" charset="0"/>
                <a:ea typeface="Verdana" pitchFamily="34" charset="0"/>
                <a:cs typeface="Verdana" pitchFamily="34" charset="0"/>
              </a:rPr>
              <a:t>Quy trình Xử lý Lô gíc</a:t>
            </a:r>
          </a:p>
        </p:txBody>
      </p:sp>
      <p:sp>
        <p:nvSpPr>
          <p:cNvPr id="64516" name="Rectangle 4"/>
          <p:cNvSpPr>
            <a:spLocks noChangeArrowheads="1"/>
          </p:cNvSpPr>
          <p:nvPr/>
        </p:nvSpPr>
        <p:spPr bwMode="auto">
          <a:xfrm>
            <a:off x="220663" y="927100"/>
            <a:ext cx="4624387" cy="5924550"/>
          </a:xfrm>
          <a:prstGeom prst="rect">
            <a:avLst/>
          </a:prstGeom>
          <a:noFill/>
          <a:ln w="12700">
            <a:noFill/>
            <a:miter lim="800000"/>
            <a:headEnd/>
            <a:tailEnd/>
          </a:ln>
          <a:effectLst/>
        </p:spPr>
        <p:txBody>
          <a:bodyPr wrap="none"/>
          <a:lstStyle/>
          <a:p>
            <a:endParaRPr lang="en-US"/>
          </a:p>
        </p:txBody>
      </p:sp>
      <p:grpSp>
        <p:nvGrpSpPr>
          <p:cNvPr id="2" name="Group 12"/>
          <p:cNvGrpSpPr>
            <a:grpSpLocks/>
          </p:cNvGrpSpPr>
          <p:nvPr/>
        </p:nvGrpSpPr>
        <p:grpSpPr bwMode="auto">
          <a:xfrm>
            <a:off x="2003425" y="852488"/>
            <a:ext cx="1317625" cy="965200"/>
            <a:chOff x="3759" y="978"/>
            <a:chExt cx="547" cy="463"/>
          </a:xfrm>
        </p:grpSpPr>
        <p:sp>
          <p:nvSpPr>
            <p:cNvPr id="64525" name="Freeform 13"/>
            <p:cNvSpPr>
              <a:spLocks/>
            </p:cNvSpPr>
            <p:nvPr/>
          </p:nvSpPr>
          <p:spPr bwMode="auto">
            <a:xfrm>
              <a:off x="3759" y="978"/>
              <a:ext cx="547" cy="463"/>
            </a:xfrm>
            <a:custGeom>
              <a:avLst/>
              <a:gdLst/>
              <a:ahLst/>
              <a:cxnLst>
                <a:cxn ang="0">
                  <a:pos x="40" y="0"/>
                </a:cxn>
                <a:cxn ang="0">
                  <a:pos x="111" y="48"/>
                </a:cxn>
                <a:cxn ang="0">
                  <a:pos x="56" y="94"/>
                </a:cxn>
                <a:cxn ang="0">
                  <a:pos x="0" y="56"/>
                </a:cxn>
                <a:cxn ang="0">
                  <a:pos x="40" y="0"/>
                </a:cxn>
              </a:cxnLst>
              <a:rect l="0" t="0" r="r" b="b"/>
              <a:pathLst>
                <a:path w="111" h="94">
                  <a:moveTo>
                    <a:pt x="40" y="0"/>
                  </a:moveTo>
                  <a:cubicBezTo>
                    <a:pt x="66" y="13"/>
                    <a:pt x="90" y="29"/>
                    <a:pt x="111" y="48"/>
                  </a:cubicBezTo>
                  <a:lnTo>
                    <a:pt x="56" y="94"/>
                  </a:lnTo>
                  <a:cubicBezTo>
                    <a:pt x="39" y="79"/>
                    <a:pt x="21" y="67"/>
                    <a:pt x="0" y="56"/>
                  </a:cubicBezTo>
                  <a:cubicBezTo>
                    <a:pt x="14" y="37"/>
                    <a:pt x="27" y="19"/>
                    <a:pt x="40" y="0"/>
                  </a:cubicBezTo>
                </a:path>
              </a:pathLst>
            </a:custGeom>
            <a:gradFill rotWithShape="0">
              <a:gsLst>
                <a:gs pos="0">
                  <a:srgbClr val="ABFFFF"/>
                </a:gs>
                <a:gs pos="100000">
                  <a:srgbClr val="399CFF"/>
                </a:gs>
              </a:gsLst>
              <a:path path="rect">
                <a:fillToRect l="50000" t="50000" r="50000" b="50000"/>
              </a:path>
            </a:gradFill>
            <a:ln w="9525" cap="flat" cmpd="sng">
              <a:noFill/>
              <a:prstDash val="solid"/>
              <a:round/>
              <a:headEnd type="none" w="med" len="med"/>
              <a:tailEnd type="none" w="med" len="med"/>
            </a:ln>
            <a:effectLst/>
            <a:scene3d>
              <a:camera prst="legacyPerspectiveBottomLeft">
                <a:rot lat="0" lon="300000" rev="0"/>
              </a:camera>
              <a:lightRig rig="legacyFlat3" dir="t"/>
            </a:scene3d>
            <a:sp3d extrusionH="63473000" prstMaterial="legacyPlastic">
              <a:bevelT w="13500" h="13500" prst="angle"/>
              <a:bevelB w="13500" h="13500" prst="angle"/>
              <a:extrusionClr>
                <a:srgbClr val="399CFF"/>
              </a:extrusionClr>
            </a:sp3d>
          </p:spPr>
          <p:txBody>
            <a:bodyPr wrap="none" anchor="ctr">
              <a:flatTx/>
            </a:bodyPr>
            <a:lstStyle/>
            <a:p>
              <a:endParaRPr lang="en-US"/>
            </a:p>
          </p:txBody>
        </p:sp>
        <p:sp>
          <p:nvSpPr>
            <p:cNvPr id="64526" name="Text Box 14"/>
            <p:cNvSpPr txBox="1">
              <a:spLocks noChangeArrowheads="1"/>
            </p:cNvSpPr>
            <p:nvPr/>
          </p:nvSpPr>
          <p:spPr bwMode="auto">
            <a:xfrm>
              <a:off x="3876" y="1169"/>
              <a:ext cx="337" cy="77"/>
            </a:xfrm>
            <a:prstGeom prst="rect">
              <a:avLst/>
            </a:prstGeom>
            <a:noFill/>
            <a:ln w="0">
              <a:noFill/>
              <a:miter lim="800000"/>
              <a:headEnd/>
              <a:tailEnd/>
            </a:ln>
            <a:effectLst/>
          </p:spPr>
          <p:txBody>
            <a:bodyPr wrap="none" lIns="0" tIns="0" rIns="0" bIns="0" anchor="ctr" anchorCtr="1">
              <a:spAutoFit/>
              <a:flatTx/>
            </a:bodyPr>
            <a:lstStyle/>
            <a:p>
              <a:pPr>
                <a:lnSpc>
                  <a:spcPct val="75000"/>
                </a:lnSpc>
              </a:pPr>
              <a:r>
                <a:rPr lang="en-US" sz="1400" b="1">
                  <a:latin typeface="Arial Narrow" pitchFamily="34" charset="0"/>
                </a:rPr>
                <a:t>Xử lý lô gíc</a:t>
              </a:r>
              <a:endParaRPr lang="en-US" sz="1400" b="1">
                <a:latin typeface="Arial" charset="0"/>
              </a:endParaRPr>
            </a:p>
          </p:txBody>
        </p:sp>
      </p:grpSp>
      <p:sp>
        <p:nvSpPr>
          <p:cNvPr id="64520" name="Rectangle 8"/>
          <p:cNvSpPr>
            <a:spLocks noChangeArrowheads="1"/>
          </p:cNvSpPr>
          <p:nvPr/>
        </p:nvSpPr>
        <p:spPr bwMode="auto">
          <a:xfrm>
            <a:off x="6192838" y="2808288"/>
            <a:ext cx="2701925" cy="1941512"/>
          </a:xfrm>
          <a:prstGeom prst="rect">
            <a:avLst/>
          </a:prstGeom>
          <a:noFill/>
          <a:ln w="12700">
            <a:noFill/>
            <a:miter lim="800000"/>
            <a:headEnd/>
            <a:tailEnd/>
          </a:ln>
          <a:effectLst/>
        </p:spPr>
        <p:txBody>
          <a:bodyPr wrap="none"/>
          <a:lstStyle/>
          <a:p>
            <a:endParaRPr lang="en-US"/>
          </a:p>
        </p:txBody>
      </p:sp>
      <p:sp>
        <p:nvSpPr>
          <p:cNvPr id="64528" name="AutoShape 16"/>
          <p:cNvSpPr>
            <a:spLocks noChangeArrowheads="1"/>
          </p:cNvSpPr>
          <p:nvPr/>
        </p:nvSpPr>
        <p:spPr bwMode="auto">
          <a:xfrm>
            <a:off x="4267200" y="1800225"/>
            <a:ext cx="3178175" cy="1722438"/>
          </a:xfrm>
          <a:prstGeom prst="roundRect">
            <a:avLst>
              <a:gd name="adj" fmla="val 16667"/>
            </a:avLst>
          </a:prstGeom>
          <a:solidFill>
            <a:srgbClr val="67B2F7"/>
          </a:solidFill>
          <a:ln w="9525">
            <a:round/>
            <a:headEnd/>
            <a:tailEnd/>
          </a:ln>
          <a:effectLst/>
          <a:scene3d>
            <a:camera prst="legacyObliqueTopRight"/>
            <a:lightRig rig="legacyFlat3" dir="b"/>
          </a:scene3d>
          <a:sp3d extrusionH="430200" prstMaterial="legacyMatte">
            <a:bevelT w="13500" h="13500" prst="angle"/>
            <a:bevelB w="13500" h="13500" prst="angle"/>
            <a:extrusionClr>
              <a:srgbClr val="67B2F7"/>
            </a:extrusionClr>
          </a:sp3d>
        </p:spPr>
        <p:txBody>
          <a:bodyPr wrap="none" anchor="ctr">
            <a:flatTx/>
          </a:bodyPr>
          <a:lstStyle/>
          <a:p>
            <a:endParaRPr lang="en-US"/>
          </a:p>
        </p:txBody>
      </p:sp>
      <p:sp>
        <p:nvSpPr>
          <p:cNvPr id="64529" name="AutoShape 17"/>
          <p:cNvSpPr>
            <a:spLocks noChangeArrowheads="1"/>
          </p:cNvSpPr>
          <p:nvPr/>
        </p:nvSpPr>
        <p:spPr bwMode="auto">
          <a:xfrm>
            <a:off x="4267200" y="3662363"/>
            <a:ext cx="3230563" cy="930275"/>
          </a:xfrm>
          <a:prstGeom prst="roundRect">
            <a:avLst>
              <a:gd name="adj" fmla="val 16667"/>
            </a:avLst>
          </a:prstGeom>
          <a:solidFill>
            <a:srgbClr val="67B2F7"/>
          </a:solidFill>
          <a:ln w="9525">
            <a:round/>
            <a:headEnd/>
            <a:tailEnd/>
          </a:ln>
          <a:effectLst/>
          <a:scene3d>
            <a:camera prst="legacyObliqueTopRight"/>
            <a:lightRig rig="legacyFlat3" dir="b"/>
          </a:scene3d>
          <a:sp3d extrusionH="430200" prstMaterial="legacyMatte">
            <a:bevelT w="13500" h="13500" prst="angle"/>
            <a:bevelB w="13500" h="13500" prst="angle"/>
            <a:extrusionClr>
              <a:srgbClr val="67B2F7"/>
            </a:extrusionClr>
          </a:sp3d>
        </p:spPr>
        <p:txBody>
          <a:bodyPr wrap="none" anchor="ctr">
            <a:flatTx/>
          </a:bodyPr>
          <a:lstStyle/>
          <a:p>
            <a:endParaRPr lang="en-US"/>
          </a:p>
        </p:txBody>
      </p:sp>
      <p:sp>
        <p:nvSpPr>
          <p:cNvPr id="64530" name="AutoShape 18"/>
          <p:cNvSpPr>
            <a:spLocks noChangeArrowheads="1"/>
          </p:cNvSpPr>
          <p:nvPr/>
        </p:nvSpPr>
        <p:spPr bwMode="auto">
          <a:xfrm>
            <a:off x="4467225" y="2451100"/>
            <a:ext cx="806450" cy="792163"/>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flatTx/>
          </a:bodyPr>
          <a:lstStyle/>
          <a:p>
            <a:endParaRPr lang="en-US"/>
          </a:p>
        </p:txBody>
      </p:sp>
      <p:sp>
        <p:nvSpPr>
          <p:cNvPr id="64531" name="Rectangle 19"/>
          <p:cNvSpPr>
            <a:spLocks noChangeArrowheads="1"/>
          </p:cNvSpPr>
          <p:nvPr/>
        </p:nvSpPr>
        <p:spPr bwMode="auto">
          <a:xfrm>
            <a:off x="4425950" y="3016250"/>
            <a:ext cx="80963" cy="76200"/>
          </a:xfrm>
          <a:prstGeom prst="rect">
            <a:avLst/>
          </a:prstGeom>
          <a:solidFill>
            <a:srgbClr val="F8F8F8"/>
          </a:solidFill>
          <a:ln w="9525">
            <a:solidFill>
              <a:schemeClr val="tx1"/>
            </a:solidFill>
            <a:miter lim="800000"/>
            <a:headEnd/>
            <a:tailEnd/>
          </a:ln>
          <a:effectLst/>
        </p:spPr>
        <p:txBody>
          <a:bodyPr wrap="none" anchor="ctr"/>
          <a:lstStyle/>
          <a:p>
            <a:endParaRPr lang="en-US"/>
          </a:p>
        </p:txBody>
      </p:sp>
      <p:sp>
        <p:nvSpPr>
          <p:cNvPr id="64532" name="Rectangle 20"/>
          <p:cNvSpPr>
            <a:spLocks noChangeArrowheads="1"/>
          </p:cNvSpPr>
          <p:nvPr/>
        </p:nvSpPr>
        <p:spPr bwMode="auto">
          <a:xfrm>
            <a:off x="4425950" y="2563813"/>
            <a:ext cx="80963" cy="76200"/>
          </a:xfrm>
          <a:prstGeom prst="rect">
            <a:avLst/>
          </a:prstGeom>
          <a:solidFill>
            <a:srgbClr val="F8F8F8"/>
          </a:solidFill>
          <a:ln w="9525">
            <a:solidFill>
              <a:schemeClr val="tx1"/>
            </a:solidFill>
            <a:miter lim="800000"/>
            <a:headEnd/>
            <a:tailEnd/>
          </a:ln>
          <a:effectLst/>
        </p:spPr>
        <p:txBody>
          <a:bodyPr wrap="none" anchor="ctr"/>
          <a:lstStyle/>
          <a:p>
            <a:endParaRPr lang="en-US"/>
          </a:p>
        </p:txBody>
      </p:sp>
      <p:sp>
        <p:nvSpPr>
          <p:cNvPr id="64533" name="Rectangle 21"/>
          <p:cNvSpPr>
            <a:spLocks noChangeArrowheads="1"/>
          </p:cNvSpPr>
          <p:nvPr/>
        </p:nvSpPr>
        <p:spPr bwMode="auto">
          <a:xfrm>
            <a:off x="4425950" y="2790825"/>
            <a:ext cx="80963" cy="74613"/>
          </a:xfrm>
          <a:prstGeom prst="rect">
            <a:avLst/>
          </a:prstGeom>
          <a:solidFill>
            <a:srgbClr val="F8F8F8"/>
          </a:solidFill>
          <a:ln w="9525">
            <a:solidFill>
              <a:schemeClr val="tx1"/>
            </a:solidFill>
            <a:miter lim="800000"/>
            <a:headEnd/>
            <a:tailEnd/>
          </a:ln>
          <a:effectLst/>
        </p:spPr>
        <p:txBody>
          <a:bodyPr wrap="none" anchor="ctr"/>
          <a:lstStyle/>
          <a:p>
            <a:endParaRPr lang="en-US"/>
          </a:p>
        </p:txBody>
      </p:sp>
      <p:sp>
        <p:nvSpPr>
          <p:cNvPr id="64534" name="AutoShape 22"/>
          <p:cNvSpPr>
            <a:spLocks noChangeArrowheads="1"/>
          </p:cNvSpPr>
          <p:nvPr/>
        </p:nvSpPr>
        <p:spPr bwMode="auto">
          <a:xfrm>
            <a:off x="4548188" y="2525713"/>
            <a:ext cx="644525" cy="641350"/>
          </a:xfrm>
          <a:prstGeom prst="roundRect">
            <a:avLst>
              <a:gd name="adj" fmla="val 16667"/>
            </a:avLst>
          </a:prstGeom>
          <a:solidFill>
            <a:srgbClr val="FFCC00"/>
          </a:solidFill>
          <a:ln w="9525">
            <a:solidFill>
              <a:schemeClr val="tx1"/>
            </a:solidFill>
            <a:round/>
            <a:headEnd/>
            <a:tailEnd/>
          </a:ln>
          <a:effectLst/>
        </p:spPr>
        <p:txBody>
          <a:bodyPr wrap="none" anchor="ctr"/>
          <a:lstStyle/>
          <a:p>
            <a:endParaRPr lang="en-US"/>
          </a:p>
        </p:txBody>
      </p:sp>
      <p:sp>
        <p:nvSpPr>
          <p:cNvPr id="64535" name="Rectangle 23"/>
          <p:cNvSpPr>
            <a:spLocks noChangeArrowheads="1"/>
          </p:cNvSpPr>
          <p:nvPr/>
        </p:nvSpPr>
        <p:spPr bwMode="auto">
          <a:xfrm>
            <a:off x="4627563" y="2640013"/>
            <a:ext cx="122237" cy="112712"/>
          </a:xfrm>
          <a:prstGeom prst="rect">
            <a:avLst/>
          </a:prstGeom>
          <a:solidFill>
            <a:srgbClr val="F8F8F8"/>
          </a:solidFill>
          <a:ln w="9525">
            <a:solidFill>
              <a:schemeClr val="tx1"/>
            </a:solidFill>
            <a:miter lim="800000"/>
            <a:headEnd/>
            <a:tailEnd/>
          </a:ln>
          <a:effectLst/>
        </p:spPr>
        <p:txBody>
          <a:bodyPr wrap="none" anchor="ctr"/>
          <a:lstStyle/>
          <a:p>
            <a:endParaRPr lang="en-US"/>
          </a:p>
        </p:txBody>
      </p:sp>
      <p:sp>
        <p:nvSpPr>
          <p:cNvPr id="64536" name="AutoShape 24"/>
          <p:cNvSpPr>
            <a:spLocks noChangeArrowheads="1"/>
          </p:cNvSpPr>
          <p:nvPr/>
        </p:nvSpPr>
        <p:spPr bwMode="auto">
          <a:xfrm flipV="1">
            <a:off x="5032375" y="2489200"/>
            <a:ext cx="200025" cy="150813"/>
          </a:xfrm>
          <a:prstGeom prst="roundRect">
            <a:avLst>
              <a:gd name="adj" fmla="val 16667"/>
            </a:avLst>
          </a:prstGeom>
          <a:solidFill>
            <a:srgbClr val="FF0000"/>
          </a:solidFill>
          <a:ln w="9525">
            <a:solidFill>
              <a:schemeClr val="tx1"/>
            </a:solidFill>
            <a:round/>
            <a:headEnd/>
            <a:tailEnd/>
          </a:ln>
          <a:effectLst/>
        </p:spPr>
        <p:txBody>
          <a:bodyPr wrap="none" anchor="ctr"/>
          <a:lstStyle/>
          <a:p>
            <a:endParaRPr lang="en-US"/>
          </a:p>
        </p:txBody>
      </p:sp>
      <p:sp>
        <p:nvSpPr>
          <p:cNvPr id="64537" name="Rectangle 25"/>
          <p:cNvSpPr>
            <a:spLocks noChangeArrowheads="1"/>
          </p:cNvSpPr>
          <p:nvPr/>
        </p:nvSpPr>
        <p:spPr bwMode="auto">
          <a:xfrm>
            <a:off x="4949825" y="2828925"/>
            <a:ext cx="122238" cy="111125"/>
          </a:xfrm>
          <a:prstGeom prst="rect">
            <a:avLst/>
          </a:prstGeom>
          <a:solidFill>
            <a:srgbClr val="F8F8F8"/>
          </a:solidFill>
          <a:ln w="9525">
            <a:solidFill>
              <a:schemeClr val="tx1"/>
            </a:solidFill>
            <a:miter lim="800000"/>
            <a:headEnd/>
            <a:tailEnd/>
          </a:ln>
          <a:effectLst/>
        </p:spPr>
        <p:txBody>
          <a:bodyPr wrap="none" anchor="ctr"/>
          <a:lstStyle/>
          <a:p>
            <a:endParaRPr lang="en-US"/>
          </a:p>
        </p:txBody>
      </p:sp>
      <p:sp>
        <p:nvSpPr>
          <p:cNvPr id="64538" name="Rectangle 26"/>
          <p:cNvSpPr>
            <a:spLocks noChangeArrowheads="1"/>
          </p:cNvSpPr>
          <p:nvPr/>
        </p:nvSpPr>
        <p:spPr bwMode="auto">
          <a:xfrm>
            <a:off x="4627563" y="2978150"/>
            <a:ext cx="122237" cy="114300"/>
          </a:xfrm>
          <a:prstGeom prst="rect">
            <a:avLst/>
          </a:prstGeom>
          <a:solidFill>
            <a:srgbClr val="F8F8F8"/>
          </a:solidFill>
          <a:ln w="9525">
            <a:solidFill>
              <a:schemeClr val="tx1"/>
            </a:solidFill>
            <a:miter lim="800000"/>
            <a:headEnd/>
            <a:tailEnd/>
          </a:ln>
          <a:effectLst/>
        </p:spPr>
        <p:txBody>
          <a:bodyPr wrap="none" anchor="ctr"/>
          <a:lstStyle/>
          <a:p>
            <a:endParaRPr lang="en-US"/>
          </a:p>
        </p:txBody>
      </p:sp>
      <p:cxnSp>
        <p:nvCxnSpPr>
          <p:cNvPr id="64539" name="AutoShape 27"/>
          <p:cNvCxnSpPr>
            <a:cxnSpLocks noChangeShapeType="1"/>
            <a:stCxn id="64535" idx="3"/>
            <a:endCxn id="64537" idx="0"/>
          </p:cNvCxnSpPr>
          <p:nvPr/>
        </p:nvCxnSpPr>
        <p:spPr bwMode="auto">
          <a:xfrm>
            <a:off x="4749800" y="2695575"/>
            <a:ext cx="260350" cy="133350"/>
          </a:xfrm>
          <a:prstGeom prst="bentConnector2">
            <a:avLst/>
          </a:prstGeom>
          <a:noFill/>
          <a:ln w="9525">
            <a:solidFill>
              <a:schemeClr val="tx1"/>
            </a:solidFill>
            <a:miter lim="800000"/>
            <a:headEnd/>
            <a:tailEnd type="triangle" w="med" len="med"/>
          </a:ln>
          <a:effectLst/>
        </p:spPr>
      </p:cxnSp>
      <p:cxnSp>
        <p:nvCxnSpPr>
          <p:cNvPr id="64540" name="AutoShape 28"/>
          <p:cNvCxnSpPr>
            <a:cxnSpLocks noChangeShapeType="1"/>
            <a:stCxn id="64537" idx="2"/>
            <a:endCxn id="64538" idx="3"/>
          </p:cNvCxnSpPr>
          <p:nvPr/>
        </p:nvCxnSpPr>
        <p:spPr bwMode="auto">
          <a:xfrm rot="5400000">
            <a:off x="4832350" y="2857500"/>
            <a:ext cx="95250" cy="260350"/>
          </a:xfrm>
          <a:prstGeom prst="bentConnector2">
            <a:avLst/>
          </a:prstGeom>
          <a:noFill/>
          <a:ln w="9525">
            <a:solidFill>
              <a:schemeClr val="tx1"/>
            </a:solidFill>
            <a:miter lim="800000"/>
            <a:headEnd/>
            <a:tailEnd type="triangle" w="med" len="med"/>
          </a:ln>
          <a:effectLst/>
        </p:spPr>
      </p:cxnSp>
      <p:cxnSp>
        <p:nvCxnSpPr>
          <p:cNvPr id="64541" name="AutoShape 29"/>
          <p:cNvCxnSpPr>
            <a:cxnSpLocks noChangeShapeType="1"/>
            <a:stCxn id="64535" idx="2"/>
            <a:endCxn id="64538" idx="0"/>
          </p:cNvCxnSpPr>
          <p:nvPr/>
        </p:nvCxnSpPr>
        <p:spPr bwMode="auto">
          <a:xfrm>
            <a:off x="4687888" y="2752725"/>
            <a:ext cx="0" cy="225425"/>
          </a:xfrm>
          <a:prstGeom prst="straightConnector1">
            <a:avLst/>
          </a:prstGeom>
          <a:noFill/>
          <a:ln w="9525">
            <a:solidFill>
              <a:schemeClr val="tx1"/>
            </a:solidFill>
            <a:round/>
            <a:headEnd/>
            <a:tailEnd type="triangle" w="med" len="med"/>
          </a:ln>
          <a:effectLst/>
        </p:spPr>
      </p:cxnSp>
      <p:sp>
        <p:nvSpPr>
          <p:cNvPr id="64542" name="Rectangle 30"/>
          <p:cNvSpPr>
            <a:spLocks noChangeArrowheads="1"/>
          </p:cNvSpPr>
          <p:nvPr/>
        </p:nvSpPr>
        <p:spPr bwMode="auto">
          <a:xfrm>
            <a:off x="4829175" y="2563813"/>
            <a:ext cx="120650" cy="112712"/>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64543" name="Rectangle 31"/>
          <p:cNvSpPr>
            <a:spLocks noChangeArrowheads="1"/>
          </p:cNvSpPr>
          <p:nvPr/>
        </p:nvSpPr>
        <p:spPr bwMode="auto">
          <a:xfrm>
            <a:off x="5032375" y="2960688"/>
            <a:ext cx="119063" cy="112712"/>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64544" name="Rectangle 32"/>
          <p:cNvSpPr>
            <a:spLocks noChangeArrowheads="1"/>
          </p:cNvSpPr>
          <p:nvPr/>
        </p:nvSpPr>
        <p:spPr bwMode="auto">
          <a:xfrm>
            <a:off x="4708525" y="2790825"/>
            <a:ext cx="120650" cy="112713"/>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64545" name="AutoShape 33"/>
          <p:cNvSpPr>
            <a:spLocks noChangeArrowheads="1"/>
          </p:cNvSpPr>
          <p:nvPr/>
        </p:nvSpPr>
        <p:spPr bwMode="auto">
          <a:xfrm flipH="1">
            <a:off x="5651500" y="2187575"/>
            <a:ext cx="496888" cy="24765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8F8F8"/>
          </a:solidFill>
          <a:ln w="12700" cap="sq">
            <a:solidFill>
              <a:schemeClr val="tx1"/>
            </a:solidFill>
            <a:miter lim="800000"/>
            <a:headEnd type="none" w="sm" len="sm"/>
            <a:tailEnd type="none" w="sm" len="sm"/>
          </a:ln>
          <a:effectLst/>
        </p:spPr>
        <p:txBody>
          <a:bodyPr wrap="none" anchor="ctr"/>
          <a:lstStyle/>
          <a:p>
            <a:endParaRPr lang="en-US"/>
          </a:p>
        </p:txBody>
      </p:sp>
      <p:sp>
        <p:nvSpPr>
          <p:cNvPr id="64546" name="AutoShape 34"/>
          <p:cNvSpPr>
            <a:spLocks noChangeArrowheads="1"/>
          </p:cNvSpPr>
          <p:nvPr/>
        </p:nvSpPr>
        <p:spPr bwMode="auto">
          <a:xfrm>
            <a:off x="5546725" y="1938338"/>
            <a:ext cx="830263" cy="746125"/>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flatTx/>
          </a:bodyPr>
          <a:lstStyle/>
          <a:p>
            <a:endParaRPr lang="en-US"/>
          </a:p>
        </p:txBody>
      </p:sp>
      <p:sp>
        <p:nvSpPr>
          <p:cNvPr id="64547" name="AutoShape 35"/>
          <p:cNvSpPr>
            <a:spLocks noChangeArrowheads="1"/>
          </p:cNvSpPr>
          <p:nvPr/>
        </p:nvSpPr>
        <p:spPr bwMode="auto">
          <a:xfrm>
            <a:off x="5610225" y="2043113"/>
            <a:ext cx="703263" cy="536575"/>
          </a:xfrm>
          <a:prstGeom prst="roundRect">
            <a:avLst>
              <a:gd name="adj" fmla="val 16667"/>
            </a:avLst>
          </a:prstGeom>
          <a:solidFill>
            <a:srgbClr val="FFCC00"/>
          </a:solidFill>
          <a:ln w="9525">
            <a:solidFill>
              <a:schemeClr val="tx1"/>
            </a:solidFill>
            <a:round/>
            <a:headEnd/>
            <a:tailEnd/>
          </a:ln>
          <a:effectLst/>
        </p:spPr>
        <p:txBody>
          <a:bodyPr wrap="none" anchor="ctr"/>
          <a:lstStyle/>
          <a:p>
            <a:endParaRPr lang="en-US"/>
          </a:p>
        </p:txBody>
      </p:sp>
      <p:sp>
        <p:nvSpPr>
          <p:cNvPr id="64548" name="Rectangle 36"/>
          <p:cNvSpPr>
            <a:spLocks noChangeArrowheads="1"/>
          </p:cNvSpPr>
          <p:nvPr/>
        </p:nvSpPr>
        <p:spPr bwMode="auto">
          <a:xfrm>
            <a:off x="5651500" y="2249488"/>
            <a:ext cx="123825" cy="123825"/>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64549" name="Rectangle 37"/>
          <p:cNvSpPr>
            <a:spLocks noChangeArrowheads="1"/>
          </p:cNvSpPr>
          <p:nvPr/>
        </p:nvSpPr>
        <p:spPr bwMode="auto">
          <a:xfrm>
            <a:off x="5900738" y="2393950"/>
            <a:ext cx="123825" cy="125413"/>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64550" name="Rectangle 38"/>
          <p:cNvSpPr>
            <a:spLocks noChangeArrowheads="1"/>
          </p:cNvSpPr>
          <p:nvPr/>
        </p:nvSpPr>
        <p:spPr bwMode="auto">
          <a:xfrm>
            <a:off x="6148388" y="2249488"/>
            <a:ext cx="125412" cy="123825"/>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64551" name="Rectangle 39"/>
          <p:cNvSpPr>
            <a:spLocks noChangeArrowheads="1"/>
          </p:cNvSpPr>
          <p:nvPr/>
        </p:nvSpPr>
        <p:spPr bwMode="auto">
          <a:xfrm>
            <a:off x="5484813" y="2270125"/>
            <a:ext cx="84137" cy="82550"/>
          </a:xfrm>
          <a:prstGeom prst="rect">
            <a:avLst/>
          </a:prstGeom>
          <a:solidFill>
            <a:srgbClr val="F8F8F8"/>
          </a:solidFill>
          <a:ln w="9525">
            <a:solidFill>
              <a:schemeClr val="tx1"/>
            </a:solidFill>
            <a:miter lim="800000"/>
            <a:headEnd/>
            <a:tailEnd/>
          </a:ln>
          <a:effectLst/>
        </p:spPr>
        <p:txBody>
          <a:bodyPr wrap="none" anchor="ctr"/>
          <a:lstStyle/>
          <a:p>
            <a:endParaRPr lang="en-US"/>
          </a:p>
        </p:txBody>
      </p:sp>
      <p:sp>
        <p:nvSpPr>
          <p:cNvPr id="64552" name="AutoShape 40"/>
          <p:cNvSpPr>
            <a:spLocks noChangeArrowheads="1"/>
          </p:cNvSpPr>
          <p:nvPr/>
        </p:nvSpPr>
        <p:spPr bwMode="auto">
          <a:xfrm flipV="1">
            <a:off x="5568950" y="2478088"/>
            <a:ext cx="206375" cy="165100"/>
          </a:xfrm>
          <a:prstGeom prst="roundRect">
            <a:avLst>
              <a:gd name="adj" fmla="val 16667"/>
            </a:avLst>
          </a:prstGeom>
          <a:solidFill>
            <a:srgbClr val="FFFF99"/>
          </a:solidFill>
          <a:ln w="9525">
            <a:solidFill>
              <a:schemeClr val="tx1"/>
            </a:solidFill>
            <a:round/>
            <a:headEnd/>
            <a:tailEnd/>
          </a:ln>
          <a:effectLst/>
        </p:spPr>
        <p:txBody>
          <a:bodyPr wrap="none" anchor="ctr"/>
          <a:lstStyle/>
          <a:p>
            <a:endParaRPr lang="en-US"/>
          </a:p>
        </p:txBody>
      </p:sp>
      <p:sp>
        <p:nvSpPr>
          <p:cNvPr id="64553" name="Rectangle 41"/>
          <p:cNvSpPr>
            <a:spLocks noChangeArrowheads="1"/>
          </p:cNvSpPr>
          <p:nvPr/>
        </p:nvSpPr>
        <p:spPr bwMode="auto">
          <a:xfrm>
            <a:off x="5900738" y="2105025"/>
            <a:ext cx="123825" cy="123825"/>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64554" name="Rectangle 42"/>
          <p:cNvSpPr>
            <a:spLocks noChangeArrowheads="1"/>
          </p:cNvSpPr>
          <p:nvPr/>
        </p:nvSpPr>
        <p:spPr bwMode="auto">
          <a:xfrm>
            <a:off x="6356350" y="2270125"/>
            <a:ext cx="82550" cy="82550"/>
          </a:xfrm>
          <a:prstGeom prst="rect">
            <a:avLst/>
          </a:prstGeom>
          <a:solidFill>
            <a:srgbClr val="F8F8F8"/>
          </a:solidFill>
          <a:ln w="9525">
            <a:solidFill>
              <a:schemeClr val="tx1"/>
            </a:solidFill>
            <a:miter lim="800000"/>
            <a:headEnd/>
            <a:tailEnd/>
          </a:ln>
          <a:effectLst/>
        </p:spPr>
        <p:txBody>
          <a:bodyPr wrap="none" anchor="ctr"/>
          <a:lstStyle/>
          <a:p>
            <a:endParaRPr lang="en-US"/>
          </a:p>
        </p:txBody>
      </p:sp>
      <p:cxnSp>
        <p:nvCxnSpPr>
          <p:cNvPr id="64555" name="AutoShape 43"/>
          <p:cNvCxnSpPr>
            <a:cxnSpLocks noChangeShapeType="1"/>
            <a:stCxn id="64548" idx="2"/>
            <a:endCxn id="64549" idx="1"/>
          </p:cNvCxnSpPr>
          <p:nvPr/>
        </p:nvCxnSpPr>
        <p:spPr bwMode="auto">
          <a:xfrm rot="16200000" flipH="1">
            <a:off x="5765801" y="2320925"/>
            <a:ext cx="82550" cy="187325"/>
          </a:xfrm>
          <a:prstGeom prst="bentConnector2">
            <a:avLst/>
          </a:prstGeom>
          <a:noFill/>
          <a:ln w="9525">
            <a:solidFill>
              <a:schemeClr val="tx1"/>
            </a:solidFill>
            <a:miter lim="800000"/>
            <a:headEnd/>
            <a:tailEnd type="triangle" w="med" len="med"/>
          </a:ln>
          <a:effectLst/>
        </p:spPr>
      </p:cxnSp>
      <p:cxnSp>
        <p:nvCxnSpPr>
          <p:cNvPr id="64556" name="AutoShape 44"/>
          <p:cNvCxnSpPr>
            <a:cxnSpLocks noChangeShapeType="1"/>
            <a:stCxn id="64548" idx="0"/>
            <a:endCxn id="64553" idx="1"/>
          </p:cNvCxnSpPr>
          <p:nvPr/>
        </p:nvCxnSpPr>
        <p:spPr bwMode="auto">
          <a:xfrm rot="16200000">
            <a:off x="5765801" y="2114550"/>
            <a:ext cx="82550" cy="187325"/>
          </a:xfrm>
          <a:prstGeom prst="bentConnector2">
            <a:avLst/>
          </a:prstGeom>
          <a:noFill/>
          <a:ln w="9525">
            <a:solidFill>
              <a:schemeClr val="tx1"/>
            </a:solidFill>
            <a:miter lim="800000"/>
            <a:headEnd/>
            <a:tailEnd type="triangle" w="med" len="med"/>
          </a:ln>
          <a:effectLst/>
        </p:spPr>
      </p:cxnSp>
      <p:cxnSp>
        <p:nvCxnSpPr>
          <p:cNvPr id="64557" name="AutoShape 45"/>
          <p:cNvCxnSpPr>
            <a:cxnSpLocks noChangeShapeType="1"/>
            <a:stCxn id="64549" idx="3"/>
            <a:endCxn id="64550" idx="2"/>
          </p:cNvCxnSpPr>
          <p:nvPr/>
        </p:nvCxnSpPr>
        <p:spPr bwMode="auto">
          <a:xfrm flipV="1">
            <a:off x="6024563" y="2373313"/>
            <a:ext cx="185737" cy="82550"/>
          </a:xfrm>
          <a:prstGeom prst="bentConnector2">
            <a:avLst/>
          </a:prstGeom>
          <a:noFill/>
          <a:ln w="9525">
            <a:solidFill>
              <a:schemeClr val="tx1"/>
            </a:solidFill>
            <a:miter lim="800000"/>
            <a:headEnd/>
            <a:tailEnd type="triangle" w="med" len="med"/>
          </a:ln>
          <a:effectLst/>
        </p:spPr>
      </p:cxnSp>
      <p:cxnSp>
        <p:nvCxnSpPr>
          <p:cNvPr id="64558" name="AutoShape 46"/>
          <p:cNvCxnSpPr>
            <a:cxnSpLocks noChangeShapeType="1"/>
            <a:stCxn id="64553" idx="3"/>
            <a:endCxn id="64550" idx="0"/>
          </p:cNvCxnSpPr>
          <p:nvPr/>
        </p:nvCxnSpPr>
        <p:spPr bwMode="auto">
          <a:xfrm>
            <a:off x="6024563" y="2166938"/>
            <a:ext cx="185737" cy="82550"/>
          </a:xfrm>
          <a:prstGeom prst="bentConnector2">
            <a:avLst/>
          </a:prstGeom>
          <a:noFill/>
          <a:ln w="9525">
            <a:solidFill>
              <a:schemeClr val="tx1"/>
            </a:solidFill>
            <a:miter lim="800000"/>
            <a:headEnd/>
            <a:tailEnd type="triangle" w="med" len="med"/>
          </a:ln>
          <a:effectLst/>
        </p:spPr>
      </p:cxnSp>
      <p:sp>
        <p:nvSpPr>
          <p:cNvPr id="64559" name="AutoShape 47"/>
          <p:cNvSpPr>
            <a:spLocks noChangeArrowheads="1"/>
          </p:cNvSpPr>
          <p:nvPr/>
        </p:nvSpPr>
        <p:spPr bwMode="auto">
          <a:xfrm>
            <a:off x="5538788" y="2824163"/>
            <a:ext cx="846137" cy="650875"/>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flatTx/>
          </a:bodyPr>
          <a:lstStyle/>
          <a:p>
            <a:endParaRPr lang="en-US"/>
          </a:p>
        </p:txBody>
      </p:sp>
      <p:sp>
        <p:nvSpPr>
          <p:cNvPr id="64560" name="Rectangle 48"/>
          <p:cNvSpPr>
            <a:spLocks noChangeArrowheads="1"/>
          </p:cNvSpPr>
          <p:nvPr/>
        </p:nvSpPr>
        <p:spPr bwMode="auto">
          <a:xfrm>
            <a:off x="5484813" y="2963863"/>
            <a:ext cx="106362" cy="93662"/>
          </a:xfrm>
          <a:prstGeom prst="rect">
            <a:avLst/>
          </a:prstGeom>
          <a:solidFill>
            <a:srgbClr val="F8F8F8"/>
          </a:solidFill>
          <a:ln w="9525">
            <a:solidFill>
              <a:schemeClr val="tx1"/>
            </a:solidFill>
            <a:miter lim="800000"/>
            <a:headEnd/>
            <a:tailEnd/>
          </a:ln>
          <a:effectLst/>
        </p:spPr>
        <p:txBody>
          <a:bodyPr wrap="none" anchor="ctr"/>
          <a:lstStyle/>
          <a:p>
            <a:endParaRPr lang="en-US"/>
          </a:p>
        </p:txBody>
      </p:sp>
      <p:sp>
        <p:nvSpPr>
          <p:cNvPr id="64561" name="Rectangle 49"/>
          <p:cNvSpPr>
            <a:spLocks noChangeArrowheads="1"/>
          </p:cNvSpPr>
          <p:nvPr/>
        </p:nvSpPr>
        <p:spPr bwMode="auto">
          <a:xfrm>
            <a:off x="6332538" y="2963863"/>
            <a:ext cx="106362" cy="93662"/>
          </a:xfrm>
          <a:prstGeom prst="rect">
            <a:avLst/>
          </a:prstGeom>
          <a:solidFill>
            <a:srgbClr val="F8F8F8"/>
          </a:solidFill>
          <a:ln w="9525">
            <a:solidFill>
              <a:schemeClr val="tx1"/>
            </a:solidFill>
            <a:miter lim="800000"/>
            <a:headEnd/>
            <a:tailEnd/>
          </a:ln>
          <a:effectLst/>
        </p:spPr>
        <p:txBody>
          <a:bodyPr wrap="none" anchor="ctr"/>
          <a:lstStyle/>
          <a:p>
            <a:endParaRPr lang="en-US"/>
          </a:p>
        </p:txBody>
      </p:sp>
      <p:sp>
        <p:nvSpPr>
          <p:cNvPr id="64562" name="AutoShape 50"/>
          <p:cNvSpPr>
            <a:spLocks noChangeArrowheads="1"/>
          </p:cNvSpPr>
          <p:nvPr/>
        </p:nvSpPr>
        <p:spPr bwMode="auto">
          <a:xfrm>
            <a:off x="5643563" y="2917825"/>
            <a:ext cx="649287" cy="184150"/>
          </a:xfrm>
          <a:prstGeom prst="roundRect">
            <a:avLst>
              <a:gd name="adj" fmla="val 16667"/>
            </a:avLst>
          </a:prstGeom>
          <a:solidFill>
            <a:srgbClr val="FFCC00"/>
          </a:solidFill>
          <a:ln w="9525">
            <a:solidFill>
              <a:schemeClr val="tx1"/>
            </a:solidFill>
            <a:round/>
            <a:headEnd/>
            <a:tailEnd/>
          </a:ln>
          <a:effectLst/>
        </p:spPr>
        <p:txBody>
          <a:bodyPr wrap="none" anchor="ctr"/>
          <a:lstStyle/>
          <a:p>
            <a:endParaRPr lang="en-US"/>
          </a:p>
        </p:txBody>
      </p:sp>
      <p:sp>
        <p:nvSpPr>
          <p:cNvPr id="64563" name="Rectangle 51"/>
          <p:cNvSpPr>
            <a:spLocks noChangeArrowheads="1"/>
          </p:cNvSpPr>
          <p:nvPr/>
        </p:nvSpPr>
        <p:spPr bwMode="auto">
          <a:xfrm>
            <a:off x="5745163" y="2970213"/>
            <a:ext cx="133350" cy="79375"/>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64564" name="Rectangle 52"/>
          <p:cNvSpPr>
            <a:spLocks noChangeArrowheads="1"/>
          </p:cNvSpPr>
          <p:nvPr/>
        </p:nvSpPr>
        <p:spPr bwMode="auto">
          <a:xfrm>
            <a:off x="6102350" y="2970213"/>
            <a:ext cx="133350" cy="79375"/>
          </a:xfrm>
          <a:prstGeom prst="rect">
            <a:avLst/>
          </a:prstGeom>
          <a:solidFill>
            <a:srgbClr val="C0C0C0"/>
          </a:solidFill>
          <a:ln w="9525">
            <a:solidFill>
              <a:schemeClr val="tx1"/>
            </a:solidFill>
            <a:miter lim="800000"/>
            <a:headEnd/>
            <a:tailEnd/>
          </a:ln>
          <a:effectLst/>
        </p:spPr>
        <p:txBody>
          <a:bodyPr wrap="none" anchor="ctr"/>
          <a:lstStyle/>
          <a:p>
            <a:endParaRPr lang="en-US"/>
          </a:p>
        </p:txBody>
      </p:sp>
      <p:cxnSp>
        <p:nvCxnSpPr>
          <p:cNvPr id="64565" name="AutoShape 53"/>
          <p:cNvCxnSpPr>
            <a:cxnSpLocks noChangeShapeType="1"/>
            <a:stCxn id="64563" idx="3"/>
            <a:endCxn id="64564" idx="1"/>
          </p:cNvCxnSpPr>
          <p:nvPr/>
        </p:nvCxnSpPr>
        <p:spPr bwMode="auto">
          <a:xfrm>
            <a:off x="5878513" y="3009900"/>
            <a:ext cx="223837" cy="0"/>
          </a:xfrm>
          <a:prstGeom prst="straightConnector1">
            <a:avLst/>
          </a:prstGeom>
          <a:noFill/>
          <a:ln w="9525">
            <a:solidFill>
              <a:schemeClr val="tx1"/>
            </a:solidFill>
            <a:round/>
            <a:headEnd/>
            <a:tailEnd type="triangle" w="med" len="med"/>
          </a:ln>
          <a:effectLst/>
        </p:spPr>
      </p:cxnSp>
      <p:cxnSp>
        <p:nvCxnSpPr>
          <p:cNvPr id="64566" name="AutoShape 54"/>
          <p:cNvCxnSpPr>
            <a:cxnSpLocks noChangeShapeType="1"/>
            <a:stCxn id="64542" idx="0"/>
            <a:endCxn id="64551" idx="1"/>
          </p:cNvCxnSpPr>
          <p:nvPr/>
        </p:nvCxnSpPr>
        <p:spPr bwMode="auto">
          <a:xfrm rot="16200000">
            <a:off x="5061744" y="2140744"/>
            <a:ext cx="252413" cy="593725"/>
          </a:xfrm>
          <a:prstGeom prst="bentConnector2">
            <a:avLst/>
          </a:prstGeom>
          <a:noFill/>
          <a:ln w="9525">
            <a:solidFill>
              <a:schemeClr val="tx1"/>
            </a:solidFill>
            <a:miter lim="800000"/>
            <a:headEnd/>
            <a:tailEnd type="triangle" w="med" len="med"/>
          </a:ln>
          <a:effectLst/>
        </p:spPr>
      </p:cxnSp>
      <p:cxnSp>
        <p:nvCxnSpPr>
          <p:cNvPr id="64567" name="AutoShape 55"/>
          <p:cNvCxnSpPr>
            <a:cxnSpLocks noChangeShapeType="1"/>
            <a:stCxn id="64543" idx="3"/>
            <a:endCxn id="64560" idx="1"/>
          </p:cNvCxnSpPr>
          <p:nvPr/>
        </p:nvCxnSpPr>
        <p:spPr bwMode="auto">
          <a:xfrm flipV="1">
            <a:off x="5151438" y="3009900"/>
            <a:ext cx="333375" cy="6350"/>
          </a:xfrm>
          <a:prstGeom prst="straightConnector1">
            <a:avLst/>
          </a:prstGeom>
          <a:noFill/>
          <a:ln w="9525">
            <a:solidFill>
              <a:schemeClr val="tx1"/>
            </a:solidFill>
            <a:round/>
            <a:headEnd/>
            <a:tailEnd type="triangle" w="med" len="med"/>
          </a:ln>
          <a:effectLst/>
        </p:spPr>
      </p:cxnSp>
      <p:sp>
        <p:nvSpPr>
          <p:cNvPr id="64568" name="Rectangle 56"/>
          <p:cNvSpPr>
            <a:spLocks noChangeArrowheads="1"/>
          </p:cNvSpPr>
          <p:nvPr/>
        </p:nvSpPr>
        <p:spPr bwMode="auto">
          <a:xfrm>
            <a:off x="5484813" y="3243263"/>
            <a:ext cx="106362" cy="92075"/>
          </a:xfrm>
          <a:prstGeom prst="rect">
            <a:avLst/>
          </a:prstGeom>
          <a:solidFill>
            <a:srgbClr val="F8F8F8"/>
          </a:solidFill>
          <a:ln w="9525">
            <a:solidFill>
              <a:schemeClr val="tx1"/>
            </a:solidFill>
            <a:miter lim="800000"/>
            <a:headEnd/>
            <a:tailEnd/>
          </a:ln>
          <a:effectLst/>
        </p:spPr>
        <p:txBody>
          <a:bodyPr wrap="none" anchor="ctr"/>
          <a:lstStyle/>
          <a:p>
            <a:endParaRPr lang="en-US"/>
          </a:p>
        </p:txBody>
      </p:sp>
      <p:sp>
        <p:nvSpPr>
          <p:cNvPr id="64569" name="Rectangle 57"/>
          <p:cNvSpPr>
            <a:spLocks noChangeArrowheads="1"/>
          </p:cNvSpPr>
          <p:nvPr/>
        </p:nvSpPr>
        <p:spPr bwMode="auto">
          <a:xfrm>
            <a:off x="6332538" y="3243263"/>
            <a:ext cx="106362" cy="92075"/>
          </a:xfrm>
          <a:prstGeom prst="rect">
            <a:avLst/>
          </a:prstGeom>
          <a:solidFill>
            <a:srgbClr val="F8F8F8"/>
          </a:solidFill>
          <a:ln w="9525">
            <a:solidFill>
              <a:schemeClr val="tx1"/>
            </a:solidFill>
            <a:miter lim="800000"/>
            <a:headEnd/>
            <a:tailEnd/>
          </a:ln>
          <a:effectLst/>
        </p:spPr>
        <p:txBody>
          <a:bodyPr wrap="none" anchor="ctr"/>
          <a:lstStyle/>
          <a:p>
            <a:endParaRPr lang="en-US"/>
          </a:p>
        </p:txBody>
      </p:sp>
      <p:sp>
        <p:nvSpPr>
          <p:cNvPr id="64570" name="AutoShape 58"/>
          <p:cNvSpPr>
            <a:spLocks noChangeArrowheads="1"/>
          </p:cNvSpPr>
          <p:nvPr/>
        </p:nvSpPr>
        <p:spPr bwMode="auto">
          <a:xfrm>
            <a:off x="5643563" y="3197225"/>
            <a:ext cx="649287" cy="185738"/>
          </a:xfrm>
          <a:prstGeom prst="roundRect">
            <a:avLst>
              <a:gd name="adj" fmla="val 16667"/>
            </a:avLst>
          </a:prstGeom>
          <a:solidFill>
            <a:srgbClr val="FFCC00"/>
          </a:solidFill>
          <a:ln w="9525">
            <a:solidFill>
              <a:schemeClr val="tx1"/>
            </a:solidFill>
            <a:round/>
            <a:headEnd/>
            <a:tailEnd/>
          </a:ln>
          <a:effectLst/>
        </p:spPr>
        <p:txBody>
          <a:bodyPr wrap="none" anchor="ctr"/>
          <a:lstStyle/>
          <a:p>
            <a:endParaRPr lang="en-US"/>
          </a:p>
        </p:txBody>
      </p:sp>
      <p:sp>
        <p:nvSpPr>
          <p:cNvPr id="64571" name="Rectangle 59"/>
          <p:cNvSpPr>
            <a:spLocks noChangeArrowheads="1"/>
          </p:cNvSpPr>
          <p:nvPr/>
        </p:nvSpPr>
        <p:spPr bwMode="auto">
          <a:xfrm>
            <a:off x="5745163" y="3249613"/>
            <a:ext cx="133350" cy="79375"/>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64572" name="Rectangle 60"/>
          <p:cNvSpPr>
            <a:spLocks noChangeArrowheads="1"/>
          </p:cNvSpPr>
          <p:nvPr/>
        </p:nvSpPr>
        <p:spPr bwMode="auto">
          <a:xfrm>
            <a:off x="6102350" y="3249613"/>
            <a:ext cx="133350" cy="79375"/>
          </a:xfrm>
          <a:prstGeom prst="rect">
            <a:avLst/>
          </a:prstGeom>
          <a:solidFill>
            <a:srgbClr val="C0C0C0"/>
          </a:solidFill>
          <a:ln w="9525">
            <a:solidFill>
              <a:schemeClr val="tx1"/>
            </a:solidFill>
            <a:miter lim="800000"/>
            <a:headEnd/>
            <a:tailEnd/>
          </a:ln>
          <a:effectLst/>
        </p:spPr>
        <p:txBody>
          <a:bodyPr wrap="none" anchor="ctr"/>
          <a:lstStyle/>
          <a:p>
            <a:endParaRPr lang="en-US"/>
          </a:p>
        </p:txBody>
      </p:sp>
      <p:cxnSp>
        <p:nvCxnSpPr>
          <p:cNvPr id="64573" name="AutoShape 61"/>
          <p:cNvCxnSpPr>
            <a:cxnSpLocks noChangeShapeType="1"/>
            <a:stCxn id="64571" idx="3"/>
            <a:endCxn id="64572" idx="1"/>
          </p:cNvCxnSpPr>
          <p:nvPr/>
        </p:nvCxnSpPr>
        <p:spPr bwMode="auto">
          <a:xfrm>
            <a:off x="5878513" y="3289300"/>
            <a:ext cx="223837" cy="0"/>
          </a:xfrm>
          <a:prstGeom prst="straightConnector1">
            <a:avLst/>
          </a:prstGeom>
          <a:noFill/>
          <a:ln w="9525">
            <a:solidFill>
              <a:schemeClr val="tx1"/>
            </a:solidFill>
            <a:round/>
            <a:headEnd/>
            <a:tailEnd type="triangle" w="med" len="med"/>
          </a:ln>
          <a:effectLst/>
        </p:spPr>
      </p:cxnSp>
      <p:sp>
        <p:nvSpPr>
          <p:cNvPr id="64574" name="Text Box 62"/>
          <p:cNvSpPr txBox="1">
            <a:spLocks noChangeArrowheads="1"/>
          </p:cNvSpPr>
          <p:nvPr/>
        </p:nvSpPr>
        <p:spPr bwMode="auto">
          <a:xfrm>
            <a:off x="4371975" y="1752600"/>
            <a:ext cx="742950" cy="406400"/>
          </a:xfrm>
          <a:prstGeom prst="rect">
            <a:avLst/>
          </a:prstGeom>
          <a:solidFill>
            <a:srgbClr val="F8F8F8"/>
          </a:solidFill>
          <a:ln w="9525">
            <a:solidFill>
              <a:schemeClr val="tx1"/>
            </a:solidFill>
            <a:miter lim="800000"/>
            <a:headEnd/>
            <a:tailEnd/>
          </a:ln>
          <a:effectLst/>
        </p:spPr>
        <p:txBody>
          <a:bodyPr>
            <a:spAutoFit/>
          </a:bodyPr>
          <a:lstStyle/>
          <a:p>
            <a:pPr algn="ctr" eaLnBrk="0" hangingPunct="0"/>
            <a:r>
              <a:rPr lang="en-GB" sz="1000" b="1"/>
              <a:t>Quy trình</a:t>
            </a:r>
          </a:p>
          <a:p>
            <a:pPr algn="ctr" eaLnBrk="0" hangingPunct="0"/>
            <a:r>
              <a:rPr lang="en-GB" sz="1000" b="1"/>
              <a:t>Mẫu</a:t>
            </a:r>
          </a:p>
        </p:txBody>
      </p:sp>
      <p:grpSp>
        <p:nvGrpSpPr>
          <p:cNvPr id="3" name="Group 63"/>
          <p:cNvGrpSpPr>
            <a:grpSpLocks/>
          </p:cNvGrpSpPr>
          <p:nvPr/>
        </p:nvGrpSpPr>
        <p:grpSpPr bwMode="auto">
          <a:xfrm>
            <a:off x="6491288" y="1844675"/>
            <a:ext cx="601662" cy="74613"/>
            <a:chOff x="1920" y="2208"/>
            <a:chExt cx="480" cy="96"/>
          </a:xfrm>
        </p:grpSpPr>
        <p:sp>
          <p:nvSpPr>
            <p:cNvPr id="64576" name="Rectangle 64"/>
            <p:cNvSpPr>
              <a:spLocks noChangeArrowheads="1"/>
            </p:cNvSpPr>
            <p:nvPr/>
          </p:nvSpPr>
          <p:spPr bwMode="auto">
            <a:xfrm>
              <a:off x="1920" y="2208"/>
              <a:ext cx="480" cy="96"/>
            </a:xfrm>
            <a:prstGeom prst="rect">
              <a:avLst/>
            </a:prstGeom>
            <a:solidFill>
              <a:srgbClr val="FFCC00"/>
            </a:solidFill>
            <a:ln w="9525">
              <a:solidFill>
                <a:schemeClr val="tx1"/>
              </a:solidFill>
              <a:miter lim="800000"/>
              <a:headEnd/>
              <a:tailEnd/>
            </a:ln>
            <a:effectLst/>
          </p:spPr>
          <p:txBody>
            <a:bodyPr wrap="none" anchor="ctr"/>
            <a:lstStyle/>
            <a:p>
              <a:endParaRPr lang="en-US"/>
            </a:p>
          </p:txBody>
        </p:sp>
        <p:sp>
          <p:nvSpPr>
            <p:cNvPr id="64577" name="Line 65"/>
            <p:cNvSpPr>
              <a:spLocks noChangeShapeType="1"/>
            </p:cNvSpPr>
            <p:nvPr/>
          </p:nvSpPr>
          <p:spPr bwMode="auto">
            <a:xfrm>
              <a:off x="2016" y="2208"/>
              <a:ext cx="0" cy="96"/>
            </a:xfrm>
            <a:prstGeom prst="line">
              <a:avLst/>
            </a:prstGeom>
            <a:noFill/>
            <a:ln w="9525">
              <a:solidFill>
                <a:schemeClr val="tx1"/>
              </a:solidFill>
              <a:round/>
              <a:headEnd/>
              <a:tailEnd/>
            </a:ln>
            <a:effectLst/>
          </p:spPr>
          <p:txBody>
            <a:bodyPr wrap="none" anchor="ctr"/>
            <a:lstStyle/>
            <a:p>
              <a:endParaRPr lang="en-US"/>
            </a:p>
          </p:txBody>
        </p:sp>
        <p:sp>
          <p:nvSpPr>
            <p:cNvPr id="64578" name="Line 66"/>
            <p:cNvSpPr>
              <a:spLocks noChangeShapeType="1"/>
            </p:cNvSpPr>
            <p:nvPr/>
          </p:nvSpPr>
          <p:spPr bwMode="auto">
            <a:xfrm>
              <a:off x="2112" y="2208"/>
              <a:ext cx="0" cy="96"/>
            </a:xfrm>
            <a:prstGeom prst="line">
              <a:avLst/>
            </a:prstGeom>
            <a:noFill/>
            <a:ln w="9525">
              <a:solidFill>
                <a:schemeClr val="tx1"/>
              </a:solidFill>
              <a:round/>
              <a:headEnd/>
              <a:tailEnd/>
            </a:ln>
            <a:effectLst/>
          </p:spPr>
          <p:txBody>
            <a:bodyPr wrap="none" anchor="ctr"/>
            <a:lstStyle/>
            <a:p>
              <a:endParaRPr lang="en-US"/>
            </a:p>
          </p:txBody>
        </p:sp>
        <p:sp>
          <p:nvSpPr>
            <p:cNvPr id="64579" name="Line 67"/>
            <p:cNvSpPr>
              <a:spLocks noChangeShapeType="1"/>
            </p:cNvSpPr>
            <p:nvPr/>
          </p:nvSpPr>
          <p:spPr bwMode="auto">
            <a:xfrm>
              <a:off x="2208" y="2208"/>
              <a:ext cx="0" cy="96"/>
            </a:xfrm>
            <a:prstGeom prst="line">
              <a:avLst/>
            </a:prstGeom>
            <a:noFill/>
            <a:ln w="9525">
              <a:solidFill>
                <a:schemeClr val="tx1"/>
              </a:solidFill>
              <a:round/>
              <a:headEnd/>
              <a:tailEnd/>
            </a:ln>
            <a:effectLst/>
          </p:spPr>
          <p:txBody>
            <a:bodyPr wrap="none" anchor="ctr"/>
            <a:lstStyle/>
            <a:p>
              <a:endParaRPr lang="en-US"/>
            </a:p>
          </p:txBody>
        </p:sp>
        <p:sp>
          <p:nvSpPr>
            <p:cNvPr id="64580" name="Line 68"/>
            <p:cNvSpPr>
              <a:spLocks noChangeShapeType="1"/>
            </p:cNvSpPr>
            <p:nvPr/>
          </p:nvSpPr>
          <p:spPr bwMode="auto">
            <a:xfrm>
              <a:off x="2304" y="2208"/>
              <a:ext cx="0" cy="96"/>
            </a:xfrm>
            <a:prstGeom prst="line">
              <a:avLst/>
            </a:prstGeom>
            <a:noFill/>
            <a:ln w="9525">
              <a:solidFill>
                <a:schemeClr val="tx1"/>
              </a:solidFill>
              <a:round/>
              <a:headEnd/>
              <a:tailEnd/>
            </a:ln>
            <a:effectLst/>
          </p:spPr>
          <p:txBody>
            <a:bodyPr wrap="none" anchor="ctr"/>
            <a:lstStyle/>
            <a:p>
              <a:endParaRPr lang="en-US"/>
            </a:p>
          </p:txBody>
        </p:sp>
      </p:grpSp>
      <p:sp>
        <p:nvSpPr>
          <p:cNvPr id="64581" name="AutoShape 69"/>
          <p:cNvSpPr>
            <a:spLocks noChangeArrowheads="1"/>
          </p:cNvSpPr>
          <p:nvPr/>
        </p:nvSpPr>
        <p:spPr bwMode="auto">
          <a:xfrm>
            <a:off x="6650038" y="2125663"/>
            <a:ext cx="265112" cy="231775"/>
          </a:xfrm>
          <a:prstGeom prst="roundRect">
            <a:avLst>
              <a:gd name="adj" fmla="val 16667"/>
            </a:avLst>
          </a:prstGeom>
          <a:solidFill>
            <a:srgbClr val="FF0000"/>
          </a:solidFill>
          <a:ln w="9525">
            <a:solidFill>
              <a:schemeClr val="tx1"/>
            </a:solidFill>
            <a:round/>
            <a:headEnd/>
            <a:tailEnd/>
          </a:ln>
          <a:effectLst/>
        </p:spPr>
        <p:txBody>
          <a:bodyPr wrap="none" anchor="ctr"/>
          <a:lstStyle/>
          <a:p>
            <a:endParaRPr lang="en-US"/>
          </a:p>
        </p:txBody>
      </p:sp>
      <p:sp>
        <p:nvSpPr>
          <p:cNvPr id="64582" name="Rectangle 70"/>
          <p:cNvSpPr>
            <a:spLocks noChangeArrowheads="1"/>
          </p:cNvSpPr>
          <p:nvPr/>
        </p:nvSpPr>
        <p:spPr bwMode="auto">
          <a:xfrm>
            <a:off x="6597650" y="2195513"/>
            <a:ext cx="104775" cy="93662"/>
          </a:xfrm>
          <a:prstGeom prst="rect">
            <a:avLst/>
          </a:prstGeom>
          <a:solidFill>
            <a:srgbClr val="F8F8F8"/>
          </a:solidFill>
          <a:ln w="9525">
            <a:solidFill>
              <a:schemeClr val="tx1"/>
            </a:solidFill>
            <a:miter lim="800000"/>
            <a:headEnd/>
            <a:tailEnd/>
          </a:ln>
          <a:effectLst/>
        </p:spPr>
        <p:txBody>
          <a:bodyPr wrap="none" anchor="ctr"/>
          <a:lstStyle/>
          <a:p>
            <a:endParaRPr lang="en-US"/>
          </a:p>
        </p:txBody>
      </p:sp>
      <p:sp>
        <p:nvSpPr>
          <p:cNvPr id="64583" name="Rectangle 71"/>
          <p:cNvSpPr>
            <a:spLocks noChangeArrowheads="1"/>
          </p:cNvSpPr>
          <p:nvPr/>
        </p:nvSpPr>
        <p:spPr bwMode="auto">
          <a:xfrm>
            <a:off x="6862763" y="2195513"/>
            <a:ext cx="104775" cy="93662"/>
          </a:xfrm>
          <a:prstGeom prst="rect">
            <a:avLst/>
          </a:prstGeom>
          <a:solidFill>
            <a:srgbClr val="F8F8F8"/>
          </a:solidFill>
          <a:ln w="9525">
            <a:solidFill>
              <a:schemeClr val="tx1"/>
            </a:solidFill>
            <a:miter lim="800000"/>
            <a:headEnd/>
            <a:tailEnd/>
          </a:ln>
          <a:effectLst/>
        </p:spPr>
        <p:txBody>
          <a:bodyPr wrap="none" anchor="ctr"/>
          <a:lstStyle/>
          <a:p>
            <a:endParaRPr lang="en-US"/>
          </a:p>
        </p:txBody>
      </p:sp>
      <p:sp>
        <p:nvSpPr>
          <p:cNvPr id="64584" name="AutoShape 72"/>
          <p:cNvSpPr>
            <a:spLocks noChangeArrowheads="1"/>
          </p:cNvSpPr>
          <p:nvPr/>
        </p:nvSpPr>
        <p:spPr bwMode="auto">
          <a:xfrm>
            <a:off x="6650038" y="3101975"/>
            <a:ext cx="265112" cy="233363"/>
          </a:xfrm>
          <a:prstGeom prst="roundRect">
            <a:avLst>
              <a:gd name="adj" fmla="val 16667"/>
            </a:avLst>
          </a:prstGeom>
          <a:solidFill>
            <a:srgbClr val="FF0000"/>
          </a:solidFill>
          <a:ln w="9525">
            <a:solidFill>
              <a:schemeClr val="tx1"/>
            </a:solidFill>
            <a:round/>
            <a:headEnd/>
            <a:tailEnd/>
          </a:ln>
          <a:effectLst/>
        </p:spPr>
        <p:txBody>
          <a:bodyPr wrap="none" anchor="ctr"/>
          <a:lstStyle/>
          <a:p>
            <a:endParaRPr lang="en-US"/>
          </a:p>
        </p:txBody>
      </p:sp>
      <p:sp>
        <p:nvSpPr>
          <p:cNvPr id="64585" name="Rectangle 73"/>
          <p:cNvSpPr>
            <a:spLocks noChangeArrowheads="1"/>
          </p:cNvSpPr>
          <p:nvPr/>
        </p:nvSpPr>
        <p:spPr bwMode="auto">
          <a:xfrm>
            <a:off x="6597650" y="3173413"/>
            <a:ext cx="104775" cy="92075"/>
          </a:xfrm>
          <a:prstGeom prst="rect">
            <a:avLst/>
          </a:prstGeom>
          <a:solidFill>
            <a:srgbClr val="F8F8F8"/>
          </a:solidFill>
          <a:ln w="9525">
            <a:solidFill>
              <a:schemeClr val="tx1"/>
            </a:solidFill>
            <a:miter lim="800000"/>
            <a:headEnd/>
            <a:tailEnd/>
          </a:ln>
          <a:effectLst/>
        </p:spPr>
        <p:txBody>
          <a:bodyPr wrap="none" anchor="ctr"/>
          <a:lstStyle/>
          <a:p>
            <a:endParaRPr lang="en-US"/>
          </a:p>
        </p:txBody>
      </p:sp>
      <p:sp>
        <p:nvSpPr>
          <p:cNvPr id="64586" name="Rectangle 74"/>
          <p:cNvSpPr>
            <a:spLocks noChangeArrowheads="1"/>
          </p:cNvSpPr>
          <p:nvPr/>
        </p:nvSpPr>
        <p:spPr bwMode="auto">
          <a:xfrm>
            <a:off x="6862763" y="3173413"/>
            <a:ext cx="104775" cy="92075"/>
          </a:xfrm>
          <a:prstGeom prst="rect">
            <a:avLst/>
          </a:prstGeom>
          <a:solidFill>
            <a:srgbClr val="F8F8F8"/>
          </a:solidFill>
          <a:ln w="9525">
            <a:solidFill>
              <a:schemeClr val="tx1"/>
            </a:solidFill>
            <a:miter lim="800000"/>
            <a:headEnd/>
            <a:tailEnd/>
          </a:ln>
          <a:effectLst/>
        </p:spPr>
        <p:txBody>
          <a:bodyPr wrap="none" anchor="ctr"/>
          <a:lstStyle/>
          <a:p>
            <a:endParaRPr lang="en-US"/>
          </a:p>
        </p:txBody>
      </p:sp>
      <p:sp>
        <p:nvSpPr>
          <p:cNvPr id="64587" name="AutoShape 75"/>
          <p:cNvSpPr>
            <a:spLocks noChangeArrowheads="1"/>
          </p:cNvSpPr>
          <p:nvPr/>
        </p:nvSpPr>
        <p:spPr bwMode="auto">
          <a:xfrm>
            <a:off x="7019925" y="2917825"/>
            <a:ext cx="265113" cy="231775"/>
          </a:xfrm>
          <a:prstGeom prst="roundRect">
            <a:avLst>
              <a:gd name="adj" fmla="val 16667"/>
            </a:avLst>
          </a:prstGeom>
          <a:solidFill>
            <a:srgbClr val="FF0000"/>
          </a:solidFill>
          <a:ln w="9525">
            <a:solidFill>
              <a:schemeClr val="tx1"/>
            </a:solidFill>
            <a:round/>
            <a:headEnd/>
            <a:tailEnd/>
          </a:ln>
          <a:effectLst/>
        </p:spPr>
        <p:txBody>
          <a:bodyPr wrap="none" anchor="ctr"/>
          <a:lstStyle/>
          <a:p>
            <a:endParaRPr lang="en-US"/>
          </a:p>
        </p:txBody>
      </p:sp>
      <p:sp>
        <p:nvSpPr>
          <p:cNvPr id="64588" name="Rectangle 76"/>
          <p:cNvSpPr>
            <a:spLocks noChangeArrowheads="1"/>
          </p:cNvSpPr>
          <p:nvPr/>
        </p:nvSpPr>
        <p:spPr bwMode="auto">
          <a:xfrm>
            <a:off x="6967538" y="2986088"/>
            <a:ext cx="106362" cy="93662"/>
          </a:xfrm>
          <a:prstGeom prst="rect">
            <a:avLst/>
          </a:prstGeom>
          <a:solidFill>
            <a:schemeClr val="tx1"/>
          </a:solidFill>
          <a:ln w="9525">
            <a:solidFill>
              <a:schemeClr val="tx1"/>
            </a:solidFill>
            <a:miter lim="800000"/>
            <a:headEnd/>
            <a:tailEnd/>
          </a:ln>
          <a:effectLst/>
        </p:spPr>
        <p:txBody>
          <a:bodyPr wrap="none" anchor="ctr"/>
          <a:lstStyle/>
          <a:p>
            <a:endParaRPr lang="en-US"/>
          </a:p>
        </p:txBody>
      </p:sp>
      <p:sp>
        <p:nvSpPr>
          <p:cNvPr id="64589" name="Rectangle 77"/>
          <p:cNvSpPr>
            <a:spLocks noChangeArrowheads="1"/>
          </p:cNvSpPr>
          <p:nvPr/>
        </p:nvSpPr>
        <p:spPr bwMode="auto">
          <a:xfrm>
            <a:off x="7232650" y="2986088"/>
            <a:ext cx="104775" cy="93662"/>
          </a:xfrm>
          <a:prstGeom prst="rect">
            <a:avLst/>
          </a:prstGeom>
          <a:solidFill>
            <a:schemeClr val="tx1"/>
          </a:solidFill>
          <a:ln w="9525">
            <a:solidFill>
              <a:schemeClr val="tx1"/>
            </a:solidFill>
            <a:miter lim="800000"/>
            <a:headEnd/>
            <a:tailEnd/>
          </a:ln>
          <a:effectLst/>
        </p:spPr>
        <p:txBody>
          <a:bodyPr wrap="none" anchor="ctr"/>
          <a:lstStyle/>
          <a:p>
            <a:endParaRPr lang="en-US"/>
          </a:p>
        </p:txBody>
      </p:sp>
      <p:sp>
        <p:nvSpPr>
          <p:cNvPr id="64590" name="AutoShape 78"/>
          <p:cNvSpPr>
            <a:spLocks noChangeArrowheads="1"/>
          </p:cNvSpPr>
          <p:nvPr/>
        </p:nvSpPr>
        <p:spPr bwMode="auto">
          <a:xfrm>
            <a:off x="6967538" y="2357438"/>
            <a:ext cx="265112" cy="233362"/>
          </a:xfrm>
          <a:prstGeom prst="roundRect">
            <a:avLst>
              <a:gd name="adj" fmla="val 16667"/>
            </a:avLst>
          </a:prstGeom>
          <a:solidFill>
            <a:srgbClr val="FF0000"/>
          </a:solidFill>
          <a:ln w="9525">
            <a:solidFill>
              <a:schemeClr val="tx1"/>
            </a:solidFill>
            <a:round/>
            <a:headEnd/>
            <a:tailEnd/>
          </a:ln>
          <a:effectLst/>
        </p:spPr>
        <p:txBody>
          <a:bodyPr wrap="none" anchor="ctr"/>
          <a:lstStyle/>
          <a:p>
            <a:endParaRPr lang="en-US"/>
          </a:p>
        </p:txBody>
      </p:sp>
      <p:sp>
        <p:nvSpPr>
          <p:cNvPr id="64591" name="Rectangle 79"/>
          <p:cNvSpPr>
            <a:spLocks noChangeArrowheads="1"/>
          </p:cNvSpPr>
          <p:nvPr/>
        </p:nvSpPr>
        <p:spPr bwMode="auto">
          <a:xfrm>
            <a:off x="6915150" y="2428875"/>
            <a:ext cx="104775" cy="92075"/>
          </a:xfrm>
          <a:prstGeom prst="rect">
            <a:avLst/>
          </a:prstGeom>
          <a:solidFill>
            <a:srgbClr val="F8F8F8"/>
          </a:solidFill>
          <a:ln w="9525">
            <a:solidFill>
              <a:schemeClr val="tx1"/>
            </a:solidFill>
            <a:miter lim="800000"/>
            <a:headEnd/>
            <a:tailEnd/>
          </a:ln>
          <a:effectLst/>
        </p:spPr>
        <p:txBody>
          <a:bodyPr wrap="none" anchor="ctr"/>
          <a:lstStyle/>
          <a:p>
            <a:endParaRPr lang="en-US"/>
          </a:p>
        </p:txBody>
      </p:sp>
      <p:sp>
        <p:nvSpPr>
          <p:cNvPr id="64592" name="Rectangle 80"/>
          <p:cNvSpPr>
            <a:spLocks noChangeArrowheads="1"/>
          </p:cNvSpPr>
          <p:nvPr/>
        </p:nvSpPr>
        <p:spPr bwMode="auto">
          <a:xfrm>
            <a:off x="7180263" y="2428875"/>
            <a:ext cx="104775" cy="92075"/>
          </a:xfrm>
          <a:prstGeom prst="rect">
            <a:avLst/>
          </a:prstGeom>
          <a:solidFill>
            <a:srgbClr val="F8F8F8"/>
          </a:solidFill>
          <a:ln w="9525">
            <a:solidFill>
              <a:schemeClr val="tx1"/>
            </a:solidFill>
            <a:miter lim="800000"/>
            <a:headEnd/>
            <a:tailEnd/>
          </a:ln>
          <a:effectLst/>
        </p:spPr>
        <p:txBody>
          <a:bodyPr wrap="none" anchor="ctr"/>
          <a:lstStyle/>
          <a:p>
            <a:endParaRPr lang="en-US"/>
          </a:p>
        </p:txBody>
      </p:sp>
      <p:sp>
        <p:nvSpPr>
          <p:cNvPr id="64593" name="AutoShape 81"/>
          <p:cNvSpPr>
            <a:spLocks noChangeArrowheads="1"/>
          </p:cNvSpPr>
          <p:nvPr/>
        </p:nvSpPr>
        <p:spPr bwMode="auto">
          <a:xfrm>
            <a:off x="6384925" y="4151313"/>
            <a:ext cx="265113" cy="231775"/>
          </a:xfrm>
          <a:prstGeom prst="roundRect">
            <a:avLst>
              <a:gd name="adj" fmla="val 16667"/>
            </a:avLst>
          </a:prstGeom>
          <a:solidFill>
            <a:srgbClr val="FF0000"/>
          </a:solidFill>
          <a:ln w="9525">
            <a:solidFill>
              <a:schemeClr val="tx1"/>
            </a:solidFill>
            <a:round/>
            <a:headEnd/>
            <a:tailEnd/>
          </a:ln>
          <a:effectLst/>
        </p:spPr>
        <p:txBody>
          <a:bodyPr wrap="none" anchor="ctr"/>
          <a:lstStyle/>
          <a:p>
            <a:endParaRPr lang="en-US"/>
          </a:p>
        </p:txBody>
      </p:sp>
      <p:sp>
        <p:nvSpPr>
          <p:cNvPr id="64594" name="Rectangle 82"/>
          <p:cNvSpPr>
            <a:spLocks noChangeArrowheads="1"/>
          </p:cNvSpPr>
          <p:nvPr/>
        </p:nvSpPr>
        <p:spPr bwMode="auto">
          <a:xfrm>
            <a:off x="6332538" y="4221163"/>
            <a:ext cx="106362" cy="93662"/>
          </a:xfrm>
          <a:prstGeom prst="rect">
            <a:avLst/>
          </a:prstGeom>
          <a:solidFill>
            <a:srgbClr val="F8F8F8"/>
          </a:solidFill>
          <a:ln w="9525">
            <a:solidFill>
              <a:schemeClr val="tx1"/>
            </a:solidFill>
            <a:miter lim="800000"/>
            <a:headEnd/>
            <a:tailEnd/>
          </a:ln>
          <a:effectLst/>
        </p:spPr>
        <p:txBody>
          <a:bodyPr wrap="none" anchor="ctr"/>
          <a:lstStyle/>
          <a:p>
            <a:endParaRPr lang="en-US"/>
          </a:p>
        </p:txBody>
      </p:sp>
      <p:sp>
        <p:nvSpPr>
          <p:cNvPr id="64595" name="Rectangle 83"/>
          <p:cNvSpPr>
            <a:spLocks noChangeArrowheads="1"/>
          </p:cNvSpPr>
          <p:nvPr/>
        </p:nvSpPr>
        <p:spPr bwMode="auto">
          <a:xfrm>
            <a:off x="6597650" y="4221163"/>
            <a:ext cx="104775" cy="93662"/>
          </a:xfrm>
          <a:prstGeom prst="rect">
            <a:avLst/>
          </a:prstGeom>
          <a:solidFill>
            <a:srgbClr val="F8F8F8"/>
          </a:solidFill>
          <a:ln w="9525">
            <a:solidFill>
              <a:schemeClr val="tx1"/>
            </a:solidFill>
            <a:miter lim="800000"/>
            <a:headEnd/>
            <a:tailEnd/>
          </a:ln>
          <a:effectLst/>
        </p:spPr>
        <p:txBody>
          <a:bodyPr wrap="none" anchor="ctr"/>
          <a:lstStyle/>
          <a:p>
            <a:endParaRPr lang="en-US"/>
          </a:p>
        </p:txBody>
      </p:sp>
      <p:sp>
        <p:nvSpPr>
          <p:cNvPr id="64596" name="AutoShape 84"/>
          <p:cNvSpPr>
            <a:spLocks noChangeArrowheads="1"/>
          </p:cNvSpPr>
          <p:nvPr/>
        </p:nvSpPr>
        <p:spPr bwMode="auto">
          <a:xfrm>
            <a:off x="5856288" y="4151313"/>
            <a:ext cx="265112" cy="231775"/>
          </a:xfrm>
          <a:prstGeom prst="roundRect">
            <a:avLst>
              <a:gd name="adj" fmla="val 16667"/>
            </a:avLst>
          </a:prstGeom>
          <a:solidFill>
            <a:srgbClr val="FF0000"/>
          </a:solidFill>
          <a:ln w="9525">
            <a:solidFill>
              <a:schemeClr val="tx1"/>
            </a:solidFill>
            <a:round/>
            <a:headEnd/>
            <a:tailEnd/>
          </a:ln>
          <a:effectLst/>
        </p:spPr>
        <p:txBody>
          <a:bodyPr wrap="none" anchor="ctr"/>
          <a:lstStyle/>
          <a:p>
            <a:endParaRPr lang="en-US"/>
          </a:p>
        </p:txBody>
      </p:sp>
      <p:sp>
        <p:nvSpPr>
          <p:cNvPr id="64597" name="Rectangle 85"/>
          <p:cNvSpPr>
            <a:spLocks noChangeArrowheads="1"/>
          </p:cNvSpPr>
          <p:nvPr/>
        </p:nvSpPr>
        <p:spPr bwMode="auto">
          <a:xfrm>
            <a:off x="5803900" y="4221163"/>
            <a:ext cx="104775" cy="93662"/>
          </a:xfrm>
          <a:prstGeom prst="rect">
            <a:avLst/>
          </a:prstGeom>
          <a:solidFill>
            <a:srgbClr val="F8F8F8"/>
          </a:solidFill>
          <a:ln w="9525">
            <a:solidFill>
              <a:schemeClr val="tx1"/>
            </a:solidFill>
            <a:miter lim="800000"/>
            <a:headEnd/>
            <a:tailEnd/>
          </a:ln>
          <a:effectLst/>
        </p:spPr>
        <p:txBody>
          <a:bodyPr wrap="none" anchor="ctr"/>
          <a:lstStyle/>
          <a:p>
            <a:endParaRPr lang="en-US"/>
          </a:p>
        </p:txBody>
      </p:sp>
      <p:sp>
        <p:nvSpPr>
          <p:cNvPr id="64598" name="Rectangle 86"/>
          <p:cNvSpPr>
            <a:spLocks noChangeArrowheads="1"/>
          </p:cNvSpPr>
          <p:nvPr/>
        </p:nvSpPr>
        <p:spPr bwMode="auto">
          <a:xfrm>
            <a:off x="6067425" y="4221163"/>
            <a:ext cx="106363" cy="93662"/>
          </a:xfrm>
          <a:prstGeom prst="rect">
            <a:avLst/>
          </a:prstGeom>
          <a:solidFill>
            <a:srgbClr val="F8F8F8"/>
          </a:solidFill>
          <a:ln w="9525">
            <a:solidFill>
              <a:schemeClr val="tx1"/>
            </a:solidFill>
            <a:miter lim="800000"/>
            <a:headEnd/>
            <a:tailEnd/>
          </a:ln>
          <a:effectLst/>
        </p:spPr>
        <p:txBody>
          <a:bodyPr wrap="none" anchor="ctr"/>
          <a:lstStyle/>
          <a:p>
            <a:endParaRPr lang="en-US"/>
          </a:p>
        </p:txBody>
      </p:sp>
      <p:sp>
        <p:nvSpPr>
          <p:cNvPr id="64599" name="AutoShape 87"/>
          <p:cNvSpPr>
            <a:spLocks noChangeArrowheads="1"/>
          </p:cNvSpPr>
          <p:nvPr/>
        </p:nvSpPr>
        <p:spPr bwMode="auto">
          <a:xfrm>
            <a:off x="6862763" y="4151313"/>
            <a:ext cx="265112" cy="231775"/>
          </a:xfrm>
          <a:prstGeom prst="roundRect">
            <a:avLst>
              <a:gd name="adj" fmla="val 16667"/>
            </a:avLst>
          </a:prstGeom>
          <a:solidFill>
            <a:srgbClr val="FF0000"/>
          </a:solidFill>
          <a:ln w="9525">
            <a:solidFill>
              <a:schemeClr val="tx1"/>
            </a:solidFill>
            <a:round/>
            <a:headEnd/>
            <a:tailEnd/>
          </a:ln>
          <a:effectLst/>
        </p:spPr>
        <p:txBody>
          <a:bodyPr wrap="none" anchor="ctr"/>
          <a:lstStyle/>
          <a:p>
            <a:endParaRPr lang="en-US"/>
          </a:p>
        </p:txBody>
      </p:sp>
      <p:sp>
        <p:nvSpPr>
          <p:cNvPr id="64600" name="Rectangle 88"/>
          <p:cNvSpPr>
            <a:spLocks noChangeArrowheads="1"/>
          </p:cNvSpPr>
          <p:nvPr/>
        </p:nvSpPr>
        <p:spPr bwMode="auto">
          <a:xfrm>
            <a:off x="6808788" y="4221163"/>
            <a:ext cx="106362" cy="93662"/>
          </a:xfrm>
          <a:prstGeom prst="rect">
            <a:avLst/>
          </a:prstGeom>
          <a:solidFill>
            <a:srgbClr val="F8F8F8"/>
          </a:solidFill>
          <a:ln w="9525">
            <a:solidFill>
              <a:schemeClr val="tx1"/>
            </a:solidFill>
            <a:miter lim="800000"/>
            <a:headEnd/>
            <a:tailEnd/>
          </a:ln>
          <a:effectLst/>
        </p:spPr>
        <p:txBody>
          <a:bodyPr wrap="none" anchor="ctr"/>
          <a:lstStyle/>
          <a:p>
            <a:endParaRPr lang="en-US"/>
          </a:p>
        </p:txBody>
      </p:sp>
      <p:sp>
        <p:nvSpPr>
          <p:cNvPr id="64601" name="Rectangle 89"/>
          <p:cNvSpPr>
            <a:spLocks noChangeArrowheads="1"/>
          </p:cNvSpPr>
          <p:nvPr/>
        </p:nvSpPr>
        <p:spPr bwMode="auto">
          <a:xfrm>
            <a:off x="7073900" y="4221163"/>
            <a:ext cx="106363" cy="93662"/>
          </a:xfrm>
          <a:prstGeom prst="rect">
            <a:avLst/>
          </a:prstGeom>
          <a:solidFill>
            <a:srgbClr val="F8F8F8"/>
          </a:solidFill>
          <a:ln w="9525">
            <a:solidFill>
              <a:schemeClr val="tx1"/>
            </a:solidFill>
            <a:miter lim="800000"/>
            <a:headEnd/>
            <a:tailEnd/>
          </a:ln>
          <a:effectLst/>
        </p:spPr>
        <p:txBody>
          <a:bodyPr wrap="none" anchor="ctr"/>
          <a:lstStyle/>
          <a:p>
            <a:endParaRPr lang="en-US"/>
          </a:p>
        </p:txBody>
      </p:sp>
      <p:sp>
        <p:nvSpPr>
          <p:cNvPr id="64602" name="AutoShape 90"/>
          <p:cNvSpPr>
            <a:spLocks noChangeArrowheads="1"/>
          </p:cNvSpPr>
          <p:nvPr/>
        </p:nvSpPr>
        <p:spPr bwMode="auto">
          <a:xfrm>
            <a:off x="4743450" y="3802063"/>
            <a:ext cx="265113" cy="233362"/>
          </a:xfrm>
          <a:prstGeom prst="roundRect">
            <a:avLst>
              <a:gd name="adj" fmla="val 16667"/>
            </a:avLst>
          </a:prstGeom>
          <a:solidFill>
            <a:srgbClr val="FF0000"/>
          </a:solidFill>
          <a:ln w="9525">
            <a:solidFill>
              <a:schemeClr val="tx1"/>
            </a:solidFill>
            <a:round/>
            <a:headEnd/>
            <a:tailEnd/>
          </a:ln>
          <a:effectLst/>
        </p:spPr>
        <p:txBody>
          <a:bodyPr wrap="none" anchor="ctr"/>
          <a:lstStyle/>
          <a:p>
            <a:endParaRPr lang="en-US"/>
          </a:p>
        </p:txBody>
      </p:sp>
      <p:sp>
        <p:nvSpPr>
          <p:cNvPr id="64603" name="Rectangle 91"/>
          <p:cNvSpPr>
            <a:spLocks noChangeArrowheads="1"/>
          </p:cNvSpPr>
          <p:nvPr/>
        </p:nvSpPr>
        <p:spPr bwMode="auto">
          <a:xfrm>
            <a:off x="4691063" y="3871913"/>
            <a:ext cx="106362" cy="92075"/>
          </a:xfrm>
          <a:prstGeom prst="rect">
            <a:avLst/>
          </a:prstGeom>
          <a:solidFill>
            <a:srgbClr val="F8F8F8"/>
          </a:solidFill>
          <a:ln w="9525">
            <a:solidFill>
              <a:schemeClr val="tx1"/>
            </a:solidFill>
            <a:miter lim="800000"/>
            <a:headEnd/>
            <a:tailEnd/>
          </a:ln>
          <a:effectLst/>
        </p:spPr>
        <p:txBody>
          <a:bodyPr wrap="none" anchor="ctr"/>
          <a:lstStyle/>
          <a:p>
            <a:endParaRPr lang="en-US"/>
          </a:p>
        </p:txBody>
      </p:sp>
      <p:sp>
        <p:nvSpPr>
          <p:cNvPr id="64604" name="Rectangle 92"/>
          <p:cNvSpPr>
            <a:spLocks noChangeArrowheads="1"/>
          </p:cNvSpPr>
          <p:nvPr/>
        </p:nvSpPr>
        <p:spPr bwMode="auto">
          <a:xfrm>
            <a:off x="4956175" y="3871913"/>
            <a:ext cx="104775" cy="92075"/>
          </a:xfrm>
          <a:prstGeom prst="rect">
            <a:avLst/>
          </a:prstGeom>
          <a:solidFill>
            <a:srgbClr val="F8F8F8"/>
          </a:solidFill>
          <a:ln w="9525">
            <a:solidFill>
              <a:schemeClr val="tx1"/>
            </a:solidFill>
            <a:miter lim="800000"/>
            <a:headEnd/>
            <a:tailEnd/>
          </a:ln>
          <a:effectLst/>
        </p:spPr>
        <p:txBody>
          <a:bodyPr wrap="none" anchor="ctr"/>
          <a:lstStyle/>
          <a:p>
            <a:endParaRPr lang="en-US"/>
          </a:p>
        </p:txBody>
      </p:sp>
      <p:cxnSp>
        <p:nvCxnSpPr>
          <p:cNvPr id="64605" name="AutoShape 93"/>
          <p:cNvCxnSpPr>
            <a:cxnSpLocks noChangeShapeType="1"/>
            <a:stCxn id="64553" idx="0"/>
            <a:endCxn id="64581" idx="0"/>
          </p:cNvCxnSpPr>
          <p:nvPr/>
        </p:nvCxnSpPr>
        <p:spPr bwMode="auto">
          <a:xfrm rot="5400000" flipV="1">
            <a:off x="6361907" y="1704181"/>
            <a:ext cx="20638" cy="822325"/>
          </a:xfrm>
          <a:prstGeom prst="bentConnector3">
            <a:avLst>
              <a:gd name="adj1" fmla="val -685713"/>
            </a:avLst>
          </a:prstGeom>
          <a:noFill/>
          <a:ln w="9525">
            <a:solidFill>
              <a:schemeClr val="tx1"/>
            </a:solidFill>
            <a:miter lim="800000"/>
            <a:headEnd/>
            <a:tailEnd/>
          </a:ln>
          <a:effectLst/>
        </p:spPr>
      </p:cxnSp>
      <p:cxnSp>
        <p:nvCxnSpPr>
          <p:cNvPr id="64606" name="AutoShape 94"/>
          <p:cNvCxnSpPr>
            <a:cxnSpLocks noChangeShapeType="1"/>
            <a:stCxn id="64549" idx="2"/>
            <a:endCxn id="64590" idx="2"/>
          </p:cNvCxnSpPr>
          <p:nvPr/>
        </p:nvCxnSpPr>
        <p:spPr bwMode="auto">
          <a:xfrm rot="16200000" flipH="1">
            <a:off x="6495257" y="1985169"/>
            <a:ext cx="71437" cy="1139825"/>
          </a:xfrm>
          <a:prstGeom prst="bentConnector3">
            <a:avLst>
              <a:gd name="adj1" fmla="val 292000"/>
            </a:avLst>
          </a:prstGeom>
          <a:noFill/>
          <a:ln w="9525">
            <a:solidFill>
              <a:schemeClr val="tx1"/>
            </a:solidFill>
            <a:miter lim="800000"/>
            <a:headEnd/>
            <a:tailEnd/>
          </a:ln>
          <a:effectLst/>
        </p:spPr>
      </p:cxnSp>
      <p:cxnSp>
        <p:nvCxnSpPr>
          <p:cNvPr id="64607" name="AutoShape 95"/>
          <p:cNvCxnSpPr>
            <a:cxnSpLocks noChangeShapeType="1"/>
            <a:stCxn id="64564" idx="0"/>
            <a:endCxn id="64584" idx="0"/>
          </p:cNvCxnSpPr>
          <p:nvPr/>
        </p:nvCxnSpPr>
        <p:spPr bwMode="auto">
          <a:xfrm rot="5400000" flipV="1">
            <a:off x="6411120" y="2729706"/>
            <a:ext cx="131762" cy="612775"/>
          </a:xfrm>
          <a:prstGeom prst="bentConnector3">
            <a:avLst>
              <a:gd name="adj1" fmla="val -105111"/>
            </a:avLst>
          </a:prstGeom>
          <a:noFill/>
          <a:ln w="9525">
            <a:solidFill>
              <a:schemeClr val="tx1"/>
            </a:solidFill>
            <a:miter lim="800000"/>
            <a:headEnd/>
            <a:tailEnd/>
          </a:ln>
          <a:effectLst/>
        </p:spPr>
      </p:cxnSp>
      <p:cxnSp>
        <p:nvCxnSpPr>
          <p:cNvPr id="64608" name="AutoShape 96"/>
          <p:cNvCxnSpPr>
            <a:cxnSpLocks noChangeShapeType="1"/>
            <a:stCxn id="64563" idx="0"/>
            <a:endCxn id="64587" idx="0"/>
          </p:cNvCxnSpPr>
          <p:nvPr/>
        </p:nvCxnSpPr>
        <p:spPr bwMode="auto">
          <a:xfrm rot="16200000">
            <a:off x="6456363" y="2273300"/>
            <a:ext cx="52388" cy="1341437"/>
          </a:xfrm>
          <a:prstGeom prst="bentConnector3">
            <a:avLst>
              <a:gd name="adj1" fmla="val 361819"/>
            </a:avLst>
          </a:prstGeom>
          <a:noFill/>
          <a:ln w="9525">
            <a:solidFill>
              <a:schemeClr val="tx1"/>
            </a:solidFill>
            <a:miter lim="800000"/>
            <a:headEnd/>
            <a:tailEnd/>
          </a:ln>
          <a:effectLst/>
        </p:spPr>
      </p:cxnSp>
      <p:sp>
        <p:nvSpPr>
          <p:cNvPr id="64609" name="Text Box 97"/>
          <p:cNvSpPr txBox="1">
            <a:spLocks noChangeArrowheads="1"/>
          </p:cNvSpPr>
          <p:nvPr/>
        </p:nvSpPr>
        <p:spPr bwMode="auto">
          <a:xfrm>
            <a:off x="7285038" y="1752600"/>
            <a:ext cx="1058862" cy="406400"/>
          </a:xfrm>
          <a:prstGeom prst="rect">
            <a:avLst/>
          </a:prstGeom>
          <a:solidFill>
            <a:srgbClr val="F8F8F8"/>
          </a:solidFill>
          <a:ln w="9525">
            <a:solidFill>
              <a:schemeClr val="tx1"/>
            </a:solidFill>
            <a:miter lim="800000"/>
            <a:headEnd/>
            <a:tailEnd/>
          </a:ln>
          <a:effectLst/>
        </p:spPr>
        <p:txBody>
          <a:bodyPr>
            <a:spAutoFit/>
          </a:bodyPr>
          <a:lstStyle/>
          <a:p>
            <a:pPr algn="ctr" eaLnBrk="0" hangingPunct="0"/>
            <a:r>
              <a:rPr lang="en-GB" sz="1000" b="1"/>
              <a:t>“Sinh” ra các đối tượng</a:t>
            </a:r>
          </a:p>
        </p:txBody>
      </p:sp>
      <p:grpSp>
        <p:nvGrpSpPr>
          <p:cNvPr id="4" name="Group 98"/>
          <p:cNvGrpSpPr>
            <a:grpSpLocks/>
          </p:cNvGrpSpPr>
          <p:nvPr/>
        </p:nvGrpSpPr>
        <p:grpSpPr bwMode="auto">
          <a:xfrm>
            <a:off x="6384925" y="2636838"/>
            <a:ext cx="601663" cy="74612"/>
            <a:chOff x="1920" y="2208"/>
            <a:chExt cx="480" cy="96"/>
          </a:xfrm>
        </p:grpSpPr>
        <p:sp>
          <p:nvSpPr>
            <p:cNvPr id="64611" name="Rectangle 99"/>
            <p:cNvSpPr>
              <a:spLocks noChangeArrowheads="1"/>
            </p:cNvSpPr>
            <p:nvPr/>
          </p:nvSpPr>
          <p:spPr bwMode="auto">
            <a:xfrm>
              <a:off x="1920" y="2208"/>
              <a:ext cx="480" cy="96"/>
            </a:xfrm>
            <a:prstGeom prst="rect">
              <a:avLst/>
            </a:prstGeom>
            <a:solidFill>
              <a:srgbClr val="FFCC00"/>
            </a:solidFill>
            <a:ln w="9525">
              <a:solidFill>
                <a:schemeClr val="tx1"/>
              </a:solidFill>
              <a:miter lim="800000"/>
              <a:headEnd/>
              <a:tailEnd/>
            </a:ln>
            <a:effectLst/>
          </p:spPr>
          <p:txBody>
            <a:bodyPr wrap="none" anchor="ctr"/>
            <a:lstStyle/>
            <a:p>
              <a:endParaRPr lang="en-US"/>
            </a:p>
          </p:txBody>
        </p:sp>
        <p:sp>
          <p:nvSpPr>
            <p:cNvPr id="64612" name="Line 100"/>
            <p:cNvSpPr>
              <a:spLocks noChangeShapeType="1"/>
            </p:cNvSpPr>
            <p:nvPr/>
          </p:nvSpPr>
          <p:spPr bwMode="auto">
            <a:xfrm>
              <a:off x="2016" y="2208"/>
              <a:ext cx="0" cy="96"/>
            </a:xfrm>
            <a:prstGeom prst="line">
              <a:avLst/>
            </a:prstGeom>
            <a:noFill/>
            <a:ln w="9525">
              <a:solidFill>
                <a:schemeClr val="tx1"/>
              </a:solidFill>
              <a:round/>
              <a:headEnd/>
              <a:tailEnd/>
            </a:ln>
            <a:effectLst/>
          </p:spPr>
          <p:txBody>
            <a:bodyPr wrap="none" anchor="ctr"/>
            <a:lstStyle/>
            <a:p>
              <a:endParaRPr lang="en-US"/>
            </a:p>
          </p:txBody>
        </p:sp>
        <p:sp>
          <p:nvSpPr>
            <p:cNvPr id="64613" name="Line 101"/>
            <p:cNvSpPr>
              <a:spLocks noChangeShapeType="1"/>
            </p:cNvSpPr>
            <p:nvPr/>
          </p:nvSpPr>
          <p:spPr bwMode="auto">
            <a:xfrm>
              <a:off x="2112" y="2208"/>
              <a:ext cx="0" cy="96"/>
            </a:xfrm>
            <a:prstGeom prst="line">
              <a:avLst/>
            </a:prstGeom>
            <a:noFill/>
            <a:ln w="9525">
              <a:solidFill>
                <a:schemeClr val="tx1"/>
              </a:solidFill>
              <a:round/>
              <a:headEnd/>
              <a:tailEnd/>
            </a:ln>
            <a:effectLst/>
          </p:spPr>
          <p:txBody>
            <a:bodyPr wrap="none" anchor="ctr"/>
            <a:lstStyle/>
            <a:p>
              <a:endParaRPr lang="en-US"/>
            </a:p>
          </p:txBody>
        </p:sp>
        <p:sp>
          <p:nvSpPr>
            <p:cNvPr id="64614" name="Line 102"/>
            <p:cNvSpPr>
              <a:spLocks noChangeShapeType="1"/>
            </p:cNvSpPr>
            <p:nvPr/>
          </p:nvSpPr>
          <p:spPr bwMode="auto">
            <a:xfrm>
              <a:off x="2208" y="2208"/>
              <a:ext cx="0" cy="96"/>
            </a:xfrm>
            <a:prstGeom prst="line">
              <a:avLst/>
            </a:prstGeom>
            <a:noFill/>
            <a:ln w="9525">
              <a:solidFill>
                <a:schemeClr val="tx1"/>
              </a:solidFill>
              <a:round/>
              <a:headEnd/>
              <a:tailEnd/>
            </a:ln>
            <a:effectLst/>
          </p:spPr>
          <p:txBody>
            <a:bodyPr wrap="none" anchor="ctr"/>
            <a:lstStyle/>
            <a:p>
              <a:endParaRPr lang="en-US"/>
            </a:p>
          </p:txBody>
        </p:sp>
        <p:sp>
          <p:nvSpPr>
            <p:cNvPr id="64615" name="Line 103"/>
            <p:cNvSpPr>
              <a:spLocks noChangeShapeType="1"/>
            </p:cNvSpPr>
            <p:nvPr/>
          </p:nvSpPr>
          <p:spPr bwMode="auto">
            <a:xfrm>
              <a:off x="2304" y="2208"/>
              <a:ext cx="0" cy="96"/>
            </a:xfrm>
            <a:prstGeom prst="line">
              <a:avLst/>
            </a:prstGeom>
            <a:noFill/>
            <a:ln w="9525">
              <a:solidFill>
                <a:schemeClr val="tx1"/>
              </a:solidFill>
              <a:round/>
              <a:headEnd/>
              <a:tailEnd/>
            </a:ln>
            <a:effectLst/>
          </p:spPr>
          <p:txBody>
            <a:bodyPr wrap="none" anchor="ctr"/>
            <a:lstStyle/>
            <a:p>
              <a:endParaRPr lang="en-US"/>
            </a:p>
          </p:txBody>
        </p:sp>
      </p:grpSp>
      <p:sp>
        <p:nvSpPr>
          <p:cNvPr id="64616" name="Text Box 104"/>
          <p:cNvSpPr txBox="1">
            <a:spLocks noChangeArrowheads="1"/>
          </p:cNvSpPr>
          <p:nvPr/>
        </p:nvSpPr>
        <p:spPr bwMode="auto">
          <a:xfrm>
            <a:off x="4371975" y="4081463"/>
            <a:ext cx="1112838" cy="558800"/>
          </a:xfrm>
          <a:prstGeom prst="rect">
            <a:avLst/>
          </a:prstGeom>
          <a:solidFill>
            <a:srgbClr val="F8F8F8"/>
          </a:solidFill>
          <a:ln w="9525">
            <a:solidFill>
              <a:schemeClr val="tx1"/>
            </a:solidFill>
            <a:miter lim="800000"/>
            <a:headEnd/>
            <a:tailEnd/>
          </a:ln>
          <a:effectLst/>
        </p:spPr>
        <p:txBody>
          <a:bodyPr>
            <a:spAutoFit/>
          </a:bodyPr>
          <a:lstStyle/>
          <a:p>
            <a:pPr algn="ctr" eaLnBrk="0" hangingPunct="0"/>
            <a:r>
              <a:rPr lang="en-GB" sz="1000" b="1"/>
              <a:t>“Đặc trưng” dịch vụ và các đối tượng</a:t>
            </a:r>
          </a:p>
        </p:txBody>
      </p:sp>
      <p:grpSp>
        <p:nvGrpSpPr>
          <p:cNvPr id="5" name="Group 105"/>
          <p:cNvGrpSpPr>
            <a:grpSpLocks/>
          </p:cNvGrpSpPr>
          <p:nvPr/>
        </p:nvGrpSpPr>
        <p:grpSpPr bwMode="auto">
          <a:xfrm>
            <a:off x="5432425" y="3987800"/>
            <a:ext cx="601663" cy="74613"/>
            <a:chOff x="1920" y="2208"/>
            <a:chExt cx="480" cy="96"/>
          </a:xfrm>
        </p:grpSpPr>
        <p:sp>
          <p:nvSpPr>
            <p:cNvPr id="64618" name="Rectangle 106"/>
            <p:cNvSpPr>
              <a:spLocks noChangeArrowheads="1"/>
            </p:cNvSpPr>
            <p:nvPr/>
          </p:nvSpPr>
          <p:spPr bwMode="auto">
            <a:xfrm>
              <a:off x="1920" y="2208"/>
              <a:ext cx="480" cy="96"/>
            </a:xfrm>
            <a:prstGeom prst="rect">
              <a:avLst/>
            </a:prstGeom>
            <a:solidFill>
              <a:srgbClr val="FFCC00"/>
            </a:solidFill>
            <a:ln w="9525">
              <a:solidFill>
                <a:schemeClr val="tx1"/>
              </a:solidFill>
              <a:miter lim="800000"/>
              <a:headEnd/>
              <a:tailEnd/>
            </a:ln>
            <a:effectLst/>
          </p:spPr>
          <p:txBody>
            <a:bodyPr wrap="none" anchor="ctr"/>
            <a:lstStyle/>
            <a:p>
              <a:endParaRPr lang="en-US"/>
            </a:p>
          </p:txBody>
        </p:sp>
        <p:sp>
          <p:nvSpPr>
            <p:cNvPr id="64619" name="Line 107"/>
            <p:cNvSpPr>
              <a:spLocks noChangeShapeType="1"/>
            </p:cNvSpPr>
            <p:nvPr/>
          </p:nvSpPr>
          <p:spPr bwMode="auto">
            <a:xfrm>
              <a:off x="2016" y="2208"/>
              <a:ext cx="0" cy="96"/>
            </a:xfrm>
            <a:prstGeom prst="line">
              <a:avLst/>
            </a:prstGeom>
            <a:noFill/>
            <a:ln w="9525">
              <a:solidFill>
                <a:schemeClr val="tx1"/>
              </a:solidFill>
              <a:round/>
              <a:headEnd/>
              <a:tailEnd/>
            </a:ln>
            <a:effectLst/>
          </p:spPr>
          <p:txBody>
            <a:bodyPr wrap="none" anchor="ctr"/>
            <a:lstStyle/>
            <a:p>
              <a:endParaRPr lang="en-US"/>
            </a:p>
          </p:txBody>
        </p:sp>
        <p:sp>
          <p:nvSpPr>
            <p:cNvPr id="64620" name="Line 108"/>
            <p:cNvSpPr>
              <a:spLocks noChangeShapeType="1"/>
            </p:cNvSpPr>
            <p:nvPr/>
          </p:nvSpPr>
          <p:spPr bwMode="auto">
            <a:xfrm>
              <a:off x="2112" y="2208"/>
              <a:ext cx="0" cy="96"/>
            </a:xfrm>
            <a:prstGeom prst="line">
              <a:avLst/>
            </a:prstGeom>
            <a:noFill/>
            <a:ln w="9525">
              <a:solidFill>
                <a:schemeClr val="tx1"/>
              </a:solidFill>
              <a:round/>
              <a:headEnd/>
              <a:tailEnd/>
            </a:ln>
            <a:effectLst/>
          </p:spPr>
          <p:txBody>
            <a:bodyPr wrap="none" anchor="ctr"/>
            <a:lstStyle/>
            <a:p>
              <a:endParaRPr lang="en-US"/>
            </a:p>
          </p:txBody>
        </p:sp>
        <p:sp>
          <p:nvSpPr>
            <p:cNvPr id="64621" name="Line 109"/>
            <p:cNvSpPr>
              <a:spLocks noChangeShapeType="1"/>
            </p:cNvSpPr>
            <p:nvPr/>
          </p:nvSpPr>
          <p:spPr bwMode="auto">
            <a:xfrm>
              <a:off x="2208" y="2208"/>
              <a:ext cx="0" cy="96"/>
            </a:xfrm>
            <a:prstGeom prst="line">
              <a:avLst/>
            </a:prstGeom>
            <a:noFill/>
            <a:ln w="9525">
              <a:solidFill>
                <a:schemeClr val="tx1"/>
              </a:solidFill>
              <a:round/>
              <a:headEnd/>
              <a:tailEnd/>
            </a:ln>
            <a:effectLst/>
          </p:spPr>
          <p:txBody>
            <a:bodyPr wrap="none" anchor="ctr"/>
            <a:lstStyle/>
            <a:p>
              <a:endParaRPr lang="en-US"/>
            </a:p>
          </p:txBody>
        </p:sp>
        <p:sp>
          <p:nvSpPr>
            <p:cNvPr id="64622" name="Line 110"/>
            <p:cNvSpPr>
              <a:spLocks noChangeShapeType="1"/>
            </p:cNvSpPr>
            <p:nvPr/>
          </p:nvSpPr>
          <p:spPr bwMode="auto">
            <a:xfrm>
              <a:off x="2304" y="2208"/>
              <a:ext cx="0" cy="96"/>
            </a:xfrm>
            <a:prstGeom prst="line">
              <a:avLst/>
            </a:prstGeom>
            <a:noFill/>
            <a:ln w="9525">
              <a:solidFill>
                <a:schemeClr val="tx1"/>
              </a:solidFill>
              <a:round/>
              <a:headEnd/>
              <a:tailEnd/>
            </a:ln>
            <a:effectLst/>
          </p:spPr>
          <p:txBody>
            <a:bodyPr wrap="none" anchor="ctr"/>
            <a:lstStyle/>
            <a:p>
              <a:endParaRPr lang="en-US"/>
            </a:p>
          </p:txBody>
        </p:sp>
      </p:grpSp>
      <p:grpSp>
        <p:nvGrpSpPr>
          <p:cNvPr id="6" name="Group 111"/>
          <p:cNvGrpSpPr>
            <a:grpSpLocks/>
          </p:cNvGrpSpPr>
          <p:nvPr/>
        </p:nvGrpSpPr>
        <p:grpSpPr bwMode="auto">
          <a:xfrm>
            <a:off x="5908675" y="3848100"/>
            <a:ext cx="601663" cy="74613"/>
            <a:chOff x="1920" y="2208"/>
            <a:chExt cx="480" cy="96"/>
          </a:xfrm>
        </p:grpSpPr>
        <p:sp>
          <p:nvSpPr>
            <p:cNvPr id="64624" name="Rectangle 112"/>
            <p:cNvSpPr>
              <a:spLocks noChangeArrowheads="1"/>
            </p:cNvSpPr>
            <p:nvPr/>
          </p:nvSpPr>
          <p:spPr bwMode="auto">
            <a:xfrm>
              <a:off x="1920" y="2208"/>
              <a:ext cx="480" cy="96"/>
            </a:xfrm>
            <a:prstGeom prst="rect">
              <a:avLst/>
            </a:prstGeom>
            <a:solidFill>
              <a:srgbClr val="FFCC00"/>
            </a:solidFill>
            <a:ln w="9525">
              <a:solidFill>
                <a:schemeClr val="tx1"/>
              </a:solidFill>
              <a:miter lim="800000"/>
              <a:headEnd/>
              <a:tailEnd/>
            </a:ln>
            <a:effectLst/>
          </p:spPr>
          <p:txBody>
            <a:bodyPr wrap="none" anchor="ctr"/>
            <a:lstStyle/>
            <a:p>
              <a:endParaRPr lang="en-US"/>
            </a:p>
          </p:txBody>
        </p:sp>
        <p:sp>
          <p:nvSpPr>
            <p:cNvPr id="64625" name="Line 113"/>
            <p:cNvSpPr>
              <a:spLocks noChangeShapeType="1"/>
            </p:cNvSpPr>
            <p:nvPr/>
          </p:nvSpPr>
          <p:spPr bwMode="auto">
            <a:xfrm>
              <a:off x="2016" y="2208"/>
              <a:ext cx="0" cy="96"/>
            </a:xfrm>
            <a:prstGeom prst="line">
              <a:avLst/>
            </a:prstGeom>
            <a:noFill/>
            <a:ln w="9525">
              <a:solidFill>
                <a:schemeClr val="tx1"/>
              </a:solidFill>
              <a:round/>
              <a:headEnd/>
              <a:tailEnd/>
            </a:ln>
            <a:effectLst/>
          </p:spPr>
          <p:txBody>
            <a:bodyPr wrap="none" anchor="ctr"/>
            <a:lstStyle/>
            <a:p>
              <a:endParaRPr lang="en-US"/>
            </a:p>
          </p:txBody>
        </p:sp>
        <p:sp>
          <p:nvSpPr>
            <p:cNvPr id="64626" name="Line 114"/>
            <p:cNvSpPr>
              <a:spLocks noChangeShapeType="1"/>
            </p:cNvSpPr>
            <p:nvPr/>
          </p:nvSpPr>
          <p:spPr bwMode="auto">
            <a:xfrm>
              <a:off x="2112" y="2208"/>
              <a:ext cx="0" cy="96"/>
            </a:xfrm>
            <a:prstGeom prst="line">
              <a:avLst/>
            </a:prstGeom>
            <a:noFill/>
            <a:ln w="9525">
              <a:solidFill>
                <a:schemeClr val="tx1"/>
              </a:solidFill>
              <a:round/>
              <a:headEnd/>
              <a:tailEnd/>
            </a:ln>
            <a:effectLst/>
          </p:spPr>
          <p:txBody>
            <a:bodyPr wrap="none" anchor="ctr"/>
            <a:lstStyle/>
            <a:p>
              <a:endParaRPr lang="en-US"/>
            </a:p>
          </p:txBody>
        </p:sp>
        <p:sp>
          <p:nvSpPr>
            <p:cNvPr id="64627" name="Line 115"/>
            <p:cNvSpPr>
              <a:spLocks noChangeShapeType="1"/>
            </p:cNvSpPr>
            <p:nvPr/>
          </p:nvSpPr>
          <p:spPr bwMode="auto">
            <a:xfrm>
              <a:off x="2208" y="2208"/>
              <a:ext cx="0" cy="96"/>
            </a:xfrm>
            <a:prstGeom prst="line">
              <a:avLst/>
            </a:prstGeom>
            <a:noFill/>
            <a:ln w="9525">
              <a:solidFill>
                <a:schemeClr val="tx1"/>
              </a:solidFill>
              <a:round/>
              <a:headEnd/>
              <a:tailEnd/>
            </a:ln>
            <a:effectLst/>
          </p:spPr>
          <p:txBody>
            <a:bodyPr wrap="none" anchor="ctr"/>
            <a:lstStyle/>
            <a:p>
              <a:endParaRPr lang="en-US"/>
            </a:p>
          </p:txBody>
        </p:sp>
        <p:sp>
          <p:nvSpPr>
            <p:cNvPr id="64628" name="Line 116"/>
            <p:cNvSpPr>
              <a:spLocks noChangeShapeType="1"/>
            </p:cNvSpPr>
            <p:nvPr/>
          </p:nvSpPr>
          <p:spPr bwMode="auto">
            <a:xfrm>
              <a:off x="2304" y="2208"/>
              <a:ext cx="0" cy="96"/>
            </a:xfrm>
            <a:prstGeom prst="line">
              <a:avLst/>
            </a:prstGeom>
            <a:noFill/>
            <a:ln w="9525">
              <a:solidFill>
                <a:schemeClr val="tx1"/>
              </a:solidFill>
              <a:round/>
              <a:headEnd/>
              <a:tailEnd/>
            </a:ln>
            <a:effectLst/>
          </p:spPr>
          <p:txBody>
            <a:bodyPr wrap="none" anchor="ctr"/>
            <a:lstStyle/>
            <a:p>
              <a:endParaRPr lang="en-US"/>
            </a:p>
          </p:txBody>
        </p:sp>
      </p:grpSp>
      <p:sp>
        <p:nvSpPr>
          <p:cNvPr id="64629" name="AutoShape 117"/>
          <p:cNvSpPr>
            <a:spLocks noChangeArrowheads="1"/>
          </p:cNvSpPr>
          <p:nvPr/>
        </p:nvSpPr>
        <p:spPr bwMode="auto">
          <a:xfrm>
            <a:off x="6543675" y="3382963"/>
            <a:ext cx="688975" cy="604837"/>
          </a:xfrm>
          <a:prstGeom prst="upArrow">
            <a:avLst>
              <a:gd name="adj1" fmla="val 50000"/>
              <a:gd name="adj2" fmla="val 25000"/>
            </a:avLst>
          </a:prstGeom>
          <a:solidFill>
            <a:schemeClr val="tx2"/>
          </a:solidFill>
          <a:ln w="9525">
            <a:miter lim="800000"/>
            <a:headEnd/>
            <a:tailEnd/>
          </a:ln>
          <a:effectLst/>
          <a:scene3d>
            <a:camera prst="legacyPerspectiveBottom"/>
            <a:lightRig rig="legacyFlat3" dir="t"/>
          </a:scene3d>
          <a:sp3d extrusionH="887400" prstMaterial="legacyMatte">
            <a:bevelT w="13500" h="13500" prst="angle"/>
            <a:bevelB w="13500" h="13500" prst="angle"/>
            <a:extrusionClr>
              <a:schemeClr val="tx2"/>
            </a:extrusionClr>
          </a:sp3d>
        </p:spPr>
        <p:txBody>
          <a:bodyPr wrap="none" anchor="ctr">
            <a:flatTx/>
          </a:bodyPr>
          <a:lstStyle/>
          <a:p>
            <a:endParaRPr lang="en-US"/>
          </a:p>
        </p:txBody>
      </p:sp>
      <p:sp>
        <p:nvSpPr>
          <p:cNvPr id="64630" name="Text Box 118"/>
          <p:cNvSpPr txBox="1">
            <a:spLocks noChangeArrowheads="1"/>
          </p:cNvSpPr>
          <p:nvPr/>
        </p:nvSpPr>
        <p:spPr bwMode="auto">
          <a:xfrm>
            <a:off x="7285038" y="3475038"/>
            <a:ext cx="1006475" cy="406400"/>
          </a:xfrm>
          <a:prstGeom prst="rect">
            <a:avLst/>
          </a:prstGeom>
          <a:solidFill>
            <a:srgbClr val="F8F8F8"/>
          </a:solidFill>
          <a:ln w="9525">
            <a:solidFill>
              <a:schemeClr val="tx1"/>
            </a:solidFill>
            <a:miter lim="800000"/>
            <a:headEnd/>
            <a:tailEnd/>
          </a:ln>
          <a:effectLst/>
        </p:spPr>
        <p:txBody>
          <a:bodyPr>
            <a:spAutoFit/>
          </a:bodyPr>
          <a:lstStyle/>
          <a:p>
            <a:pPr algn="ctr" eaLnBrk="0" hangingPunct="0"/>
            <a:r>
              <a:rPr lang="en-GB" sz="1000" b="1"/>
              <a:t>Xây dựng, Đóng gới</a:t>
            </a:r>
          </a:p>
        </p:txBody>
      </p:sp>
      <p:sp>
        <p:nvSpPr>
          <p:cNvPr id="64631" name="AutoShape 119"/>
          <p:cNvSpPr>
            <a:spLocks noChangeArrowheads="1"/>
          </p:cNvSpPr>
          <p:nvPr/>
        </p:nvSpPr>
        <p:spPr bwMode="auto">
          <a:xfrm>
            <a:off x="7467600" y="2730500"/>
            <a:ext cx="636588" cy="558800"/>
          </a:xfrm>
          <a:prstGeom prst="rightArrow">
            <a:avLst>
              <a:gd name="adj1" fmla="val 50000"/>
              <a:gd name="adj2" fmla="val 28480"/>
            </a:avLst>
          </a:prstGeom>
          <a:solidFill>
            <a:schemeClr val="tx2"/>
          </a:solidFill>
          <a:ln w="9525">
            <a:miter lim="800000"/>
            <a:headEnd/>
            <a:tailEnd/>
          </a:ln>
          <a:effectLst/>
          <a:scene3d>
            <a:camera prst="legacyPerspectiveTop"/>
            <a:lightRig rig="legacyFlat3" dir="b"/>
          </a:scene3d>
          <a:sp3d extrusionH="887400" prstMaterial="legacyMatte">
            <a:bevelT w="13500" h="13500" prst="angle"/>
            <a:bevelB w="13500" h="13500" prst="angle"/>
            <a:extrusionClr>
              <a:schemeClr val="tx2"/>
            </a:extrusionClr>
          </a:sp3d>
        </p:spPr>
        <p:txBody>
          <a:bodyPr wrap="none" anchor="ctr">
            <a:flatTx/>
          </a:bodyPr>
          <a:lstStyle/>
          <a:p>
            <a:endParaRPr lang="en-US"/>
          </a:p>
        </p:txBody>
      </p:sp>
      <p:sp>
        <p:nvSpPr>
          <p:cNvPr id="64632" name="Text Box 120"/>
          <p:cNvSpPr txBox="1">
            <a:spLocks noChangeArrowheads="1"/>
          </p:cNvSpPr>
          <p:nvPr/>
        </p:nvSpPr>
        <p:spPr bwMode="auto">
          <a:xfrm>
            <a:off x="8143875" y="2743200"/>
            <a:ext cx="847725" cy="254000"/>
          </a:xfrm>
          <a:prstGeom prst="rect">
            <a:avLst/>
          </a:prstGeom>
          <a:solidFill>
            <a:srgbClr val="F8F8F8"/>
          </a:solidFill>
          <a:ln w="9525">
            <a:solidFill>
              <a:schemeClr val="tx1"/>
            </a:solidFill>
            <a:miter lim="800000"/>
            <a:headEnd/>
            <a:tailEnd/>
          </a:ln>
          <a:effectLst/>
        </p:spPr>
        <p:txBody>
          <a:bodyPr>
            <a:spAutoFit/>
          </a:bodyPr>
          <a:lstStyle/>
          <a:p>
            <a:pPr algn="ctr" eaLnBrk="0" hangingPunct="0"/>
            <a:r>
              <a:rPr lang="en-GB" sz="1000" b="1"/>
              <a:t>Ứng dụng</a:t>
            </a:r>
          </a:p>
        </p:txBody>
      </p:sp>
      <p:grpSp>
        <p:nvGrpSpPr>
          <p:cNvPr id="7" name="Group 121"/>
          <p:cNvGrpSpPr>
            <a:grpSpLocks/>
          </p:cNvGrpSpPr>
          <p:nvPr/>
        </p:nvGrpSpPr>
        <p:grpSpPr bwMode="auto">
          <a:xfrm>
            <a:off x="5167313" y="3754438"/>
            <a:ext cx="601662" cy="74612"/>
            <a:chOff x="1920" y="2208"/>
            <a:chExt cx="480" cy="96"/>
          </a:xfrm>
        </p:grpSpPr>
        <p:sp>
          <p:nvSpPr>
            <p:cNvPr id="64634" name="Rectangle 122"/>
            <p:cNvSpPr>
              <a:spLocks noChangeArrowheads="1"/>
            </p:cNvSpPr>
            <p:nvPr/>
          </p:nvSpPr>
          <p:spPr bwMode="auto">
            <a:xfrm>
              <a:off x="1920" y="2208"/>
              <a:ext cx="480" cy="96"/>
            </a:xfrm>
            <a:prstGeom prst="rect">
              <a:avLst/>
            </a:prstGeom>
            <a:solidFill>
              <a:srgbClr val="FFCC00"/>
            </a:solidFill>
            <a:ln w="9525">
              <a:solidFill>
                <a:schemeClr val="tx1"/>
              </a:solidFill>
              <a:miter lim="800000"/>
              <a:headEnd/>
              <a:tailEnd/>
            </a:ln>
            <a:effectLst/>
          </p:spPr>
          <p:txBody>
            <a:bodyPr wrap="none" anchor="ctr"/>
            <a:lstStyle/>
            <a:p>
              <a:endParaRPr lang="en-US"/>
            </a:p>
          </p:txBody>
        </p:sp>
        <p:sp>
          <p:nvSpPr>
            <p:cNvPr id="64635" name="Line 123"/>
            <p:cNvSpPr>
              <a:spLocks noChangeShapeType="1"/>
            </p:cNvSpPr>
            <p:nvPr/>
          </p:nvSpPr>
          <p:spPr bwMode="auto">
            <a:xfrm>
              <a:off x="2016" y="2208"/>
              <a:ext cx="0" cy="96"/>
            </a:xfrm>
            <a:prstGeom prst="line">
              <a:avLst/>
            </a:prstGeom>
            <a:noFill/>
            <a:ln w="9525">
              <a:solidFill>
                <a:schemeClr val="tx1"/>
              </a:solidFill>
              <a:round/>
              <a:headEnd/>
              <a:tailEnd/>
            </a:ln>
            <a:effectLst/>
          </p:spPr>
          <p:txBody>
            <a:bodyPr wrap="none" anchor="ctr"/>
            <a:lstStyle/>
            <a:p>
              <a:endParaRPr lang="en-US"/>
            </a:p>
          </p:txBody>
        </p:sp>
        <p:sp>
          <p:nvSpPr>
            <p:cNvPr id="64636" name="Line 124"/>
            <p:cNvSpPr>
              <a:spLocks noChangeShapeType="1"/>
            </p:cNvSpPr>
            <p:nvPr/>
          </p:nvSpPr>
          <p:spPr bwMode="auto">
            <a:xfrm>
              <a:off x="2112" y="2208"/>
              <a:ext cx="0" cy="96"/>
            </a:xfrm>
            <a:prstGeom prst="line">
              <a:avLst/>
            </a:prstGeom>
            <a:noFill/>
            <a:ln w="9525">
              <a:solidFill>
                <a:schemeClr val="tx1"/>
              </a:solidFill>
              <a:round/>
              <a:headEnd/>
              <a:tailEnd/>
            </a:ln>
            <a:effectLst/>
          </p:spPr>
          <p:txBody>
            <a:bodyPr wrap="none" anchor="ctr"/>
            <a:lstStyle/>
            <a:p>
              <a:endParaRPr lang="en-US"/>
            </a:p>
          </p:txBody>
        </p:sp>
        <p:sp>
          <p:nvSpPr>
            <p:cNvPr id="64637" name="Line 125"/>
            <p:cNvSpPr>
              <a:spLocks noChangeShapeType="1"/>
            </p:cNvSpPr>
            <p:nvPr/>
          </p:nvSpPr>
          <p:spPr bwMode="auto">
            <a:xfrm>
              <a:off x="2208" y="2208"/>
              <a:ext cx="0" cy="96"/>
            </a:xfrm>
            <a:prstGeom prst="line">
              <a:avLst/>
            </a:prstGeom>
            <a:noFill/>
            <a:ln w="9525">
              <a:solidFill>
                <a:schemeClr val="tx1"/>
              </a:solidFill>
              <a:round/>
              <a:headEnd/>
              <a:tailEnd/>
            </a:ln>
            <a:effectLst/>
          </p:spPr>
          <p:txBody>
            <a:bodyPr wrap="none" anchor="ctr"/>
            <a:lstStyle/>
            <a:p>
              <a:endParaRPr lang="en-US"/>
            </a:p>
          </p:txBody>
        </p:sp>
        <p:sp>
          <p:nvSpPr>
            <p:cNvPr id="64638" name="Line 126"/>
            <p:cNvSpPr>
              <a:spLocks noChangeShapeType="1"/>
            </p:cNvSpPr>
            <p:nvPr/>
          </p:nvSpPr>
          <p:spPr bwMode="auto">
            <a:xfrm>
              <a:off x="2304" y="2208"/>
              <a:ext cx="0" cy="96"/>
            </a:xfrm>
            <a:prstGeom prst="line">
              <a:avLst/>
            </a:prstGeom>
            <a:noFill/>
            <a:ln w="9525">
              <a:solidFill>
                <a:schemeClr val="tx1"/>
              </a:solidFill>
              <a:round/>
              <a:headEnd/>
              <a:tailEnd/>
            </a:ln>
            <a:effectLst/>
          </p:spPr>
          <p:txBody>
            <a:bodyPr wrap="none" anchor="ctr"/>
            <a:lstStyle/>
            <a:p>
              <a:endParaRPr lang="en-US"/>
            </a:p>
          </p:txBody>
        </p:sp>
      </p:grpSp>
      <p:sp>
        <p:nvSpPr>
          <p:cNvPr id="64641" name="Text Box 129"/>
          <p:cNvSpPr txBox="1">
            <a:spLocks noChangeArrowheads="1"/>
          </p:cNvSpPr>
          <p:nvPr/>
        </p:nvSpPr>
        <p:spPr bwMode="auto">
          <a:xfrm>
            <a:off x="3090863" y="1600200"/>
            <a:ext cx="1254125" cy="366713"/>
          </a:xfrm>
          <a:prstGeom prst="rect">
            <a:avLst/>
          </a:prstGeom>
          <a:noFill/>
          <a:ln w="9525">
            <a:noFill/>
            <a:miter lim="800000"/>
            <a:headEnd/>
            <a:tailEnd/>
          </a:ln>
          <a:effectLst/>
        </p:spPr>
        <p:txBody>
          <a:bodyPr wrap="none">
            <a:spAutoFit/>
          </a:bodyPr>
          <a:lstStyle/>
          <a:p>
            <a:pPr algn="ctr"/>
            <a:r>
              <a:rPr lang="en-US" sz="1800" b="1"/>
              <a:t>Chức năng</a:t>
            </a:r>
          </a:p>
        </p:txBody>
      </p:sp>
      <p:sp>
        <p:nvSpPr>
          <p:cNvPr id="64645" name="Text Box 133"/>
          <p:cNvSpPr txBox="1">
            <a:spLocks noChangeArrowheads="1"/>
          </p:cNvSpPr>
          <p:nvPr/>
        </p:nvSpPr>
        <p:spPr bwMode="auto">
          <a:xfrm>
            <a:off x="381000" y="4876800"/>
            <a:ext cx="8382000" cy="1817688"/>
          </a:xfrm>
          <a:prstGeom prst="rect">
            <a:avLst/>
          </a:prstGeom>
          <a:noFill/>
          <a:ln w="12700">
            <a:noFill/>
            <a:miter lim="800000"/>
            <a:headEnd/>
            <a:tailEnd/>
          </a:ln>
          <a:effectLst/>
        </p:spPr>
        <p:txBody>
          <a:bodyPr lIns="0" tIns="0" rIns="0" bIns="0">
            <a:spAutoFit/>
          </a:bodyPr>
          <a:lstStyle/>
          <a:p>
            <a:pPr marL="104775" indent="-104775" eaLnBrk="0" hangingPunct="0">
              <a:spcAft>
                <a:spcPct val="15000"/>
              </a:spcAft>
              <a:buClr>
                <a:schemeClr val="tx1"/>
              </a:buClr>
              <a:buFont typeface="Wingdings" pitchFamily="2" charset="2"/>
              <a:buNone/>
            </a:pPr>
            <a:r>
              <a:rPr lang="en-US" sz="2000" b="1">
                <a:solidFill>
                  <a:srgbClr val="000000"/>
                </a:solidFill>
                <a:latin typeface="Arial Narrow" pitchFamily="34" charset="0"/>
              </a:rPr>
              <a:t>Giá trị</a:t>
            </a:r>
            <a:endParaRPr lang="en-US" sz="3500" b="1">
              <a:solidFill>
                <a:srgbClr val="000000"/>
              </a:solidFill>
              <a:latin typeface="Arial" charset="0"/>
            </a:endParaRPr>
          </a:p>
          <a:p>
            <a:pPr marL="554038" lvl="1" indent="-192088">
              <a:buFontTx/>
              <a:buChar char="•"/>
            </a:pPr>
            <a:r>
              <a:rPr lang="en-US" sz="1600" b="1"/>
              <a:t>Khả năng tạo ra các dịch vụ mới một cách nhanh chóng, bằng các quy trình mẫu (Process Templates)</a:t>
            </a:r>
          </a:p>
          <a:p>
            <a:pPr marL="554038" lvl="1" indent="-192088">
              <a:buFontTx/>
              <a:buChar char="•"/>
            </a:pPr>
            <a:r>
              <a:rPr lang="en-US" sz="1600" b="1"/>
              <a:t>Dịch vụ mới được tạo ra bằng cách tổ hợp các giao dịch cũ theo một cách mới</a:t>
            </a:r>
          </a:p>
          <a:p>
            <a:pPr marL="554038" lvl="1" indent="-192088">
              <a:buFontTx/>
              <a:buChar char="•"/>
            </a:pPr>
            <a:r>
              <a:rPr lang="en-US" sz="1600" b="1"/>
              <a:t>Đáp ứng nhanh hơn nhu cầu của công dân thông qua phát triển ứng dụng một cách nhanh chóng</a:t>
            </a:r>
          </a:p>
          <a:p>
            <a:pPr marL="554038" lvl="1" indent="-192088">
              <a:buFontTx/>
              <a:buChar char="•"/>
            </a:pPr>
            <a:r>
              <a:rPr lang="en-US" sz="1600" b="1"/>
              <a:t>Sử dụng các quy tắc đã có trong hệ thống để tăng tốc phát triển ứng dụng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45" name="Object 25"/>
          <p:cNvGraphicFramePr>
            <a:graphicFrameLocks noChangeAspect="1"/>
          </p:cNvGraphicFramePr>
          <p:nvPr/>
        </p:nvGraphicFramePr>
        <p:xfrm>
          <a:off x="152400" y="2484438"/>
          <a:ext cx="2209800" cy="1657350"/>
        </p:xfrm>
        <a:graphic>
          <a:graphicData uri="http://schemas.openxmlformats.org/presentationml/2006/ole">
            <p:oleObj spid="_x0000_s14338" r:id="rId4" imgW="4572000" imgH="3429000" progId="PowerPoint.Slide.8">
              <p:embed/>
            </p:oleObj>
          </a:graphicData>
        </a:graphic>
      </p:graphicFrame>
      <p:sp>
        <p:nvSpPr>
          <p:cNvPr id="107523" name="Rectangle 3"/>
          <p:cNvSpPr>
            <a:spLocks noGrp="1" noChangeArrowheads="1"/>
          </p:cNvSpPr>
          <p:nvPr>
            <p:ph type="title"/>
          </p:nvPr>
        </p:nvSpPr>
        <p:spPr>
          <a:xfrm>
            <a:off x="2743200" y="0"/>
            <a:ext cx="6400800" cy="914400"/>
          </a:xfrm>
        </p:spPr>
        <p:txBody>
          <a:bodyPr/>
          <a:lstStyle/>
          <a:p>
            <a:r>
              <a:rPr lang="en-US" b="1">
                <a:latin typeface="Verdana" pitchFamily="34" charset="0"/>
                <a:ea typeface="Verdana" pitchFamily="34" charset="0"/>
                <a:cs typeface="Verdana" pitchFamily="34" charset="0"/>
              </a:rPr>
              <a:t>Mô hình Chính phủ điện tử</a:t>
            </a:r>
            <a:br>
              <a:rPr lang="en-US" b="1">
                <a:latin typeface="Verdana" pitchFamily="34" charset="0"/>
                <a:ea typeface="Verdana" pitchFamily="34" charset="0"/>
                <a:cs typeface="Verdana" pitchFamily="34" charset="0"/>
              </a:rPr>
            </a:br>
            <a:r>
              <a:rPr lang="en-US" b="1">
                <a:latin typeface="Verdana" pitchFamily="34" charset="0"/>
                <a:ea typeface="Verdana" pitchFamily="34" charset="0"/>
                <a:cs typeface="Verdana" pitchFamily="34" charset="0"/>
              </a:rPr>
              <a:t>Quản lý nội dung</a:t>
            </a:r>
          </a:p>
        </p:txBody>
      </p:sp>
      <p:sp>
        <p:nvSpPr>
          <p:cNvPr id="107524" name="Rectangle 4"/>
          <p:cNvSpPr>
            <a:spLocks noChangeArrowheads="1"/>
          </p:cNvSpPr>
          <p:nvPr/>
        </p:nvSpPr>
        <p:spPr bwMode="auto">
          <a:xfrm>
            <a:off x="220663" y="927100"/>
            <a:ext cx="4624387" cy="5924550"/>
          </a:xfrm>
          <a:prstGeom prst="rect">
            <a:avLst/>
          </a:prstGeom>
          <a:noFill/>
          <a:ln w="12700">
            <a:noFill/>
            <a:miter lim="800000"/>
            <a:headEnd/>
            <a:tailEnd/>
          </a:ln>
          <a:effectLst/>
        </p:spPr>
        <p:txBody>
          <a:bodyPr wrap="none"/>
          <a:lstStyle/>
          <a:p>
            <a:endParaRPr lang="en-US"/>
          </a:p>
        </p:txBody>
      </p:sp>
      <p:sp>
        <p:nvSpPr>
          <p:cNvPr id="107525" name="Rectangle 5"/>
          <p:cNvSpPr>
            <a:spLocks noChangeArrowheads="1"/>
          </p:cNvSpPr>
          <p:nvPr/>
        </p:nvSpPr>
        <p:spPr bwMode="auto">
          <a:xfrm>
            <a:off x="5160963" y="4090988"/>
            <a:ext cx="3576637" cy="2760662"/>
          </a:xfrm>
          <a:prstGeom prst="rect">
            <a:avLst/>
          </a:prstGeom>
          <a:noFill/>
          <a:ln w="12700">
            <a:noFill/>
            <a:miter lim="800000"/>
            <a:headEnd/>
            <a:tailEnd/>
          </a:ln>
          <a:effectLst/>
        </p:spPr>
        <p:txBody>
          <a:bodyPr wrap="none"/>
          <a:lstStyle/>
          <a:p>
            <a:endParaRPr lang="en-US"/>
          </a:p>
        </p:txBody>
      </p:sp>
      <p:grpSp>
        <p:nvGrpSpPr>
          <p:cNvPr id="2" name="Group 6"/>
          <p:cNvGrpSpPr>
            <a:grpSpLocks/>
          </p:cNvGrpSpPr>
          <p:nvPr/>
        </p:nvGrpSpPr>
        <p:grpSpPr bwMode="auto">
          <a:xfrm>
            <a:off x="1600200" y="1714500"/>
            <a:ext cx="1509713" cy="876300"/>
            <a:chOff x="2482" y="3361"/>
            <a:chExt cx="688" cy="408"/>
          </a:xfrm>
        </p:grpSpPr>
        <p:sp>
          <p:nvSpPr>
            <p:cNvPr id="107527" name="Freeform 7"/>
            <p:cNvSpPr>
              <a:spLocks/>
            </p:cNvSpPr>
            <p:nvPr/>
          </p:nvSpPr>
          <p:spPr bwMode="auto">
            <a:xfrm>
              <a:off x="2482" y="3361"/>
              <a:ext cx="625" cy="408"/>
            </a:xfrm>
            <a:custGeom>
              <a:avLst/>
              <a:gdLst/>
              <a:ahLst/>
              <a:cxnLst>
                <a:cxn ang="0">
                  <a:pos x="127" y="83"/>
                </a:cxn>
                <a:cxn ang="0">
                  <a:pos x="0" y="61"/>
                </a:cxn>
                <a:cxn ang="0">
                  <a:pos x="29" y="0"/>
                </a:cxn>
                <a:cxn ang="0">
                  <a:pos x="127" y="17"/>
                </a:cxn>
                <a:cxn ang="0">
                  <a:pos x="127" y="83"/>
                </a:cxn>
              </a:cxnLst>
              <a:rect l="0" t="0" r="r" b="b"/>
              <a:pathLst>
                <a:path w="127" h="83">
                  <a:moveTo>
                    <a:pt x="127" y="83"/>
                  </a:moveTo>
                  <a:cubicBezTo>
                    <a:pt x="82" y="83"/>
                    <a:pt x="39" y="75"/>
                    <a:pt x="0" y="61"/>
                  </a:cubicBezTo>
                  <a:lnTo>
                    <a:pt x="29" y="0"/>
                  </a:lnTo>
                  <a:cubicBezTo>
                    <a:pt x="60" y="11"/>
                    <a:pt x="93" y="17"/>
                    <a:pt x="127" y="17"/>
                  </a:cubicBezTo>
                  <a:cubicBezTo>
                    <a:pt x="127" y="39"/>
                    <a:pt x="127" y="61"/>
                    <a:pt x="127" y="83"/>
                  </a:cubicBezTo>
                </a:path>
              </a:pathLst>
            </a:custGeom>
            <a:gradFill rotWithShape="0">
              <a:gsLst>
                <a:gs pos="0">
                  <a:srgbClr val="ECD9FF"/>
                </a:gs>
                <a:gs pos="100000">
                  <a:srgbClr val="D1A3FF"/>
                </a:gs>
              </a:gsLst>
              <a:path path="rect">
                <a:fillToRect l="50000" t="50000" r="50000" b="50000"/>
              </a:path>
            </a:gradFill>
            <a:ln w="9525" cap="flat" cmpd="sng">
              <a:noFill/>
              <a:prstDash val="solid"/>
              <a:round/>
              <a:headEnd type="none" w="med" len="med"/>
              <a:tailEnd type="none" w="med" len="med"/>
            </a:ln>
            <a:effectLst/>
            <a:scene3d>
              <a:camera prst="legacyPerspectiveBottomLeft">
                <a:rot lat="0" lon="300000" rev="0"/>
              </a:camera>
              <a:lightRig rig="legacyFlat3" dir="t"/>
            </a:scene3d>
            <a:sp3d extrusionH="121893000" prstMaterial="legacyPlastic">
              <a:bevelT w="13500" h="13500" prst="angle"/>
              <a:bevelB w="13500" h="13500" prst="angle"/>
              <a:extrusionClr>
                <a:srgbClr val="D1A3FF"/>
              </a:extrusionClr>
            </a:sp3d>
          </p:spPr>
          <p:txBody>
            <a:bodyPr wrap="none" anchor="ctr">
              <a:flatTx/>
            </a:bodyPr>
            <a:lstStyle/>
            <a:p>
              <a:endParaRPr lang="en-US"/>
            </a:p>
          </p:txBody>
        </p:sp>
        <p:sp>
          <p:nvSpPr>
            <p:cNvPr id="107528" name="Text Box 8"/>
            <p:cNvSpPr txBox="1">
              <a:spLocks noChangeArrowheads="1"/>
            </p:cNvSpPr>
            <p:nvPr/>
          </p:nvSpPr>
          <p:spPr bwMode="auto">
            <a:xfrm>
              <a:off x="2499" y="3467"/>
              <a:ext cx="671" cy="245"/>
            </a:xfrm>
            <a:prstGeom prst="rect">
              <a:avLst/>
            </a:prstGeom>
            <a:noFill/>
            <a:ln w="0">
              <a:noFill/>
              <a:miter lim="800000"/>
              <a:headEnd/>
              <a:tailEnd/>
            </a:ln>
            <a:effectLst/>
          </p:spPr>
          <p:txBody>
            <a:bodyPr wrap="none" lIns="0" tIns="0" rIns="0" bIns="0" anchor="ctr" anchorCtr="1">
              <a:spAutoFit/>
              <a:flatTx/>
            </a:bodyPr>
            <a:lstStyle/>
            <a:p>
              <a:pPr marL="52388">
                <a:lnSpc>
                  <a:spcPct val="75000"/>
                </a:lnSpc>
              </a:pPr>
              <a:r>
                <a:rPr lang="en-US" sz="1600" b="1">
                  <a:latin typeface="Arial Narrow" pitchFamily="34" charset="0"/>
                </a:rPr>
                <a:t>Quản lý Nội dung</a:t>
              </a:r>
            </a:p>
            <a:p>
              <a:pPr marL="52388">
                <a:lnSpc>
                  <a:spcPct val="75000"/>
                </a:lnSpc>
                <a:buFontTx/>
                <a:buChar char="•"/>
              </a:pPr>
              <a:r>
                <a:rPr lang="en-US" sz="1000" b="1">
                  <a:latin typeface="Arial Narrow" pitchFamily="34" charset="0"/>
                </a:rPr>
                <a:t>Document</a:t>
              </a:r>
            </a:p>
            <a:p>
              <a:pPr marL="52388">
                <a:lnSpc>
                  <a:spcPct val="75000"/>
                </a:lnSpc>
                <a:buFontTx/>
                <a:buChar char="•"/>
              </a:pPr>
              <a:r>
                <a:rPr lang="en-US" sz="1000" b="1">
                  <a:latin typeface="Arial Narrow" pitchFamily="34" charset="0"/>
                </a:rPr>
                <a:t>Rich Media</a:t>
              </a:r>
            </a:p>
            <a:p>
              <a:pPr marL="52388">
                <a:lnSpc>
                  <a:spcPct val="75000"/>
                </a:lnSpc>
                <a:buFontTx/>
                <a:buChar char="•"/>
              </a:pPr>
              <a:r>
                <a:rPr lang="en-US" sz="1000" b="1">
                  <a:latin typeface="Arial Narrow" pitchFamily="34" charset="0"/>
                </a:rPr>
                <a:t>Web Content</a:t>
              </a:r>
            </a:p>
          </p:txBody>
        </p:sp>
      </p:grpSp>
      <p:sp>
        <p:nvSpPr>
          <p:cNvPr id="107530" name="Rectangle 10"/>
          <p:cNvSpPr>
            <a:spLocks noChangeArrowheads="1"/>
          </p:cNvSpPr>
          <p:nvPr/>
        </p:nvSpPr>
        <p:spPr bwMode="auto">
          <a:xfrm>
            <a:off x="3276600" y="1219200"/>
            <a:ext cx="5638800" cy="3657600"/>
          </a:xfrm>
          <a:prstGeom prst="rect">
            <a:avLst/>
          </a:prstGeom>
          <a:solidFill>
            <a:srgbClr val="CCFFFF"/>
          </a:solidFill>
          <a:ln w="9525">
            <a:solidFill>
              <a:srgbClr val="000000"/>
            </a:solidFill>
            <a:miter lim="800000"/>
            <a:headEnd/>
            <a:tailEnd/>
          </a:ln>
          <a:effectLst>
            <a:outerShdw dist="107763" dir="2700000" algn="ctr" rotWithShape="0">
              <a:srgbClr val="808080"/>
            </a:outerShdw>
          </a:effectLst>
        </p:spPr>
        <p:txBody>
          <a:bodyPr wrap="none" anchor="ctr"/>
          <a:lstStyle/>
          <a:p>
            <a:pPr algn="ctr"/>
            <a:endParaRPr lang="en-US" sz="2400"/>
          </a:p>
        </p:txBody>
      </p:sp>
      <p:sp>
        <p:nvSpPr>
          <p:cNvPr id="107531" name="Oval 11"/>
          <p:cNvSpPr>
            <a:spLocks noChangeArrowheads="1"/>
          </p:cNvSpPr>
          <p:nvPr/>
        </p:nvSpPr>
        <p:spPr bwMode="auto">
          <a:xfrm>
            <a:off x="5029200" y="2362200"/>
            <a:ext cx="2057400" cy="1447800"/>
          </a:xfrm>
          <a:prstGeom prst="ellipse">
            <a:avLst/>
          </a:prstGeom>
          <a:gradFill rotWithShape="0">
            <a:gsLst>
              <a:gs pos="0">
                <a:srgbClr val="E5E5FF"/>
              </a:gs>
              <a:gs pos="100000">
                <a:srgbClr val="B3B3FF"/>
              </a:gs>
            </a:gsLst>
            <a:path path="shape">
              <a:fillToRect l="50000" t="50000" r="50000" b="50000"/>
            </a:path>
          </a:gradFill>
          <a:ln w="9525">
            <a:solidFill>
              <a:srgbClr val="000000"/>
            </a:solidFill>
            <a:round/>
            <a:headEnd/>
            <a:tailEnd/>
          </a:ln>
          <a:effectLst/>
        </p:spPr>
        <p:txBody>
          <a:bodyPr wrap="none" anchor="ctr"/>
          <a:lstStyle/>
          <a:p>
            <a:endParaRPr lang="en-US"/>
          </a:p>
        </p:txBody>
      </p:sp>
      <p:sp>
        <p:nvSpPr>
          <p:cNvPr id="107532" name="Oval 12"/>
          <p:cNvSpPr>
            <a:spLocks noChangeArrowheads="1"/>
          </p:cNvSpPr>
          <p:nvPr/>
        </p:nvSpPr>
        <p:spPr bwMode="auto">
          <a:xfrm>
            <a:off x="4038600" y="3124200"/>
            <a:ext cx="2057400" cy="1447800"/>
          </a:xfrm>
          <a:prstGeom prst="ellipse">
            <a:avLst/>
          </a:prstGeom>
          <a:gradFill rotWithShape="0">
            <a:gsLst>
              <a:gs pos="0">
                <a:srgbClr val="E5E5FF"/>
              </a:gs>
              <a:gs pos="100000">
                <a:srgbClr val="B3B3FF"/>
              </a:gs>
            </a:gsLst>
            <a:path path="shape">
              <a:fillToRect l="50000" t="50000" r="50000" b="50000"/>
            </a:path>
          </a:gradFill>
          <a:ln w="9525">
            <a:solidFill>
              <a:srgbClr val="000000"/>
            </a:solidFill>
            <a:round/>
            <a:headEnd/>
            <a:tailEnd/>
          </a:ln>
          <a:effectLst/>
        </p:spPr>
        <p:txBody>
          <a:bodyPr wrap="none" anchor="ctr"/>
          <a:lstStyle/>
          <a:p>
            <a:endParaRPr lang="en-US"/>
          </a:p>
        </p:txBody>
      </p:sp>
      <p:sp>
        <p:nvSpPr>
          <p:cNvPr id="107533" name="Oval 13"/>
          <p:cNvSpPr>
            <a:spLocks noChangeArrowheads="1"/>
          </p:cNvSpPr>
          <p:nvPr/>
        </p:nvSpPr>
        <p:spPr bwMode="auto">
          <a:xfrm>
            <a:off x="5791200" y="3124200"/>
            <a:ext cx="2057400" cy="1447800"/>
          </a:xfrm>
          <a:prstGeom prst="ellipse">
            <a:avLst/>
          </a:prstGeom>
          <a:gradFill rotWithShape="0">
            <a:gsLst>
              <a:gs pos="0">
                <a:srgbClr val="E5E5FF"/>
              </a:gs>
              <a:gs pos="100000">
                <a:srgbClr val="B3B3FF"/>
              </a:gs>
            </a:gsLst>
            <a:path path="shape">
              <a:fillToRect l="50000" t="50000" r="50000" b="50000"/>
            </a:path>
          </a:gradFill>
          <a:ln w="9525">
            <a:solidFill>
              <a:srgbClr val="000000"/>
            </a:solidFill>
            <a:round/>
            <a:headEnd/>
            <a:tailEnd/>
          </a:ln>
          <a:effectLst/>
        </p:spPr>
        <p:txBody>
          <a:bodyPr wrap="none" anchor="ctr"/>
          <a:lstStyle/>
          <a:p>
            <a:endParaRPr lang="en-US"/>
          </a:p>
        </p:txBody>
      </p:sp>
      <p:sp>
        <p:nvSpPr>
          <p:cNvPr id="107535" name="Text Box 15"/>
          <p:cNvSpPr txBox="1">
            <a:spLocks noChangeArrowheads="1"/>
          </p:cNvSpPr>
          <p:nvPr/>
        </p:nvSpPr>
        <p:spPr bwMode="auto">
          <a:xfrm>
            <a:off x="4865688" y="1217613"/>
            <a:ext cx="2397125" cy="519112"/>
          </a:xfrm>
          <a:prstGeom prst="rect">
            <a:avLst/>
          </a:prstGeom>
          <a:noFill/>
          <a:ln w="9525">
            <a:noFill/>
            <a:miter lim="800000"/>
            <a:headEnd/>
            <a:tailEnd/>
          </a:ln>
          <a:effectLst/>
        </p:spPr>
        <p:txBody>
          <a:bodyPr wrap="none">
            <a:spAutoFit/>
          </a:bodyPr>
          <a:lstStyle/>
          <a:p>
            <a:pPr algn="ctr"/>
            <a:r>
              <a:rPr lang="en-US" sz="1200" b="1"/>
              <a:t>Các đặc trưng chung của</a:t>
            </a:r>
          </a:p>
          <a:p>
            <a:pPr algn="ctr"/>
            <a:r>
              <a:rPr lang="en-US" sz="1600" b="1"/>
              <a:t>Nội dung trong Xí nghiệp</a:t>
            </a:r>
          </a:p>
        </p:txBody>
      </p:sp>
      <p:sp>
        <p:nvSpPr>
          <p:cNvPr id="107536" name="Text Box 16"/>
          <p:cNvSpPr txBox="1">
            <a:spLocks noChangeArrowheads="1"/>
          </p:cNvSpPr>
          <p:nvPr/>
        </p:nvSpPr>
        <p:spPr bwMode="auto">
          <a:xfrm>
            <a:off x="3711575" y="1676400"/>
            <a:ext cx="1520825" cy="822325"/>
          </a:xfrm>
          <a:prstGeom prst="rect">
            <a:avLst/>
          </a:prstGeom>
          <a:noFill/>
          <a:ln w="9525">
            <a:noFill/>
            <a:miter lim="800000"/>
            <a:headEnd/>
            <a:tailEnd/>
          </a:ln>
          <a:effectLst/>
        </p:spPr>
        <p:txBody>
          <a:bodyPr wrap="none">
            <a:spAutoFit/>
          </a:bodyPr>
          <a:lstStyle/>
          <a:p>
            <a:pPr>
              <a:buFontTx/>
              <a:buChar char="•"/>
            </a:pPr>
            <a:r>
              <a:rPr lang="en-US" sz="1200" b="1"/>
              <a:t> Tích hợp ứng dụng</a:t>
            </a:r>
          </a:p>
          <a:p>
            <a:pPr>
              <a:buFontTx/>
              <a:buChar char="•"/>
            </a:pPr>
            <a:r>
              <a:rPr lang="en-US" sz="1200" b="1"/>
              <a:t> Chỉ mục, tìm kiếm</a:t>
            </a:r>
          </a:p>
          <a:p>
            <a:pPr>
              <a:buFontTx/>
              <a:buChar char="•"/>
            </a:pPr>
            <a:r>
              <a:rPr lang="en-US" sz="1200" b="1"/>
              <a:t> Lưu trữ cực lớn</a:t>
            </a:r>
          </a:p>
          <a:p>
            <a:pPr>
              <a:buFontTx/>
              <a:buChar char="•"/>
            </a:pPr>
            <a:r>
              <a:rPr lang="en-US" sz="1200" b="1"/>
              <a:t> Giao diện Web</a:t>
            </a:r>
          </a:p>
        </p:txBody>
      </p:sp>
      <p:sp>
        <p:nvSpPr>
          <p:cNvPr id="107538" name="Text Box 18"/>
          <p:cNvSpPr txBox="1">
            <a:spLocks noChangeArrowheads="1"/>
          </p:cNvSpPr>
          <p:nvPr/>
        </p:nvSpPr>
        <p:spPr bwMode="auto">
          <a:xfrm>
            <a:off x="6858000" y="1676400"/>
            <a:ext cx="1798638" cy="822325"/>
          </a:xfrm>
          <a:prstGeom prst="rect">
            <a:avLst/>
          </a:prstGeom>
          <a:noFill/>
          <a:ln w="9525">
            <a:noFill/>
            <a:miter lim="800000"/>
            <a:headEnd/>
            <a:tailEnd/>
          </a:ln>
          <a:effectLst/>
        </p:spPr>
        <p:txBody>
          <a:bodyPr wrap="none">
            <a:spAutoFit/>
          </a:bodyPr>
          <a:lstStyle/>
          <a:p>
            <a:pPr>
              <a:buFontTx/>
              <a:buChar char="•"/>
            </a:pPr>
            <a:r>
              <a:rPr lang="en-US" sz="1200" b="1"/>
              <a:t> Kiẻm soát truy cập</a:t>
            </a:r>
          </a:p>
          <a:p>
            <a:pPr>
              <a:buFontTx/>
              <a:buChar char="•"/>
            </a:pPr>
            <a:r>
              <a:rPr lang="en-US" sz="1200" b="1"/>
              <a:t> Kiểm soát phiên bản</a:t>
            </a:r>
          </a:p>
          <a:p>
            <a:pPr>
              <a:buFontTx/>
              <a:buChar char="•"/>
            </a:pPr>
            <a:r>
              <a:rPr lang="en-US" sz="1200" b="1"/>
              <a:t> Cá nhân hóa</a:t>
            </a:r>
          </a:p>
          <a:p>
            <a:pPr>
              <a:buFontTx/>
              <a:buChar char="•"/>
            </a:pPr>
            <a:r>
              <a:rPr lang="en-US" sz="1200" b="1"/>
              <a:t> Giao diện cổng (Portal)</a:t>
            </a:r>
          </a:p>
        </p:txBody>
      </p:sp>
      <p:sp>
        <p:nvSpPr>
          <p:cNvPr id="107539" name="Text Box 19"/>
          <p:cNvSpPr txBox="1">
            <a:spLocks noChangeArrowheads="1"/>
          </p:cNvSpPr>
          <p:nvPr/>
        </p:nvSpPr>
        <p:spPr bwMode="auto">
          <a:xfrm>
            <a:off x="5029200" y="2362200"/>
            <a:ext cx="2190750" cy="731838"/>
          </a:xfrm>
          <a:prstGeom prst="rect">
            <a:avLst/>
          </a:prstGeom>
          <a:noFill/>
          <a:ln w="9525">
            <a:noFill/>
            <a:miter lim="800000"/>
            <a:headEnd/>
            <a:tailEnd/>
          </a:ln>
          <a:effectLst/>
        </p:spPr>
        <p:txBody>
          <a:bodyPr wrap="none">
            <a:spAutoFit/>
          </a:bodyPr>
          <a:lstStyle/>
          <a:p>
            <a:r>
              <a:rPr lang="en-US" sz="1200" b="1">
                <a:solidFill>
                  <a:schemeClr val="accent2"/>
                </a:solidFill>
              </a:rPr>
              <a:t>                 Tài liệu</a:t>
            </a:r>
          </a:p>
          <a:p>
            <a:r>
              <a:rPr lang="en-US" sz="1000" b="1">
                <a:solidFill>
                  <a:schemeClr val="accent2"/>
                </a:solidFill>
              </a:rPr>
              <a:t>            Đặc trưng duy nhất</a:t>
            </a:r>
          </a:p>
          <a:p>
            <a:pPr>
              <a:buFontTx/>
              <a:buChar char="•"/>
            </a:pPr>
            <a:r>
              <a:rPr lang="en-US" sz="1000" b="1"/>
              <a:t> Thu nhận và lưu trữ khối lượng lớn</a:t>
            </a:r>
          </a:p>
          <a:p>
            <a:pPr>
              <a:buFontTx/>
              <a:buChar char="•"/>
            </a:pPr>
            <a:r>
              <a:rPr lang="en-US" sz="1000" b="1"/>
              <a:t> Tích hợp với quy trình kinh doanh</a:t>
            </a:r>
          </a:p>
        </p:txBody>
      </p:sp>
      <p:sp>
        <p:nvSpPr>
          <p:cNvPr id="107540" name="Text Box 20"/>
          <p:cNvSpPr txBox="1">
            <a:spLocks noChangeArrowheads="1"/>
          </p:cNvSpPr>
          <p:nvPr/>
        </p:nvSpPr>
        <p:spPr bwMode="auto">
          <a:xfrm>
            <a:off x="4197350" y="3230563"/>
            <a:ext cx="1441450" cy="884237"/>
          </a:xfrm>
          <a:prstGeom prst="rect">
            <a:avLst/>
          </a:prstGeom>
          <a:noFill/>
          <a:ln w="9525">
            <a:noFill/>
            <a:miter lim="800000"/>
            <a:headEnd/>
            <a:tailEnd/>
          </a:ln>
          <a:effectLst/>
        </p:spPr>
        <p:txBody>
          <a:bodyPr wrap="none">
            <a:spAutoFit/>
          </a:bodyPr>
          <a:lstStyle/>
          <a:p>
            <a:r>
              <a:rPr lang="en-US" sz="1200" b="1">
                <a:solidFill>
                  <a:schemeClr val="accent2"/>
                </a:solidFill>
              </a:rPr>
              <a:t>      Đa phương tiện</a:t>
            </a:r>
          </a:p>
          <a:p>
            <a:r>
              <a:rPr lang="en-US" sz="1000" b="1">
                <a:solidFill>
                  <a:schemeClr val="accent2"/>
                </a:solidFill>
              </a:rPr>
              <a:t>      Đặc trưng duy nhất</a:t>
            </a:r>
          </a:p>
          <a:p>
            <a:pPr>
              <a:buFontTx/>
              <a:buChar char="•"/>
            </a:pPr>
            <a:r>
              <a:rPr lang="en-US" sz="1000" b="1"/>
              <a:t>Streaming delivery</a:t>
            </a:r>
          </a:p>
          <a:p>
            <a:pPr>
              <a:buFontTx/>
              <a:buChar char="•"/>
            </a:pPr>
            <a:r>
              <a:rPr lang="en-US" sz="1000" b="1"/>
              <a:t>Rights management</a:t>
            </a:r>
          </a:p>
          <a:p>
            <a:pPr>
              <a:buFontTx/>
              <a:buChar char="•"/>
            </a:pPr>
            <a:r>
              <a:rPr lang="en-US" sz="1000" b="1"/>
              <a:t>Capture and indexing</a:t>
            </a:r>
          </a:p>
        </p:txBody>
      </p:sp>
      <p:sp>
        <p:nvSpPr>
          <p:cNvPr id="107541" name="Text Box 21"/>
          <p:cNvSpPr txBox="1">
            <a:spLocks noChangeArrowheads="1"/>
          </p:cNvSpPr>
          <p:nvPr/>
        </p:nvSpPr>
        <p:spPr bwMode="auto">
          <a:xfrm>
            <a:off x="5867400" y="3230563"/>
            <a:ext cx="2035175" cy="1036637"/>
          </a:xfrm>
          <a:prstGeom prst="rect">
            <a:avLst/>
          </a:prstGeom>
          <a:noFill/>
          <a:ln w="9525">
            <a:noFill/>
            <a:miter lim="800000"/>
            <a:headEnd/>
            <a:tailEnd/>
          </a:ln>
          <a:effectLst/>
        </p:spPr>
        <p:txBody>
          <a:bodyPr wrap="none">
            <a:spAutoFit/>
          </a:bodyPr>
          <a:lstStyle/>
          <a:p>
            <a:r>
              <a:rPr lang="en-US" sz="1200" b="1"/>
              <a:t>           </a:t>
            </a:r>
            <a:r>
              <a:rPr lang="en-US" sz="1200" b="1">
                <a:solidFill>
                  <a:schemeClr val="accent2"/>
                </a:solidFill>
              </a:rPr>
              <a:t>Nội dung Web</a:t>
            </a:r>
          </a:p>
          <a:p>
            <a:r>
              <a:rPr lang="en-US" sz="1000" b="1">
                <a:solidFill>
                  <a:schemeClr val="accent2"/>
                </a:solidFill>
              </a:rPr>
              <a:t>          Đặc trưng duy nhất</a:t>
            </a:r>
          </a:p>
          <a:p>
            <a:pPr>
              <a:buFontTx/>
              <a:buChar char="•"/>
            </a:pPr>
            <a:r>
              <a:rPr lang="en-US" sz="1000" b="1"/>
              <a:t>Secure publishing to edge servers</a:t>
            </a:r>
          </a:p>
          <a:p>
            <a:pPr>
              <a:buFontTx/>
              <a:buChar char="•"/>
            </a:pPr>
            <a:r>
              <a:rPr lang="en-US" sz="1000" b="1"/>
              <a:t>Dynamic publishing of content</a:t>
            </a:r>
            <a:br>
              <a:rPr lang="en-US" sz="1000" b="1"/>
            </a:br>
            <a:r>
              <a:rPr lang="en-US" sz="1000" b="1"/>
              <a:t>  fragments</a:t>
            </a:r>
          </a:p>
          <a:p>
            <a:pPr>
              <a:buFontTx/>
              <a:buChar char="•"/>
            </a:pPr>
            <a:r>
              <a:rPr lang="en-US" sz="1000" b="1"/>
              <a:t>Link to multiple repositories</a:t>
            </a:r>
          </a:p>
        </p:txBody>
      </p:sp>
      <p:sp>
        <p:nvSpPr>
          <p:cNvPr id="107542" name="Rectangle 22"/>
          <p:cNvSpPr>
            <a:spLocks noChangeArrowheads="1"/>
          </p:cNvSpPr>
          <p:nvPr/>
        </p:nvSpPr>
        <p:spPr bwMode="auto">
          <a:xfrm>
            <a:off x="1219200" y="5105400"/>
            <a:ext cx="7696200" cy="1447800"/>
          </a:xfrm>
          <a:prstGeom prst="rect">
            <a:avLst/>
          </a:prstGeom>
          <a:solidFill>
            <a:srgbClr val="CCFFCC"/>
          </a:solidFill>
          <a:ln w="9525">
            <a:solidFill>
              <a:srgbClr val="000000"/>
            </a:solidFill>
            <a:miter lim="800000"/>
            <a:headEnd/>
            <a:tailEnd/>
          </a:ln>
          <a:effectLst>
            <a:outerShdw dist="107763" dir="2700000" algn="ctr" rotWithShape="0">
              <a:srgbClr val="808080"/>
            </a:outerShdw>
          </a:effectLst>
        </p:spPr>
        <p:txBody>
          <a:bodyPr wrap="none" anchor="ctr"/>
          <a:lstStyle/>
          <a:p>
            <a:endParaRPr lang="en-US"/>
          </a:p>
        </p:txBody>
      </p:sp>
      <p:sp>
        <p:nvSpPr>
          <p:cNvPr id="107544" name="Text Box 24"/>
          <p:cNvSpPr txBox="1">
            <a:spLocks noChangeArrowheads="1"/>
          </p:cNvSpPr>
          <p:nvPr/>
        </p:nvSpPr>
        <p:spPr bwMode="auto">
          <a:xfrm>
            <a:off x="1295400" y="5181600"/>
            <a:ext cx="7620000" cy="1258888"/>
          </a:xfrm>
          <a:prstGeom prst="rect">
            <a:avLst/>
          </a:prstGeom>
          <a:noFill/>
          <a:ln w="12700">
            <a:noFill/>
            <a:miter lim="800000"/>
            <a:headEnd/>
            <a:tailEnd/>
          </a:ln>
          <a:effectLst/>
        </p:spPr>
        <p:txBody>
          <a:bodyPr lIns="0" tIns="0" rIns="0" bIns="0">
            <a:spAutoFit/>
          </a:bodyPr>
          <a:lstStyle/>
          <a:p>
            <a:pPr marL="104775" indent="-104775" eaLnBrk="0" hangingPunct="0">
              <a:spcAft>
                <a:spcPct val="15000"/>
              </a:spcAft>
              <a:buClr>
                <a:schemeClr val="tx1"/>
              </a:buClr>
              <a:buFont typeface="Wingdings" pitchFamily="2" charset="2"/>
              <a:buNone/>
            </a:pPr>
            <a:r>
              <a:rPr lang="en-US" sz="1600" b="1">
                <a:solidFill>
                  <a:srgbClr val="000000"/>
                </a:solidFill>
                <a:latin typeface="Arial Narrow" pitchFamily="34" charset="0"/>
              </a:rPr>
              <a:t>Giá trị</a:t>
            </a:r>
            <a:endParaRPr lang="en-US" sz="1600" b="1">
              <a:solidFill>
                <a:srgbClr val="000000"/>
              </a:solidFill>
              <a:latin typeface="Arial" charset="0"/>
            </a:endParaRPr>
          </a:p>
          <a:p>
            <a:pPr marL="554038" lvl="1" indent="-192088">
              <a:buFontTx/>
              <a:buChar char="•"/>
            </a:pPr>
            <a:r>
              <a:rPr lang="en-US" sz="1600" b="1"/>
              <a:t>Nội dung luôn sẵn sàng để sử dụng</a:t>
            </a:r>
          </a:p>
          <a:p>
            <a:pPr marL="554038" lvl="1" indent="-192088">
              <a:buFontTx/>
              <a:buChar char="•"/>
            </a:pPr>
            <a:r>
              <a:rPr lang="en-US" sz="1600" b="1"/>
              <a:t>Khả năng mở rộng cho phép truyền tải khối lượng dữ liệu lớn</a:t>
            </a:r>
          </a:p>
          <a:p>
            <a:pPr marL="554038" lvl="1" indent="-192088">
              <a:buFontTx/>
              <a:buChar char="•"/>
            </a:pPr>
            <a:r>
              <a:rPr lang="en-US" sz="1600" b="1"/>
              <a:t>Tăng hiệu quả công việc, tiết kiệm thời gian khi tìm thông tin cần thiết</a:t>
            </a:r>
          </a:p>
          <a:p>
            <a:pPr marL="554038" lvl="1" indent="-192088">
              <a:buFontTx/>
              <a:buChar char="•"/>
            </a:pPr>
            <a:r>
              <a:rPr lang="en-US" sz="1600" b="1"/>
              <a:t>Hệ thống an ninh bảo vệ tính riêng tư</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8559" name="Object 15"/>
          <p:cNvGraphicFramePr>
            <a:graphicFrameLocks noChangeAspect="1"/>
          </p:cNvGraphicFramePr>
          <p:nvPr/>
        </p:nvGraphicFramePr>
        <p:xfrm>
          <a:off x="152400" y="2484438"/>
          <a:ext cx="2209800" cy="1657350"/>
        </p:xfrm>
        <a:graphic>
          <a:graphicData uri="http://schemas.openxmlformats.org/presentationml/2006/ole">
            <p:oleObj spid="_x0000_s15362" r:id="rId4" imgW="4572000" imgH="3429000" progId="PowerPoint.Slide.8">
              <p:embed/>
            </p:oleObj>
          </a:graphicData>
        </a:graphic>
      </p:graphicFrame>
      <p:sp>
        <p:nvSpPr>
          <p:cNvPr id="108556" name="Rectangle 12"/>
          <p:cNvSpPr>
            <a:spLocks noChangeArrowheads="1"/>
          </p:cNvSpPr>
          <p:nvPr/>
        </p:nvSpPr>
        <p:spPr bwMode="auto">
          <a:xfrm>
            <a:off x="1447800" y="4191000"/>
            <a:ext cx="7467600" cy="1447800"/>
          </a:xfrm>
          <a:prstGeom prst="rect">
            <a:avLst/>
          </a:prstGeom>
          <a:solidFill>
            <a:srgbClr val="CCFFCC"/>
          </a:solidFill>
          <a:ln w="9525">
            <a:solidFill>
              <a:srgbClr val="000000"/>
            </a:solidFill>
            <a:miter lim="800000"/>
            <a:headEnd/>
            <a:tailEnd/>
          </a:ln>
          <a:effectLst>
            <a:outerShdw dist="107763" dir="2700000" algn="ctr" rotWithShape="0">
              <a:srgbClr val="808080"/>
            </a:outerShdw>
          </a:effectLst>
        </p:spPr>
        <p:txBody>
          <a:bodyPr wrap="none" anchor="ctr"/>
          <a:lstStyle/>
          <a:p>
            <a:endParaRPr lang="en-US"/>
          </a:p>
        </p:txBody>
      </p:sp>
      <p:sp>
        <p:nvSpPr>
          <p:cNvPr id="108555" name="Rectangle 11"/>
          <p:cNvSpPr>
            <a:spLocks noChangeArrowheads="1"/>
          </p:cNvSpPr>
          <p:nvPr/>
        </p:nvSpPr>
        <p:spPr bwMode="auto">
          <a:xfrm>
            <a:off x="3505200" y="1219200"/>
            <a:ext cx="5486400" cy="2514600"/>
          </a:xfrm>
          <a:prstGeom prst="rect">
            <a:avLst/>
          </a:prstGeom>
          <a:solidFill>
            <a:srgbClr val="CCFFFF"/>
          </a:solidFill>
          <a:ln w="9525">
            <a:solidFill>
              <a:srgbClr val="000000"/>
            </a:solidFill>
            <a:miter lim="800000"/>
            <a:headEnd/>
            <a:tailEnd/>
          </a:ln>
          <a:effectLst>
            <a:outerShdw dist="107763" dir="2700000" algn="ctr" rotWithShape="0">
              <a:srgbClr val="808080"/>
            </a:outerShdw>
          </a:effectLst>
        </p:spPr>
        <p:txBody>
          <a:bodyPr wrap="none" anchor="ctr"/>
          <a:lstStyle/>
          <a:p>
            <a:endParaRPr lang="en-US"/>
          </a:p>
        </p:txBody>
      </p:sp>
      <p:sp>
        <p:nvSpPr>
          <p:cNvPr id="108547" name="Rectangle 3"/>
          <p:cNvSpPr>
            <a:spLocks noGrp="1" noChangeArrowheads="1"/>
          </p:cNvSpPr>
          <p:nvPr>
            <p:ph type="title"/>
          </p:nvPr>
        </p:nvSpPr>
        <p:spPr>
          <a:xfrm>
            <a:off x="2895600" y="0"/>
            <a:ext cx="6248400" cy="914400"/>
          </a:xfrm>
        </p:spPr>
        <p:txBody>
          <a:bodyPr/>
          <a:lstStyle/>
          <a:p>
            <a:r>
              <a:rPr lang="en-US" b="1">
                <a:latin typeface="Verdana" pitchFamily="34" charset="0"/>
                <a:ea typeface="Verdana" pitchFamily="34" charset="0"/>
                <a:cs typeface="Verdana" pitchFamily="34" charset="0"/>
              </a:rPr>
              <a:t>Mô hình Chính phủ điện tử</a:t>
            </a:r>
            <a:br>
              <a:rPr lang="en-US" b="1">
                <a:latin typeface="Verdana" pitchFamily="34" charset="0"/>
                <a:ea typeface="Verdana" pitchFamily="34" charset="0"/>
                <a:cs typeface="Verdana" pitchFamily="34" charset="0"/>
              </a:rPr>
            </a:br>
            <a:r>
              <a:rPr lang="en-US" b="1">
                <a:latin typeface="Verdana" pitchFamily="34" charset="0"/>
                <a:ea typeface="Verdana" pitchFamily="34" charset="0"/>
                <a:cs typeface="Verdana" pitchFamily="34" charset="0"/>
              </a:rPr>
              <a:t>Quản lý Thông tin</a:t>
            </a:r>
          </a:p>
        </p:txBody>
      </p:sp>
      <p:sp>
        <p:nvSpPr>
          <p:cNvPr id="108548" name="Rectangle 4"/>
          <p:cNvSpPr>
            <a:spLocks noChangeArrowheads="1"/>
          </p:cNvSpPr>
          <p:nvPr/>
        </p:nvSpPr>
        <p:spPr bwMode="auto">
          <a:xfrm>
            <a:off x="220663" y="927100"/>
            <a:ext cx="4624387" cy="5924550"/>
          </a:xfrm>
          <a:prstGeom prst="rect">
            <a:avLst/>
          </a:prstGeom>
          <a:noFill/>
          <a:ln w="12700">
            <a:noFill/>
            <a:miter lim="800000"/>
            <a:headEnd/>
            <a:tailEnd/>
          </a:ln>
          <a:effectLst/>
        </p:spPr>
        <p:txBody>
          <a:bodyPr wrap="none"/>
          <a:lstStyle/>
          <a:p>
            <a:endParaRPr lang="en-US"/>
          </a:p>
        </p:txBody>
      </p:sp>
      <p:sp>
        <p:nvSpPr>
          <p:cNvPr id="108549" name="Rectangle 5"/>
          <p:cNvSpPr>
            <a:spLocks noChangeArrowheads="1"/>
          </p:cNvSpPr>
          <p:nvPr/>
        </p:nvSpPr>
        <p:spPr bwMode="auto">
          <a:xfrm>
            <a:off x="5160963" y="4090988"/>
            <a:ext cx="3576637" cy="2760662"/>
          </a:xfrm>
          <a:prstGeom prst="rect">
            <a:avLst/>
          </a:prstGeom>
          <a:noFill/>
          <a:ln w="12700">
            <a:noFill/>
            <a:miter lim="800000"/>
            <a:headEnd/>
            <a:tailEnd/>
          </a:ln>
          <a:effectLst/>
        </p:spPr>
        <p:txBody>
          <a:bodyPr wrap="none"/>
          <a:lstStyle/>
          <a:p>
            <a:endParaRPr lang="en-US"/>
          </a:p>
        </p:txBody>
      </p:sp>
      <p:grpSp>
        <p:nvGrpSpPr>
          <p:cNvPr id="2" name="Group 6"/>
          <p:cNvGrpSpPr>
            <a:grpSpLocks/>
          </p:cNvGrpSpPr>
          <p:nvPr/>
        </p:nvGrpSpPr>
        <p:grpSpPr bwMode="auto">
          <a:xfrm>
            <a:off x="1781175" y="1524000"/>
            <a:ext cx="1647825" cy="1028700"/>
            <a:chOff x="3150" y="3362"/>
            <a:chExt cx="637" cy="408"/>
          </a:xfrm>
        </p:grpSpPr>
        <p:sp>
          <p:nvSpPr>
            <p:cNvPr id="108551" name="Freeform 7"/>
            <p:cNvSpPr>
              <a:spLocks/>
            </p:cNvSpPr>
            <p:nvPr/>
          </p:nvSpPr>
          <p:spPr bwMode="auto">
            <a:xfrm>
              <a:off x="3162" y="3362"/>
              <a:ext cx="625" cy="408"/>
            </a:xfrm>
            <a:custGeom>
              <a:avLst/>
              <a:gdLst/>
              <a:ahLst/>
              <a:cxnLst>
                <a:cxn ang="0">
                  <a:pos x="127" y="61"/>
                </a:cxn>
                <a:cxn ang="0">
                  <a:pos x="1" y="83"/>
                </a:cxn>
                <a:cxn ang="0">
                  <a:pos x="0" y="17"/>
                </a:cxn>
                <a:cxn ang="0">
                  <a:pos x="98" y="0"/>
                </a:cxn>
                <a:cxn ang="0">
                  <a:pos x="127" y="61"/>
                </a:cxn>
              </a:cxnLst>
              <a:rect l="0" t="0" r="r" b="b"/>
              <a:pathLst>
                <a:path w="127" h="83">
                  <a:moveTo>
                    <a:pt x="127" y="61"/>
                  </a:moveTo>
                  <a:cubicBezTo>
                    <a:pt x="88" y="75"/>
                    <a:pt x="46" y="83"/>
                    <a:pt x="1" y="83"/>
                  </a:cubicBezTo>
                  <a:cubicBezTo>
                    <a:pt x="1" y="61"/>
                    <a:pt x="1" y="39"/>
                    <a:pt x="0" y="17"/>
                  </a:cubicBezTo>
                  <a:cubicBezTo>
                    <a:pt x="35" y="17"/>
                    <a:pt x="68" y="11"/>
                    <a:pt x="98" y="0"/>
                  </a:cubicBezTo>
                  <a:lnTo>
                    <a:pt x="127" y="61"/>
                  </a:lnTo>
                </a:path>
              </a:pathLst>
            </a:custGeom>
            <a:gradFill rotWithShape="0">
              <a:gsLst>
                <a:gs pos="0">
                  <a:srgbClr val="ECD9FF"/>
                </a:gs>
                <a:gs pos="100000">
                  <a:srgbClr val="D1A3FF"/>
                </a:gs>
              </a:gsLst>
              <a:path path="rect">
                <a:fillToRect l="50000" t="50000" r="50000" b="50000"/>
              </a:path>
            </a:gradFill>
            <a:ln w="9525" cap="flat" cmpd="sng">
              <a:noFill/>
              <a:prstDash val="solid"/>
              <a:round/>
              <a:headEnd type="none" w="med" len="med"/>
              <a:tailEnd type="none" w="med" len="med"/>
            </a:ln>
            <a:effectLst/>
            <a:scene3d>
              <a:camera prst="legacyPerspectiveBottomLeft">
                <a:rot lat="0" lon="300000" rev="0"/>
              </a:camera>
              <a:lightRig rig="legacyFlat3" dir="t"/>
            </a:scene3d>
            <a:sp3d extrusionH="121893000" prstMaterial="legacyPlastic">
              <a:bevelT w="13500" h="13500" prst="angle"/>
              <a:bevelB w="13500" h="13500" prst="angle"/>
              <a:extrusionClr>
                <a:srgbClr val="D1A3FF"/>
              </a:extrusionClr>
            </a:sp3d>
          </p:spPr>
          <p:txBody>
            <a:bodyPr wrap="none" anchor="ctr">
              <a:flatTx/>
            </a:bodyPr>
            <a:lstStyle/>
            <a:p>
              <a:endParaRPr lang="en-US"/>
            </a:p>
          </p:txBody>
        </p:sp>
        <p:sp>
          <p:nvSpPr>
            <p:cNvPr id="108552" name="Text Box 8"/>
            <p:cNvSpPr txBox="1">
              <a:spLocks noChangeArrowheads="1"/>
            </p:cNvSpPr>
            <p:nvPr/>
          </p:nvSpPr>
          <p:spPr bwMode="auto">
            <a:xfrm>
              <a:off x="3150" y="3480"/>
              <a:ext cx="557" cy="209"/>
            </a:xfrm>
            <a:prstGeom prst="rect">
              <a:avLst/>
            </a:prstGeom>
            <a:noFill/>
            <a:ln w="0">
              <a:noFill/>
              <a:miter lim="800000"/>
              <a:headEnd/>
              <a:tailEnd/>
            </a:ln>
            <a:effectLst/>
          </p:spPr>
          <p:txBody>
            <a:bodyPr wrap="none" lIns="0" tIns="0" rIns="0" bIns="0" anchor="ctr" anchorCtr="1">
              <a:spAutoFit/>
              <a:flatTx/>
            </a:bodyPr>
            <a:lstStyle/>
            <a:p>
              <a:pPr marL="52388">
                <a:lnSpc>
                  <a:spcPct val="75000"/>
                </a:lnSpc>
              </a:pPr>
              <a:r>
                <a:rPr lang="en-US" sz="1600" b="1">
                  <a:latin typeface="Arial Narrow" pitchFamily="34" charset="0"/>
                </a:rPr>
                <a:t>Quản lý thông tin</a:t>
              </a:r>
            </a:p>
            <a:p>
              <a:pPr marL="52388">
                <a:lnSpc>
                  <a:spcPct val="75000"/>
                </a:lnSpc>
                <a:buFontTx/>
                <a:buChar char="•"/>
              </a:pPr>
              <a:r>
                <a:rPr lang="en-US" sz="1000" b="1">
                  <a:latin typeface="Arial Narrow" pitchFamily="34" charset="0"/>
                </a:rPr>
                <a:t>Analysis / Mining</a:t>
              </a:r>
            </a:p>
            <a:p>
              <a:pPr marL="52388">
                <a:lnSpc>
                  <a:spcPct val="75000"/>
                </a:lnSpc>
                <a:buFontTx/>
                <a:buChar char="•"/>
              </a:pPr>
              <a:r>
                <a:rPr lang="en-US" sz="1000" b="1">
                  <a:latin typeface="Arial Narrow" pitchFamily="34" charset="0"/>
                </a:rPr>
                <a:t>Search of Structured</a:t>
              </a:r>
            </a:p>
            <a:p>
              <a:pPr marL="52388">
                <a:lnSpc>
                  <a:spcPct val="75000"/>
                </a:lnSpc>
              </a:pPr>
              <a:r>
                <a:rPr lang="en-US" sz="1000" b="1">
                  <a:latin typeface="Arial Narrow" pitchFamily="34" charset="0"/>
                </a:rPr>
                <a:t>  &amp; unstructured data</a:t>
              </a:r>
            </a:p>
          </p:txBody>
        </p:sp>
      </p:grpSp>
      <p:sp>
        <p:nvSpPr>
          <p:cNvPr id="108557" name="Text Box 13"/>
          <p:cNvSpPr txBox="1">
            <a:spLocks noChangeArrowheads="1"/>
          </p:cNvSpPr>
          <p:nvPr/>
        </p:nvSpPr>
        <p:spPr bwMode="auto">
          <a:xfrm>
            <a:off x="3581400" y="1295400"/>
            <a:ext cx="5257800" cy="2062163"/>
          </a:xfrm>
          <a:prstGeom prst="rect">
            <a:avLst/>
          </a:prstGeom>
          <a:noFill/>
          <a:ln w="12700">
            <a:noFill/>
            <a:miter lim="800000"/>
            <a:headEnd/>
            <a:tailEnd/>
          </a:ln>
          <a:effectLst/>
        </p:spPr>
        <p:txBody>
          <a:bodyPr lIns="0" tIns="0" rIns="0" bIns="0">
            <a:spAutoFit/>
          </a:bodyPr>
          <a:lstStyle/>
          <a:p>
            <a:pPr marL="104775" indent="-104775" eaLnBrk="0" hangingPunct="0">
              <a:spcAft>
                <a:spcPct val="15000"/>
              </a:spcAft>
              <a:buClr>
                <a:srgbClr val="808080"/>
              </a:buClr>
              <a:buSzPct val="100000"/>
              <a:buFont typeface="Wingdings" pitchFamily="2" charset="2"/>
              <a:buNone/>
            </a:pPr>
            <a:r>
              <a:rPr lang="en-US" sz="2000" b="1">
                <a:solidFill>
                  <a:srgbClr val="000000"/>
                </a:solidFill>
                <a:latin typeface="Arial Narrow" pitchFamily="34" charset="0"/>
              </a:rPr>
              <a:t>Chức năng</a:t>
            </a:r>
            <a:endParaRPr lang="en-US" sz="3500" b="1">
              <a:solidFill>
                <a:srgbClr val="000000"/>
              </a:solidFill>
              <a:latin typeface="Arial" charset="0"/>
            </a:endParaRPr>
          </a:p>
          <a:p>
            <a:pPr marL="554038" lvl="1" indent="-192088">
              <a:buFontTx/>
              <a:buChar char="•"/>
            </a:pPr>
            <a:r>
              <a:rPr lang="en-US" sz="1600" b="1"/>
              <a:t>Quản lý và thúc đẩy việc khai thác thông tin</a:t>
            </a:r>
          </a:p>
          <a:p>
            <a:pPr marL="554038" lvl="1" indent="-192088">
              <a:buFontTx/>
              <a:buChar char="•"/>
            </a:pPr>
            <a:r>
              <a:rPr lang="en-US" sz="1600" b="1"/>
              <a:t>Tích hợp các thông tin khác nhau trong giới hạn cho phép về chi phí và kỹ năng</a:t>
            </a:r>
          </a:p>
          <a:p>
            <a:pPr marL="554038" lvl="1" indent="-192088">
              <a:buFontTx/>
              <a:buChar char="•"/>
            </a:pPr>
            <a:r>
              <a:rPr lang="en-US" sz="1600" b="1"/>
              <a:t>Tập trung, chuyển hóa và dò tìm dữ liệu phục vụ cho công việc phân tích</a:t>
            </a:r>
          </a:p>
          <a:p>
            <a:pPr marL="554038" lvl="1" indent="-192088">
              <a:buFontTx/>
              <a:buChar char="•"/>
            </a:pPr>
            <a:r>
              <a:rPr lang="en-US" sz="1600" b="1"/>
              <a:t>Có khả năng tìm kiếm dữ liệu có và không có cấu trúc</a:t>
            </a:r>
          </a:p>
          <a:p>
            <a:pPr marL="554038" lvl="1" indent="-192088">
              <a:buFontTx/>
              <a:buChar char="•"/>
            </a:pPr>
            <a:r>
              <a:rPr lang="en-US" sz="1600" b="1"/>
              <a:t>Có khả năng tiếp cận các phương pháp tìm mới</a:t>
            </a:r>
          </a:p>
        </p:txBody>
      </p:sp>
      <p:sp>
        <p:nvSpPr>
          <p:cNvPr id="108558" name="Text Box 14"/>
          <p:cNvSpPr txBox="1">
            <a:spLocks noChangeArrowheads="1"/>
          </p:cNvSpPr>
          <p:nvPr/>
        </p:nvSpPr>
        <p:spPr bwMode="auto">
          <a:xfrm>
            <a:off x="1524000" y="4267200"/>
            <a:ext cx="7315200" cy="1084263"/>
          </a:xfrm>
          <a:prstGeom prst="rect">
            <a:avLst/>
          </a:prstGeom>
          <a:noFill/>
          <a:ln w="12700">
            <a:noFill/>
            <a:miter lim="800000"/>
            <a:headEnd/>
            <a:tailEnd/>
          </a:ln>
          <a:effectLst/>
        </p:spPr>
        <p:txBody>
          <a:bodyPr lIns="0" tIns="0" rIns="0" bIns="0">
            <a:spAutoFit/>
          </a:bodyPr>
          <a:lstStyle/>
          <a:p>
            <a:pPr marL="104775" indent="-104775" eaLnBrk="0" hangingPunct="0">
              <a:spcAft>
                <a:spcPct val="15000"/>
              </a:spcAft>
              <a:buClr>
                <a:schemeClr val="tx1"/>
              </a:buClr>
              <a:buFont typeface="Wingdings" pitchFamily="2" charset="2"/>
              <a:buNone/>
            </a:pPr>
            <a:r>
              <a:rPr lang="en-US" sz="2000" b="1">
                <a:solidFill>
                  <a:srgbClr val="000000"/>
                </a:solidFill>
                <a:latin typeface="Arial Narrow" pitchFamily="34" charset="0"/>
              </a:rPr>
              <a:t>Giá trị</a:t>
            </a:r>
            <a:endParaRPr lang="en-US" sz="3500" b="1">
              <a:solidFill>
                <a:srgbClr val="000000"/>
              </a:solidFill>
              <a:latin typeface="Arial" charset="0"/>
            </a:endParaRPr>
          </a:p>
          <a:p>
            <a:pPr marL="554038" lvl="1" indent="-192088">
              <a:buFontTx/>
              <a:buChar char="•"/>
            </a:pPr>
            <a:r>
              <a:rPr lang="en-US" sz="1600" b="1"/>
              <a:t>Tăng tốc độ trả lời do giảm thời gian phân tích hỗ trợ ra quyết định</a:t>
            </a:r>
          </a:p>
          <a:p>
            <a:pPr marL="554038" lvl="1" indent="-192088">
              <a:buFontTx/>
              <a:buChar char="•"/>
            </a:pPr>
            <a:r>
              <a:rPr lang="en-US" sz="1600" b="1"/>
              <a:t>Tìm được những ý nghĩa mới của thông tin</a:t>
            </a:r>
          </a:p>
          <a:p>
            <a:pPr marL="554038" lvl="1" indent="-192088">
              <a:buFontTx/>
              <a:buChar char="•"/>
            </a:pPr>
            <a:r>
              <a:rPr lang="en-US" sz="1600" b="1"/>
              <a:t>Tăng hiệu quả hoạt động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7394" name="Object 2"/>
          <p:cNvGraphicFramePr>
            <a:graphicFrameLocks noChangeAspect="1"/>
          </p:cNvGraphicFramePr>
          <p:nvPr/>
        </p:nvGraphicFramePr>
        <p:xfrm>
          <a:off x="152400" y="2484438"/>
          <a:ext cx="2209800" cy="1657350"/>
        </p:xfrm>
        <a:graphic>
          <a:graphicData uri="http://schemas.openxmlformats.org/presentationml/2006/ole">
            <p:oleObj spid="_x0000_s16386" r:id="rId4" imgW="4572000" imgH="3429000" progId="PowerPoint.Slide.8">
              <p:embed/>
            </p:oleObj>
          </a:graphicData>
        </a:graphic>
      </p:graphicFrame>
      <p:sp>
        <p:nvSpPr>
          <p:cNvPr id="187395" name="Rectangle 3"/>
          <p:cNvSpPr>
            <a:spLocks noChangeArrowheads="1"/>
          </p:cNvSpPr>
          <p:nvPr/>
        </p:nvSpPr>
        <p:spPr bwMode="auto">
          <a:xfrm>
            <a:off x="152400" y="5029200"/>
            <a:ext cx="8763000" cy="1676400"/>
          </a:xfrm>
          <a:prstGeom prst="rect">
            <a:avLst/>
          </a:prstGeom>
          <a:solidFill>
            <a:srgbClr val="CCFFCC"/>
          </a:solidFill>
          <a:ln w="9525">
            <a:solidFill>
              <a:srgbClr val="000000"/>
            </a:solidFill>
            <a:miter lim="800000"/>
            <a:headEnd/>
            <a:tailEnd/>
          </a:ln>
          <a:effectLst>
            <a:outerShdw dist="107763" dir="2700000" algn="ctr" rotWithShape="0">
              <a:srgbClr val="808080"/>
            </a:outerShdw>
          </a:effectLst>
        </p:spPr>
        <p:txBody>
          <a:bodyPr wrap="none" anchor="ctr"/>
          <a:lstStyle/>
          <a:p>
            <a:endParaRPr lang="en-US"/>
          </a:p>
        </p:txBody>
      </p:sp>
      <p:sp>
        <p:nvSpPr>
          <p:cNvPr id="187396" name="Rectangle 4"/>
          <p:cNvSpPr>
            <a:spLocks noChangeArrowheads="1"/>
          </p:cNvSpPr>
          <p:nvPr/>
        </p:nvSpPr>
        <p:spPr bwMode="auto">
          <a:xfrm>
            <a:off x="2667000" y="3028950"/>
            <a:ext cx="6248400" cy="1847850"/>
          </a:xfrm>
          <a:prstGeom prst="rect">
            <a:avLst/>
          </a:prstGeom>
          <a:solidFill>
            <a:srgbClr val="CCFFFF"/>
          </a:solidFill>
          <a:ln w="9525">
            <a:solidFill>
              <a:srgbClr val="000000"/>
            </a:solidFill>
            <a:miter lim="800000"/>
            <a:headEnd/>
            <a:tailEnd/>
          </a:ln>
          <a:effectLst>
            <a:outerShdw dist="107763" dir="2700000" algn="ctr" rotWithShape="0">
              <a:srgbClr val="808080"/>
            </a:outerShdw>
          </a:effectLst>
        </p:spPr>
        <p:txBody>
          <a:bodyPr wrap="none" anchor="ctr"/>
          <a:lstStyle/>
          <a:p>
            <a:endParaRPr lang="en-US"/>
          </a:p>
        </p:txBody>
      </p:sp>
      <p:sp>
        <p:nvSpPr>
          <p:cNvPr id="187397" name="Oval 5"/>
          <p:cNvSpPr>
            <a:spLocks noChangeArrowheads="1"/>
          </p:cNvSpPr>
          <p:nvPr/>
        </p:nvSpPr>
        <p:spPr bwMode="auto">
          <a:xfrm>
            <a:off x="979488" y="1112838"/>
            <a:ext cx="1787525" cy="1706562"/>
          </a:xfrm>
          <a:prstGeom prst="ellipse">
            <a:avLst/>
          </a:prstGeom>
          <a:gradFill rotWithShape="0">
            <a:gsLst>
              <a:gs pos="0">
                <a:srgbClr val="FAE8E8"/>
              </a:gs>
              <a:gs pos="100000">
                <a:srgbClr val="FFFF99"/>
              </a:gs>
            </a:gsLst>
            <a:lin ang="2700000" scaled="1"/>
          </a:gradFill>
          <a:ln w="9525">
            <a:round/>
            <a:headEnd/>
            <a:tailEnd/>
          </a:ln>
          <a:effectLst/>
          <a:scene3d>
            <a:camera prst="legacyPerspectiveBottomLeft">
              <a:rot lat="300000" lon="600000" rev="0"/>
            </a:camera>
            <a:lightRig rig="legacyFlat3" dir="t"/>
          </a:scene3d>
          <a:sp3d extrusionH="121893000" prstMaterial="legacyMatte">
            <a:bevelT w="13500" h="13500" prst="angle"/>
            <a:bevelB w="13500" h="13500" prst="angle"/>
            <a:extrusionClr>
              <a:srgbClr val="FAE8E8"/>
            </a:extrusionClr>
          </a:sp3d>
        </p:spPr>
        <p:txBody>
          <a:bodyPr wrap="none" anchor="ctr">
            <a:flatTx/>
          </a:bodyPr>
          <a:lstStyle/>
          <a:p>
            <a:endParaRPr lang="en-US"/>
          </a:p>
        </p:txBody>
      </p:sp>
      <p:sp>
        <p:nvSpPr>
          <p:cNvPr id="187398" name="Rectangle 6"/>
          <p:cNvSpPr>
            <a:spLocks noChangeArrowheads="1"/>
          </p:cNvSpPr>
          <p:nvPr/>
        </p:nvSpPr>
        <p:spPr bwMode="auto">
          <a:xfrm>
            <a:off x="220663" y="927100"/>
            <a:ext cx="4624387" cy="5924550"/>
          </a:xfrm>
          <a:prstGeom prst="rect">
            <a:avLst/>
          </a:prstGeom>
          <a:noFill/>
          <a:ln w="12700">
            <a:noFill/>
            <a:miter lim="800000"/>
            <a:headEnd/>
            <a:tailEnd/>
          </a:ln>
          <a:effectLst/>
        </p:spPr>
        <p:txBody>
          <a:bodyPr wrap="none"/>
          <a:lstStyle/>
          <a:p>
            <a:endParaRPr lang="en-US"/>
          </a:p>
        </p:txBody>
      </p:sp>
      <p:pic>
        <p:nvPicPr>
          <p:cNvPr id="187399" name="Picture 7" descr="hub"/>
          <p:cNvPicPr>
            <a:picLocks noChangeAspect="1" noChangeArrowheads="1"/>
          </p:cNvPicPr>
          <p:nvPr/>
        </p:nvPicPr>
        <p:blipFill>
          <a:blip r:embed="rId5" cstate="print"/>
          <a:srcRect/>
          <a:stretch>
            <a:fillRect/>
          </a:stretch>
        </p:blipFill>
        <p:spPr bwMode="auto">
          <a:xfrm>
            <a:off x="990600" y="1066800"/>
            <a:ext cx="1828800" cy="1828800"/>
          </a:xfrm>
          <a:prstGeom prst="rect">
            <a:avLst/>
          </a:prstGeom>
          <a:noFill/>
        </p:spPr>
      </p:pic>
      <p:sp>
        <p:nvSpPr>
          <p:cNvPr id="187400" name="Text Box 8"/>
          <p:cNvSpPr txBox="1">
            <a:spLocks noChangeArrowheads="1"/>
          </p:cNvSpPr>
          <p:nvPr/>
        </p:nvSpPr>
        <p:spPr bwMode="auto">
          <a:xfrm>
            <a:off x="1096963" y="1322388"/>
            <a:ext cx="1444625" cy="425450"/>
          </a:xfrm>
          <a:prstGeom prst="rect">
            <a:avLst/>
          </a:prstGeom>
          <a:noFill/>
          <a:ln w="9525">
            <a:noFill/>
            <a:miter lim="800000"/>
            <a:headEnd/>
            <a:tailEnd/>
          </a:ln>
          <a:effectLst/>
        </p:spPr>
        <p:txBody>
          <a:bodyPr wrap="none" lIns="0" tIns="0" rIns="0" bIns="0">
            <a:spAutoFit/>
            <a:flatTx/>
          </a:bodyPr>
          <a:lstStyle/>
          <a:p>
            <a:pPr algn="ctr"/>
            <a:r>
              <a:rPr lang="en-US" sz="1400" b="1">
                <a:latin typeface="Arial" charset="0"/>
              </a:rPr>
              <a:t>Dịch vụ Tích hợp</a:t>
            </a:r>
          </a:p>
          <a:p>
            <a:pPr algn="ctr"/>
            <a:r>
              <a:rPr lang="en-US" sz="1400" b="1">
                <a:latin typeface="Arial" charset="0"/>
              </a:rPr>
              <a:t> và Kết nối</a:t>
            </a:r>
          </a:p>
        </p:txBody>
      </p:sp>
      <p:sp>
        <p:nvSpPr>
          <p:cNvPr id="187401" name="Text Box 9"/>
          <p:cNvSpPr txBox="1">
            <a:spLocks noChangeArrowheads="1"/>
          </p:cNvSpPr>
          <p:nvPr/>
        </p:nvSpPr>
        <p:spPr bwMode="auto">
          <a:xfrm>
            <a:off x="1497013" y="1881188"/>
            <a:ext cx="889000" cy="460375"/>
          </a:xfrm>
          <a:prstGeom prst="rect">
            <a:avLst/>
          </a:prstGeom>
          <a:noFill/>
          <a:ln w="9525">
            <a:noFill/>
            <a:miter lim="800000"/>
            <a:headEnd/>
            <a:tailEnd/>
          </a:ln>
          <a:effectLst/>
        </p:spPr>
        <p:txBody>
          <a:bodyPr wrap="none">
            <a:spAutoFit/>
            <a:flatTx/>
          </a:bodyPr>
          <a:lstStyle/>
          <a:p>
            <a:pPr>
              <a:buFontTx/>
              <a:buChar char="•"/>
            </a:pPr>
            <a:r>
              <a:rPr lang="en-US" sz="600" b="1"/>
              <a:t>Workflow</a:t>
            </a:r>
          </a:p>
          <a:p>
            <a:pPr>
              <a:buFontTx/>
              <a:buChar char="•"/>
            </a:pPr>
            <a:r>
              <a:rPr lang="en-US" sz="600" b="1"/>
              <a:t>Web Services</a:t>
            </a:r>
          </a:p>
          <a:p>
            <a:pPr>
              <a:buFontTx/>
              <a:buChar char="•"/>
            </a:pPr>
            <a:r>
              <a:rPr lang="en-US" sz="600" b="1"/>
              <a:t>Publish / Subscribe</a:t>
            </a:r>
          </a:p>
          <a:p>
            <a:pPr>
              <a:buFontTx/>
              <a:buChar char="•"/>
            </a:pPr>
            <a:r>
              <a:rPr lang="en-US" sz="600" b="1"/>
              <a:t>Transform / Routing</a:t>
            </a:r>
          </a:p>
        </p:txBody>
      </p:sp>
      <p:sp>
        <p:nvSpPr>
          <p:cNvPr id="187402" name="Line 10"/>
          <p:cNvSpPr>
            <a:spLocks noChangeShapeType="1"/>
          </p:cNvSpPr>
          <p:nvPr/>
        </p:nvSpPr>
        <p:spPr bwMode="auto">
          <a:xfrm flipV="1">
            <a:off x="3886200" y="1285875"/>
            <a:ext cx="487363" cy="744538"/>
          </a:xfrm>
          <a:prstGeom prst="line">
            <a:avLst/>
          </a:prstGeom>
          <a:noFill/>
          <a:ln w="25400">
            <a:solidFill>
              <a:srgbClr val="000000"/>
            </a:solidFill>
            <a:round/>
            <a:headEnd/>
            <a:tailEnd/>
          </a:ln>
          <a:effectLst/>
        </p:spPr>
        <p:txBody>
          <a:bodyPr wrap="none"/>
          <a:lstStyle/>
          <a:p>
            <a:endParaRPr lang="en-US"/>
          </a:p>
        </p:txBody>
      </p:sp>
      <p:sp>
        <p:nvSpPr>
          <p:cNvPr id="187403" name="Line 11"/>
          <p:cNvSpPr>
            <a:spLocks noChangeShapeType="1"/>
          </p:cNvSpPr>
          <p:nvPr/>
        </p:nvSpPr>
        <p:spPr bwMode="auto">
          <a:xfrm>
            <a:off x="3916363" y="2041525"/>
            <a:ext cx="969962" cy="0"/>
          </a:xfrm>
          <a:prstGeom prst="line">
            <a:avLst/>
          </a:prstGeom>
          <a:noFill/>
          <a:ln w="25400">
            <a:solidFill>
              <a:srgbClr val="000000"/>
            </a:solidFill>
            <a:round/>
            <a:headEnd/>
            <a:tailEnd/>
          </a:ln>
          <a:effectLst/>
        </p:spPr>
        <p:txBody>
          <a:bodyPr wrap="none"/>
          <a:lstStyle/>
          <a:p>
            <a:endParaRPr lang="en-US"/>
          </a:p>
        </p:txBody>
      </p:sp>
      <p:sp>
        <p:nvSpPr>
          <p:cNvPr id="187404" name="Line 12"/>
          <p:cNvSpPr>
            <a:spLocks noChangeShapeType="1"/>
          </p:cNvSpPr>
          <p:nvPr/>
        </p:nvSpPr>
        <p:spPr bwMode="auto">
          <a:xfrm>
            <a:off x="4437063" y="1292225"/>
            <a:ext cx="488950" cy="757238"/>
          </a:xfrm>
          <a:prstGeom prst="line">
            <a:avLst/>
          </a:prstGeom>
          <a:noFill/>
          <a:ln w="25400">
            <a:solidFill>
              <a:srgbClr val="000000"/>
            </a:solidFill>
            <a:round/>
            <a:headEnd/>
            <a:tailEnd/>
          </a:ln>
          <a:effectLst/>
        </p:spPr>
        <p:txBody>
          <a:bodyPr wrap="none"/>
          <a:lstStyle/>
          <a:p>
            <a:endParaRPr lang="en-US"/>
          </a:p>
        </p:txBody>
      </p:sp>
      <p:sp>
        <p:nvSpPr>
          <p:cNvPr id="187405" name="Oval 13"/>
          <p:cNvSpPr>
            <a:spLocks noChangeArrowheads="1"/>
          </p:cNvSpPr>
          <p:nvPr/>
        </p:nvSpPr>
        <p:spPr bwMode="auto">
          <a:xfrm>
            <a:off x="3657600" y="1844675"/>
            <a:ext cx="417513" cy="395288"/>
          </a:xfrm>
          <a:prstGeom prst="ellipse">
            <a:avLst/>
          </a:prstGeom>
          <a:solidFill>
            <a:srgbClr val="0000A0"/>
          </a:solidFill>
          <a:ln w="25400">
            <a:solidFill>
              <a:srgbClr val="000000"/>
            </a:solidFill>
            <a:round/>
            <a:headEnd/>
            <a:tailEnd/>
          </a:ln>
          <a:effectLst/>
        </p:spPr>
        <p:txBody>
          <a:bodyPr wrap="none"/>
          <a:lstStyle/>
          <a:p>
            <a:endParaRPr lang="en-US"/>
          </a:p>
        </p:txBody>
      </p:sp>
      <p:sp>
        <p:nvSpPr>
          <p:cNvPr id="187406" name="Text Box 14"/>
          <p:cNvSpPr txBox="1">
            <a:spLocks noChangeArrowheads="1"/>
          </p:cNvSpPr>
          <p:nvPr/>
        </p:nvSpPr>
        <p:spPr bwMode="auto">
          <a:xfrm>
            <a:off x="3681413" y="1981200"/>
            <a:ext cx="390525" cy="122238"/>
          </a:xfrm>
          <a:prstGeom prst="rect">
            <a:avLst/>
          </a:prstGeom>
          <a:noFill/>
          <a:ln w="25400">
            <a:noFill/>
            <a:miter lim="800000"/>
            <a:headEnd/>
            <a:tailEnd/>
          </a:ln>
          <a:effectLst/>
        </p:spPr>
        <p:txBody>
          <a:bodyPr lIns="0" tIns="0" rIns="0" bIns="0">
            <a:spAutoFit/>
          </a:bodyPr>
          <a:lstStyle/>
          <a:p>
            <a:pPr eaLnBrk="0" hangingPunct="0">
              <a:spcAft>
                <a:spcPct val="15000"/>
              </a:spcAft>
            </a:pPr>
            <a:r>
              <a:rPr lang="en-US" sz="800">
                <a:solidFill>
                  <a:srgbClr val="FFFFFF"/>
                </a:solidFill>
                <a:latin typeface="Arial" charset="0"/>
              </a:rPr>
              <a:t>Service</a:t>
            </a:r>
          </a:p>
        </p:txBody>
      </p:sp>
      <p:sp>
        <p:nvSpPr>
          <p:cNvPr id="187407" name="Oval 15"/>
          <p:cNvSpPr>
            <a:spLocks noChangeArrowheads="1"/>
          </p:cNvSpPr>
          <p:nvPr/>
        </p:nvSpPr>
        <p:spPr bwMode="auto">
          <a:xfrm>
            <a:off x="4198938" y="1066800"/>
            <a:ext cx="417512" cy="395288"/>
          </a:xfrm>
          <a:prstGeom prst="ellipse">
            <a:avLst/>
          </a:prstGeom>
          <a:solidFill>
            <a:srgbClr val="0000A0"/>
          </a:solidFill>
          <a:ln w="25400">
            <a:solidFill>
              <a:srgbClr val="000000"/>
            </a:solidFill>
            <a:round/>
            <a:headEnd/>
            <a:tailEnd/>
          </a:ln>
          <a:effectLst/>
        </p:spPr>
        <p:txBody>
          <a:bodyPr wrap="none"/>
          <a:lstStyle/>
          <a:p>
            <a:endParaRPr lang="en-US"/>
          </a:p>
        </p:txBody>
      </p:sp>
      <p:sp>
        <p:nvSpPr>
          <p:cNvPr id="187408" name="Text Box 16"/>
          <p:cNvSpPr txBox="1">
            <a:spLocks noChangeArrowheads="1"/>
          </p:cNvSpPr>
          <p:nvPr/>
        </p:nvSpPr>
        <p:spPr bwMode="auto">
          <a:xfrm>
            <a:off x="4224338" y="1203325"/>
            <a:ext cx="388937" cy="122238"/>
          </a:xfrm>
          <a:prstGeom prst="rect">
            <a:avLst/>
          </a:prstGeom>
          <a:noFill/>
          <a:ln w="25400">
            <a:noFill/>
            <a:miter lim="800000"/>
            <a:headEnd/>
            <a:tailEnd/>
          </a:ln>
          <a:effectLst/>
        </p:spPr>
        <p:txBody>
          <a:bodyPr lIns="0" tIns="0" rIns="0" bIns="0">
            <a:spAutoFit/>
          </a:bodyPr>
          <a:lstStyle/>
          <a:p>
            <a:pPr eaLnBrk="0" hangingPunct="0">
              <a:spcAft>
                <a:spcPct val="15000"/>
              </a:spcAft>
            </a:pPr>
            <a:r>
              <a:rPr lang="en-US" sz="800">
                <a:solidFill>
                  <a:srgbClr val="FFFFFF"/>
                </a:solidFill>
                <a:latin typeface="Arial" charset="0"/>
              </a:rPr>
              <a:t>Service</a:t>
            </a:r>
          </a:p>
        </p:txBody>
      </p:sp>
      <p:sp>
        <p:nvSpPr>
          <p:cNvPr id="187409" name="Oval 17"/>
          <p:cNvSpPr>
            <a:spLocks noChangeArrowheads="1"/>
          </p:cNvSpPr>
          <p:nvPr/>
        </p:nvSpPr>
        <p:spPr bwMode="auto">
          <a:xfrm>
            <a:off x="4722813" y="1847850"/>
            <a:ext cx="417512" cy="396875"/>
          </a:xfrm>
          <a:prstGeom prst="ellipse">
            <a:avLst/>
          </a:prstGeom>
          <a:solidFill>
            <a:srgbClr val="0000A0"/>
          </a:solidFill>
          <a:ln w="25400">
            <a:solidFill>
              <a:srgbClr val="000000"/>
            </a:solidFill>
            <a:round/>
            <a:headEnd/>
            <a:tailEnd/>
          </a:ln>
          <a:effectLst/>
        </p:spPr>
        <p:txBody>
          <a:bodyPr wrap="none"/>
          <a:lstStyle/>
          <a:p>
            <a:endParaRPr lang="en-US"/>
          </a:p>
        </p:txBody>
      </p:sp>
      <p:sp>
        <p:nvSpPr>
          <p:cNvPr id="187410" name="Text Box 18"/>
          <p:cNvSpPr txBox="1">
            <a:spLocks noChangeArrowheads="1"/>
          </p:cNvSpPr>
          <p:nvPr/>
        </p:nvSpPr>
        <p:spPr bwMode="auto">
          <a:xfrm>
            <a:off x="4745038" y="1985963"/>
            <a:ext cx="390525" cy="122237"/>
          </a:xfrm>
          <a:prstGeom prst="rect">
            <a:avLst/>
          </a:prstGeom>
          <a:noFill/>
          <a:ln w="25400">
            <a:noFill/>
            <a:miter lim="800000"/>
            <a:headEnd/>
            <a:tailEnd/>
          </a:ln>
          <a:effectLst/>
        </p:spPr>
        <p:txBody>
          <a:bodyPr lIns="0" tIns="0" rIns="0" bIns="0">
            <a:spAutoFit/>
          </a:bodyPr>
          <a:lstStyle/>
          <a:p>
            <a:pPr eaLnBrk="0" hangingPunct="0">
              <a:spcAft>
                <a:spcPct val="15000"/>
              </a:spcAft>
            </a:pPr>
            <a:r>
              <a:rPr lang="en-US" sz="800">
                <a:solidFill>
                  <a:srgbClr val="FFFFFF"/>
                </a:solidFill>
                <a:latin typeface="Arial" charset="0"/>
              </a:rPr>
              <a:t>Service</a:t>
            </a:r>
          </a:p>
        </p:txBody>
      </p:sp>
      <p:sp>
        <p:nvSpPr>
          <p:cNvPr id="187411" name="Rectangle 19"/>
          <p:cNvSpPr>
            <a:spLocks noChangeArrowheads="1"/>
          </p:cNvSpPr>
          <p:nvPr/>
        </p:nvSpPr>
        <p:spPr bwMode="auto">
          <a:xfrm>
            <a:off x="4005263" y="1636713"/>
            <a:ext cx="766762" cy="155575"/>
          </a:xfrm>
          <a:prstGeom prst="rect">
            <a:avLst/>
          </a:prstGeom>
          <a:solidFill>
            <a:srgbClr val="FFFFFF"/>
          </a:solidFill>
          <a:ln w="25400">
            <a:solidFill>
              <a:srgbClr val="000000"/>
            </a:solidFill>
            <a:miter lim="800000"/>
            <a:headEnd/>
            <a:tailEnd/>
          </a:ln>
          <a:effectLst/>
        </p:spPr>
        <p:txBody>
          <a:bodyPr wrap="none"/>
          <a:lstStyle/>
          <a:p>
            <a:endParaRPr lang="en-US"/>
          </a:p>
        </p:txBody>
      </p:sp>
      <p:sp>
        <p:nvSpPr>
          <p:cNvPr id="187412" name="Text Box 20"/>
          <p:cNvSpPr txBox="1">
            <a:spLocks noChangeArrowheads="1"/>
          </p:cNvSpPr>
          <p:nvPr/>
        </p:nvSpPr>
        <p:spPr bwMode="auto">
          <a:xfrm>
            <a:off x="4098925" y="1666875"/>
            <a:ext cx="646113" cy="106363"/>
          </a:xfrm>
          <a:prstGeom prst="rect">
            <a:avLst/>
          </a:prstGeom>
          <a:noFill/>
          <a:ln w="25400">
            <a:noFill/>
            <a:miter lim="800000"/>
            <a:headEnd/>
            <a:tailEnd/>
          </a:ln>
          <a:effectLst/>
        </p:spPr>
        <p:txBody>
          <a:bodyPr lIns="0" tIns="0" rIns="0" bIns="0">
            <a:spAutoFit/>
          </a:bodyPr>
          <a:lstStyle/>
          <a:p>
            <a:pPr algn="r" eaLnBrk="0" hangingPunct="0">
              <a:spcAft>
                <a:spcPct val="15000"/>
              </a:spcAft>
            </a:pPr>
            <a:r>
              <a:rPr lang="en-US" sz="700">
                <a:solidFill>
                  <a:srgbClr val="000000"/>
                </a:solidFill>
                <a:latin typeface="Arial" charset="0"/>
              </a:rPr>
              <a:t>3 Connections</a:t>
            </a:r>
          </a:p>
        </p:txBody>
      </p:sp>
      <p:sp>
        <p:nvSpPr>
          <p:cNvPr id="187413" name="Rectangle 21"/>
          <p:cNvSpPr>
            <a:spLocks noChangeArrowheads="1"/>
          </p:cNvSpPr>
          <p:nvPr/>
        </p:nvSpPr>
        <p:spPr bwMode="auto">
          <a:xfrm>
            <a:off x="5272088" y="1651000"/>
            <a:ext cx="1011237" cy="955675"/>
          </a:xfrm>
          <a:prstGeom prst="rect">
            <a:avLst/>
          </a:prstGeom>
          <a:noFill/>
          <a:ln w="25400">
            <a:solidFill>
              <a:srgbClr val="000000"/>
            </a:solidFill>
            <a:miter lim="800000"/>
            <a:headEnd/>
            <a:tailEnd/>
          </a:ln>
          <a:effectLst/>
        </p:spPr>
        <p:txBody>
          <a:bodyPr wrap="none"/>
          <a:lstStyle/>
          <a:p>
            <a:endParaRPr lang="en-US"/>
          </a:p>
        </p:txBody>
      </p:sp>
      <p:sp>
        <p:nvSpPr>
          <p:cNvPr id="187414" name="Oval 22"/>
          <p:cNvSpPr>
            <a:spLocks noChangeArrowheads="1"/>
          </p:cNvSpPr>
          <p:nvPr/>
        </p:nvSpPr>
        <p:spPr bwMode="auto">
          <a:xfrm>
            <a:off x="6067425" y="1455738"/>
            <a:ext cx="417513" cy="396875"/>
          </a:xfrm>
          <a:prstGeom prst="ellipse">
            <a:avLst/>
          </a:prstGeom>
          <a:solidFill>
            <a:srgbClr val="0000A0"/>
          </a:solidFill>
          <a:ln w="25400">
            <a:solidFill>
              <a:srgbClr val="000000"/>
            </a:solidFill>
            <a:round/>
            <a:headEnd/>
            <a:tailEnd/>
          </a:ln>
          <a:effectLst/>
        </p:spPr>
        <p:txBody>
          <a:bodyPr wrap="none"/>
          <a:lstStyle/>
          <a:p>
            <a:endParaRPr lang="en-US"/>
          </a:p>
        </p:txBody>
      </p:sp>
      <p:sp>
        <p:nvSpPr>
          <p:cNvPr id="187415" name="Text Box 23"/>
          <p:cNvSpPr txBox="1">
            <a:spLocks noChangeArrowheads="1"/>
          </p:cNvSpPr>
          <p:nvPr/>
        </p:nvSpPr>
        <p:spPr bwMode="auto">
          <a:xfrm>
            <a:off x="6091238" y="1590675"/>
            <a:ext cx="387350" cy="122238"/>
          </a:xfrm>
          <a:prstGeom prst="rect">
            <a:avLst/>
          </a:prstGeom>
          <a:noFill/>
          <a:ln w="25400">
            <a:noFill/>
            <a:miter lim="800000"/>
            <a:headEnd/>
            <a:tailEnd/>
          </a:ln>
          <a:effectLst/>
        </p:spPr>
        <p:txBody>
          <a:bodyPr lIns="0" tIns="0" rIns="0" bIns="0">
            <a:spAutoFit/>
          </a:bodyPr>
          <a:lstStyle/>
          <a:p>
            <a:pPr eaLnBrk="0" hangingPunct="0">
              <a:spcAft>
                <a:spcPct val="15000"/>
              </a:spcAft>
            </a:pPr>
            <a:r>
              <a:rPr lang="en-US" sz="800">
                <a:solidFill>
                  <a:srgbClr val="FFFFFF"/>
                </a:solidFill>
                <a:latin typeface="Arial" charset="0"/>
              </a:rPr>
              <a:t>Service</a:t>
            </a:r>
          </a:p>
        </p:txBody>
      </p:sp>
      <p:sp>
        <p:nvSpPr>
          <p:cNvPr id="187416" name="Oval 24"/>
          <p:cNvSpPr>
            <a:spLocks noChangeArrowheads="1"/>
          </p:cNvSpPr>
          <p:nvPr/>
        </p:nvSpPr>
        <p:spPr bwMode="auto">
          <a:xfrm>
            <a:off x="5065713" y="1455738"/>
            <a:ext cx="417512" cy="396875"/>
          </a:xfrm>
          <a:prstGeom prst="ellipse">
            <a:avLst/>
          </a:prstGeom>
          <a:solidFill>
            <a:srgbClr val="0000A0"/>
          </a:solidFill>
          <a:ln w="25400">
            <a:solidFill>
              <a:srgbClr val="000000"/>
            </a:solidFill>
            <a:round/>
            <a:headEnd/>
            <a:tailEnd/>
          </a:ln>
          <a:effectLst/>
        </p:spPr>
        <p:txBody>
          <a:bodyPr wrap="none"/>
          <a:lstStyle/>
          <a:p>
            <a:endParaRPr lang="en-US"/>
          </a:p>
        </p:txBody>
      </p:sp>
      <p:sp>
        <p:nvSpPr>
          <p:cNvPr id="187417" name="Text Box 25"/>
          <p:cNvSpPr txBox="1">
            <a:spLocks noChangeArrowheads="1"/>
          </p:cNvSpPr>
          <p:nvPr/>
        </p:nvSpPr>
        <p:spPr bwMode="auto">
          <a:xfrm>
            <a:off x="5089525" y="1590675"/>
            <a:ext cx="388938" cy="122238"/>
          </a:xfrm>
          <a:prstGeom prst="rect">
            <a:avLst/>
          </a:prstGeom>
          <a:noFill/>
          <a:ln w="25400">
            <a:noFill/>
            <a:miter lim="800000"/>
            <a:headEnd/>
            <a:tailEnd/>
          </a:ln>
          <a:effectLst/>
        </p:spPr>
        <p:txBody>
          <a:bodyPr lIns="0" tIns="0" rIns="0" bIns="0">
            <a:spAutoFit/>
          </a:bodyPr>
          <a:lstStyle/>
          <a:p>
            <a:pPr eaLnBrk="0" hangingPunct="0">
              <a:spcAft>
                <a:spcPct val="15000"/>
              </a:spcAft>
            </a:pPr>
            <a:r>
              <a:rPr lang="en-US" sz="800">
                <a:solidFill>
                  <a:srgbClr val="FFFFFF"/>
                </a:solidFill>
                <a:latin typeface="Arial" charset="0"/>
              </a:rPr>
              <a:t>Service</a:t>
            </a:r>
          </a:p>
        </p:txBody>
      </p:sp>
      <p:sp>
        <p:nvSpPr>
          <p:cNvPr id="187418" name="Oval 26"/>
          <p:cNvSpPr>
            <a:spLocks noChangeArrowheads="1"/>
          </p:cNvSpPr>
          <p:nvPr/>
        </p:nvSpPr>
        <p:spPr bwMode="auto">
          <a:xfrm>
            <a:off x="6067425" y="2403475"/>
            <a:ext cx="417513" cy="395288"/>
          </a:xfrm>
          <a:prstGeom prst="ellipse">
            <a:avLst/>
          </a:prstGeom>
          <a:solidFill>
            <a:srgbClr val="0000A0"/>
          </a:solidFill>
          <a:ln w="25400">
            <a:solidFill>
              <a:srgbClr val="000000"/>
            </a:solidFill>
            <a:round/>
            <a:headEnd/>
            <a:tailEnd/>
          </a:ln>
          <a:effectLst/>
        </p:spPr>
        <p:txBody>
          <a:bodyPr wrap="none"/>
          <a:lstStyle/>
          <a:p>
            <a:endParaRPr lang="en-US"/>
          </a:p>
        </p:txBody>
      </p:sp>
      <p:sp>
        <p:nvSpPr>
          <p:cNvPr id="187419" name="Text Box 27"/>
          <p:cNvSpPr txBox="1">
            <a:spLocks noChangeArrowheads="1"/>
          </p:cNvSpPr>
          <p:nvPr/>
        </p:nvSpPr>
        <p:spPr bwMode="auto">
          <a:xfrm>
            <a:off x="6091238" y="2541588"/>
            <a:ext cx="387350" cy="122237"/>
          </a:xfrm>
          <a:prstGeom prst="rect">
            <a:avLst/>
          </a:prstGeom>
          <a:noFill/>
          <a:ln w="25400">
            <a:noFill/>
            <a:miter lim="800000"/>
            <a:headEnd/>
            <a:tailEnd/>
          </a:ln>
          <a:effectLst/>
        </p:spPr>
        <p:txBody>
          <a:bodyPr lIns="0" tIns="0" rIns="0" bIns="0">
            <a:spAutoFit/>
          </a:bodyPr>
          <a:lstStyle/>
          <a:p>
            <a:pPr eaLnBrk="0" hangingPunct="0">
              <a:spcAft>
                <a:spcPct val="15000"/>
              </a:spcAft>
            </a:pPr>
            <a:r>
              <a:rPr lang="en-US" sz="800">
                <a:solidFill>
                  <a:srgbClr val="FFFFFF"/>
                </a:solidFill>
                <a:latin typeface="Arial" charset="0"/>
              </a:rPr>
              <a:t>Service</a:t>
            </a:r>
          </a:p>
        </p:txBody>
      </p:sp>
      <p:sp>
        <p:nvSpPr>
          <p:cNvPr id="187420" name="Oval 28"/>
          <p:cNvSpPr>
            <a:spLocks noChangeArrowheads="1"/>
          </p:cNvSpPr>
          <p:nvPr/>
        </p:nvSpPr>
        <p:spPr bwMode="auto">
          <a:xfrm>
            <a:off x="5065713" y="2403475"/>
            <a:ext cx="417512" cy="395288"/>
          </a:xfrm>
          <a:prstGeom prst="ellipse">
            <a:avLst/>
          </a:prstGeom>
          <a:solidFill>
            <a:srgbClr val="0000A0"/>
          </a:solidFill>
          <a:ln w="25400">
            <a:solidFill>
              <a:srgbClr val="000000"/>
            </a:solidFill>
            <a:round/>
            <a:headEnd/>
            <a:tailEnd/>
          </a:ln>
          <a:effectLst/>
        </p:spPr>
        <p:txBody>
          <a:bodyPr wrap="none"/>
          <a:lstStyle/>
          <a:p>
            <a:endParaRPr lang="en-US"/>
          </a:p>
        </p:txBody>
      </p:sp>
      <p:sp>
        <p:nvSpPr>
          <p:cNvPr id="187421" name="Text Box 29"/>
          <p:cNvSpPr txBox="1">
            <a:spLocks noChangeArrowheads="1"/>
          </p:cNvSpPr>
          <p:nvPr/>
        </p:nvSpPr>
        <p:spPr bwMode="auto">
          <a:xfrm>
            <a:off x="5089525" y="2541588"/>
            <a:ext cx="388938" cy="122237"/>
          </a:xfrm>
          <a:prstGeom prst="rect">
            <a:avLst/>
          </a:prstGeom>
          <a:noFill/>
          <a:ln w="25400">
            <a:noFill/>
            <a:miter lim="800000"/>
            <a:headEnd/>
            <a:tailEnd/>
          </a:ln>
          <a:effectLst/>
        </p:spPr>
        <p:txBody>
          <a:bodyPr lIns="0" tIns="0" rIns="0" bIns="0">
            <a:spAutoFit/>
          </a:bodyPr>
          <a:lstStyle/>
          <a:p>
            <a:pPr eaLnBrk="0" hangingPunct="0">
              <a:spcAft>
                <a:spcPct val="15000"/>
              </a:spcAft>
            </a:pPr>
            <a:r>
              <a:rPr lang="en-US" sz="800">
                <a:solidFill>
                  <a:srgbClr val="FFFFFF"/>
                </a:solidFill>
                <a:latin typeface="Arial" charset="0"/>
              </a:rPr>
              <a:t>Service</a:t>
            </a:r>
          </a:p>
        </p:txBody>
      </p:sp>
      <p:sp>
        <p:nvSpPr>
          <p:cNvPr id="187422" name="Line 30"/>
          <p:cNvSpPr>
            <a:spLocks noChangeShapeType="1"/>
          </p:cNvSpPr>
          <p:nvPr/>
        </p:nvSpPr>
        <p:spPr bwMode="auto">
          <a:xfrm flipV="1">
            <a:off x="5405438" y="1785938"/>
            <a:ext cx="723900" cy="660400"/>
          </a:xfrm>
          <a:prstGeom prst="line">
            <a:avLst/>
          </a:prstGeom>
          <a:noFill/>
          <a:ln w="25400">
            <a:solidFill>
              <a:srgbClr val="000000"/>
            </a:solidFill>
            <a:round/>
            <a:headEnd/>
            <a:tailEnd/>
          </a:ln>
          <a:effectLst/>
        </p:spPr>
        <p:txBody>
          <a:bodyPr wrap="none"/>
          <a:lstStyle/>
          <a:p>
            <a:endParaRPr lang="en-US"/>
          </a:p>
        </p:txBody>
      </p:sp>
      <p:sp>
        <p:nvSpPr>
          <p:cNvPr id="187423" name="Line 31"/>
          <p:cNvSpPr>
            <a:spLocks noChangeShapeType="1"/>
          </p:cNvSpPr>
          <p:nvPr/>
        </p:nvSpPr>
        <p:spPr bwMode="auto">
          <a:xfrm>
            <a:off x="5416550" y="1792288"/>
            <a:ext cx="712788" cy="668337"/>
          </a:xfrm>
          <a:prstGeom prst="line">
            <a:avLst/>
          </a:prstGeom>
          <a:noFill/>
          <a:ln w="25400">
            <a:solidFill>
              <a:srgbClr val="000000"/>
            </a:solidFill>
            <a:round/>
            <a:headEnd/>
            <a:tailEnd/>
          </a:ln>
          <a:effectLst/>
        </p:spPr>
        <p:txBody>
          <a:bodyPr wrap="none"/>
          <a:lstStyle/>
          <a:p>
            <a:endParaRPr lang="en-US"/>
          </a:p>
        </p:txBody>
      </p:sp>
      <p:sp>
        <p:nvSpPr>
          <p:cNvPr id="187424" name="Rectangle 32"/>
          <p:cNvSpPr>
            <a:spLocks noChangeArrowheads="1"/>
          </p:cNvSpPr>
          <p:nvPr/>
        </p:nvSpPr>
        <p:spPr bwMode="auto">
          <a:xfrm>
            <a:off x="5395913" y="1905000"/>
            <a:ext cx="765175" cy="155575"/>
          </a:xfrm>
          <a:prstGeom prst="rect">
            <a:avLst/>
          </a:prstGeom>
          <a:solidFill>
            <a:srgbClr val="FFFFFF"/>
          </a:solidFill>
          <a:ln w="25400">
            <a:solidFill>
              <a:srgbClr val="000000"/>
            </a:solidFill>
            <a:miter lim="800000"/>
            <a:headEnd/>
            <a:tailEnd/>
          </a:ln>
          <a:effectLst/>
        </p:spPr>
        <p:txBody>
          <a:bodyPr wrap="none"/>
          <a:lstStyle/>
          <a:p>
            <a:endParaRPr lang="en-US"/>
          </a:p>
        </p:txBody>
      </p:sp>
      <p:sp>
        <p:nvSpPr>
          <p:cNvPr id="187425" name="Text Box 33"/>
          <p:cNvSpPr txBox="1">
            <a:spLocks noChangeArrowheads="1"/>
          </p:cNvSpPr>
          <p:nvPr/>
        </p:nvSpPr>
        <p:spPr bwMode="auto">
          <a:xfrm>
            <a:off x="5486400" y="1933575"/>
            <a:ext cx="646113" cy="106363"/>
          </a:xfrm>
          <a:prstGeom prst="rect">
            <a:avLst/>
          </a:prstGeom>
          <a:noFill/>
          <a:ln w="25400">
            <a:noFill/>
            <a:miter lim="800000"/>
            <a:headEnd/>
            <a:tailEnd/>
          </a:ln>
          <a:effectLst/>
        </p:spPr>
        <p:txBody>
          <a:bodyPr lIns="0" tIns="0" rIns="0" bIns="0">
            <a:spAutoFit/>
          </a:bodyPr>
          <a:lstStyle/>
          <a:p>
            <a:pPr algn="r" eaLnBrk="0" hangingPunct="0">
              <a:spcAft>
                <a:spcPct val="15000"/>
              </a:spcAft>
            </a:pPr>
            <a:r>
              <a:rPr lang="en-US" sz="700">
                <a:solidFill>
                  <a:srgbClr val="000000"/>
                </a:solidFill>
                <a:latin typeface="Arial" charset="0"/>
              </a:rPr>
              <a:t>6 Connections</a:t>
            </a:r>
          </a:p>
        </p:txBody>
      </p:sp>
      <p:grpSp>
        <p:nvGrpSpPr>
          <p:cNvPr id="2" name="Group 34"/>
          <p:cNvGrpSpPr>
            <a:grpSpLocks/>
          </p:cNvGrpSpPr>
          <p:nvPr/>
        </p:nvGrpSpPr>
        <p:grpSpPr bwMode="auto">
          <a:xfrm>
            <a:off x="6553200" y="1055688"/>
            <a:ext cx="2438400" cy="1916112"/>
            <a:chOff x="4079" y="665"/>
            <a:chExt cx="1585" cy="1440"/>
          </a:xfrm>
        </p:grpSpPr>
        <p:sp>
          <p:nvSpPr>
            <p:cNvPr id="187427" name="Oval 35"/>
            <p:cNvSpPr>
              <a:spLocks noChangeArrowheads="1"/>
            </p:cNvSpPr>
            <p:nvPr/>
          </p:nvSpPr>
          <p:spPr bwMode="auto">
            <a:xfrm>
              <a:off x="4209" y="887"/>
              <a:ext cx="264" cy="249"/>
            </a:xfrm>
            <a:prstGeom prst="ellipse">
              <a:avLst/>
            </a:prstGeom>
            <a:solidFill>
              <a:srgbClr val="0000A0"/>
            </a:solidFill>
            <a:ln w="25400">
              <a:solidFill>
                <a:srgbClr val="000000"/>
              </a:solidFill>
              <a:round/>
              <a:headEnd/>
              <a:tailEnd/>
            </a:ln>
            <a:effectLst/>
          </p:spPr>
          <p:txBody>
            <a:bodyPr wrap="none"/>
            <a:lstStyle/>
            <a:p>
              <a:endParaRPr lang="en-US"/>
            </a:p>
          </p:txBody>
        </p:sp>
        <p:sp>
          <p:nvSpPr>
            <p:cNvPr id="187428" name="Text Box 36"/>
            <p:cNvSpPr txBox="1">
              <a:spLocks noChangeArrowheads="1"/>
            </p:cNvSpPr>
            <p:nvPr/>
          </p:nvSpPr>
          <p:spPr bwMode="auto">
            <a:xfrm>
              <a:off x="4224" y="973"/>
              <a:ext cx="245" cy="92"/>
            </a:xfrm>
            <a:prstGeom prst="rect">
              <a:avLst/>
            </a:prstGeom>
            <a:noFill/>
            <a:ln w="25400">
              <a:noFill/>
              <a:miter lim="800000"/>
              <a:headEnd/>
              <a:tailEnd/>
            </a:ln>
            <a:effectLst/>
          </p:spPr>
          <p:txBody>
            <a:bodyPr lIns="0" tIns="0" rIns="0" bIns="0">
              <a:spAutoFit/>
            </a:bodyPr>
            <a:lstStyle/>
            <a:p>
              <a:pPr eaLnBrk="0" hangingPunct="0">
                <a:spcAft>
                  <a:spcPct val="15000"/>
                </a:spcAft>
              </a:pPr>
              <a:r>
                <a:rPr lang="en-US" sz="800">
                  <a:solidFill>
                    <a:srgbClr val="FFFFFF"/>
                  </a:solidFill>
                  <a:latin typeface="Arial" charset="0"/>
                </a:rPr>
                <a:t>Service</a:t>
              </a:r>
            </a:p>
          </p:txBody>
        </p:sp>
        <p:sp>
          <p:nvSpPr>
            <p:cNvPr id="187429" name="Oval 37"/>
            <p:cNvSpPr>
              <a:spLocks noChangeArrowheads="1"/>
            </p:cNvSpPr>
            <p:nvPr/>
          </p:nvSpPr>
          <p:spPr bwMode="auto">
            <a:xfrm>
              <a:off x="4546" y="665"/>
              <a:ext cx="263" cy="249"/>
            </a:xfrm>
            <a:prstGeom prst="ellipse">
              <a:avLst/>
            </a:prstGeom>
            <a:solidFill>
              <a:srgbClr val="0000A0"/>
            </a:solidFill>
            <a:ln w="25400">
              <a:solidFill>
                <a:srgbClr val="000000"/>
              </a:solidFill>
              <a:round/>
              <a:headEnd/>
              <a:tailEnd/>
            </a:ln>
            <a:effectLst/>
          </p:spPr>
          <p:txBody>
            <a:bodyPr wrap="none"/>
            <a:lstStyle/>
            <a:p>
              <a:endParaRPr lang="en-US"/>
            </a:p>
          </p:txBody>
        </p:sp>
        <p:sp>
          <p:nvSpPr>
            <p:cNvPr id="187430" name="Text Box 38"/>
            <p:cNvSpPr txBox="1">
              <a:spLocks noChangeArrowheads="1"/>
            </p:cNvSpPr>
            <p:nvPr/>
          </p:nvSpPr>
          <p:spPr bwMode="auto">
            <a:xfrm>
              <a:off x="4561" y="751"/>
              <a:ext cx="245" cy="92"/>
            </a:xfrm>
            <a:prstGeom prst="rect">
              <a:avLst/>
            </a:prstGeom>
            <a:noFill/>
            <a:ln w="25400">
              <a:noFill/>
              <a:miter lim="800000"/>
              <a:headEnd/>
              <a:tailEnd/>
            </a:ln>
            <a:effectLst/>
          </p:spPr>
          <p:txBody>
            <a:bodyPr lIns="0" tIns="0" rIns="0" bIns="0">
              <a:spAutoFit/>
            </a:bodyPr>
            <a:lstStyle/>
            <a:p>
              <a:pPr eaLnBrk="0" hangingPunct="0">
                <a:spcAft>
                  <a:spcPct val="15000"/>
                </a:spcAft>
              </a:pPr>
              <a:r>
                <a:rPr lang="en-US" sz="800">
                  <a:solidFill>
                    <a:srgbClr val="FFFFFF"/>
                  </a:solidFill>
                  <a:latin typeface="Arial" charset="0"/>
                </a:rPr>
                <a:t>Service</a:t>
              </a:r>
            </a:p>
          </p:txBody>
        </p:sp>
        <p:sp>
          <p:nvSpPr>
            <p:cNvPr id="187431" name="Oval 39"/>
            <p:cNvSpPr>
              <a:spLocks noChangeArrowheads="1"/>
            </p:cNvSpPr>
            <p:nvPr/>
          </p:nvSpPr>
          <p:spPr bwMode="auto">
            <a:xfrm>
              <a:off x="4946" y="672"/>
              <a:ext cx="262" cy="249"/>
            </a:xfrm>
            <a:prstGeom prst="ellipse">
              <a:avLst/>
            </a:prstGeom>
            <a:solidFill>
              <a:srgbClr val="0000A0"/>
            </a:solidFill>
            <a:ln w="25400">
              <a:solidFill>
                <a:srgbClr val="000000"/>
              </a:solidFill>
              <a:round/>
              <a:headEnd/>
              <a:tailEnd/>
            </a:ln>
            <a:effectLst/>
          </p:spPr>
          <p:txBody>
            <a:bodyPr wrap="none"/>
            <a:lstStyle/>
            <a:p>
              <a:endParaRPr lang="en-US"/>
            </a:p>
          </p:txBody>
        </p:sp>
        <p:sp>
          <p:nvSpPr>
            <p:cNvPr id="187432" name="Text Box 40"/>
            <p:cNvSpPr txBox="1">
              <a:spLocks noChangeArrowheads="1"/>
            </p:cNvSpPr>
            <p:nvPr/>
          </p:nvSpPr>
          <p:spPr bwMode="auto">
            <a:xfrm>
              <a:off x="4961" y="757"/>
              <a:ext cx="245" cy="92"/>
            </a:xfrm>
            <a:prstGeom prst="rect">
              <a:avLst/>
            </a:prstGeom>
            <a:noFill/>
            <a:ln w="25400">
              <a:noFill/>
              <a:miter lim="800000"/>
              <a:headEnd/>
              <a:tailEnd/>
            </a:ln>
            <a:effectLst/>
          </p:spPr>
          <p:txBody>
            <a:bodyPr lIns="0" tIns="0" rIns="0" bIns="0">
              <a:spAutoFit/>
            </a:bodyPr>
            <a:lstStyle/>
            <a:p>
              <a:pPr eaLnBrk="0" hangingPunct="0">
                <a:spcAft>
                  <a:spcPct val="15000"/>
                </a:spcAft>
              </a:pPr>
              <a:r>
                <a:rPr lang="en-US" sz="800">
                  <a:solidFill>
                    <a:srgbClr val="FFFFFF"/>
                  </a:solidFill>
                  <a:latin typeface="Arial" charset="0"/>
                </a:rPr>
                <a:t>Service</a:t>
              </a:r>
            </a:p>
          </p:txBody>
        </p:sp>
        <p:sp>
          <p:nvSpPr>
            <p:cNvPr id="187433" name="Oval 41"/>
            <p:cNvSpPr>
              <a:spLocks noChangeArrowheads="1"/>
            </p:cNvSpPr>
            <p:nvPr/>
          </p:nvSpPr>
          <p:spPr bwMode="auto">
            <a:xfrm>
              <a:off x="5254" y="881"/>
              <a:ext cx="265" cy="249"/>
            </a:xfrm>
            <a:prstGeom prst="ellipse">
              <a:avLst/>
            </a:prstGeom>
            <a:solidFill>
              <a:srgbClr val="0000A0"/>
            </a:solidFill>
            <a:ln w="25400">
              <a:solidFill>
                <a:srgbClr val="000000"/>
              </a:solidFill>
              <a:round/>
              <a:headEnd/>
              <a:tailEnd/>
            </a:ln>
            <a:effectLst/>
          </p:spPr>
          <p:txBody>
            <a:bodyPr wrap="none"/>
            <a:lstStyle/>
            <a:p>
              <a:endParaRPr lang="en-US"/>
            </a:p>
          </p:txBody>
        </p:sp>
        <p:sp>
          <p:nvSpPr>
            <p:cNvPr id="187434" name="Text Box 42"/>
            <p:cNvSpPr txBox="1">
              <a:spLocks noChangeArrowheads="1"/>
            </p:cNvSpPr>
            <p:nvPr/>
          </p:nvSpPr>
          <p:spPr bwMode="auto">
            <a:xfrm>
              <a:off x="5270" y="967"/>
              <a:ext cx="246" cy="92"/>
            </a:xfrm>
            <a:prstGeom prst="rect">
              <a:avLst/>
            </a:prstGeom>
            <a:noFill/>
            <a:ln w="25400">
              <a:noFill/>
              <a:miter lim="800000"/>
              <a:headEnd/>
              <a:tailEnd/>
            </a:ln>
            <a:effectLst/>
          </p:spPr>
          <p:txBody>
            <a:bodyPr lIns="0" tIns="0" rIns="0" bIns="0">
              <a:spAutoFit/>
            </a:bodyPr>
            <a:lstStyle/>
            <a:p>
              <a:pPr eaLnBrk="0" hangingPunct="0">
                <a:spcAft>
                  <a:spcPct val="15000"/>
                </a:spcAft>
              </a:pPr>
              <a:r>
                <a:rPr lang="en-US" sz="800">
                  <a:solidFill>
                    <a:srgbClr val="FFFFFF"/>
                  </a:solidFill>
                  <a:latin typeface="Arial" charset="0"/>
                </a:rPr>
                <a:t>Service</a:t>
              </a:r>
            </a:p>
          </p:txBody>
        </p:sp>
        <p:sp>
          <p:nvSpPr>
            <p:cNvPr id="187435" name="Oval 43"/>
            <p:cNvSpPr>
              <a:spLocks noChangeArrowheads="1"/>
            </p:cNvSpPr>
            <p:nvPr/>
          </p:nvSpPr>
          <p:spPr bwMode="auto">
            <a:xfrm>
              <a:off x="4079" y="1256"/>
              <a:ext cx="263" cy="250"/>
            </a:xfrm>
            <a:prstGeom prst="ellipse">
              <a:avLst/>
            </a:prstGeom>
            <a:solidFill>
              <a:srgbClr val="0000A0"/>
            </a:solidFill>
            <a:ln w="25400">
              <a:solidFill>
                <a:srgbClr val="000000"/>
              </a:solidFill>
              <a:round/>
              <a:headEnd/>
              <a:tailEnd/>
            </a:ln>
            <a:effectLst/>
          </p:spPr>
          <p:txBody>
            <a:bodyPr wrap="none"/>
            <a:lstStyle/>
            <a:p>
              <a:endParaRPr lang="en-US"/>
            </a:p>
          </p:txBody>
        </p:sp>
        <p:sp>
          <p:nvSpPr>
            <p:cNvPr id="187436" name="Text Box 44"/>
            <p:cNvSpPr txBox="1">
              <a:spLocks noChangeArrowheads="1"/>
            </p:cNvSpPr>
            <p:nvPr/>
          </p:nvSpPr>
          <p:spPr bwMode="auto">
            <a:xfrm>
              <a:off x="4094" y="1341"/>
              <a:ext cx="244" cy="92"/>
            </a:xfrm>
            <a:prstGeom prst="rect">
              <a:avLst/>
            </a:prstGeom>
            <a:noFill/>
            <a:ln w="25400">
              <a:noFill/>
              <a:miter lim="800000"/>
              <a:headEnd/>
              <a:tailEnd/>
            </a:ln>
            <a:effectLst/>
          </p:spPr>
          <p:txBody>
            <a:bodyPr lIns="0" tIns="0" rIns="0" bIns="0">
              <a:spAutoFit/>
            </a:bodyPr>
            <a:lstStyle/>
            <a:p>
              <a:pPr eaLnBrk="0" hangingPunct="0">
                <a:spcAft>
                  <a:spcPct val="15000"/>
                </a:spcAft>
              </a:pPr>
              <a:r>
                <a:rPr lang="en-US" sz="800">
                  <a:solidFill>
                    <a:srgbClr val="FFFFFF"/>
                  </a:solidFill>
                  <a:latin typeface="Arial" charset="0"/>
                </a:rPr>
                <a:t>Service</a:t>
              </a:r>
            </a:p>
          </p:txBody>
        </p:sp>
        <p:sp>
          <p:nvSpPr>
            <p:cNvPr id="187437" name="Oval 45"/>
            <p:cNvSpPr>
              <a:spLocks noChangeArrowheads="1"/>
            </p:cNvSpPr>
            <p:nvPr/>
          </p:nvSpPr>
          <p:spPr bwMode="auto">
            <a:xfrm>
              <a:off x="4226" y="1641"/>
              <a:ext cx="262" cy="249"/>
            </a:xfrm>
            <a:prstGeom prst="ellipse">
              <a:avLst/>
            </a:prstGeom>
            <a:solidFill>
              <a:srgbClr val="0000A0"/>
            </a:solidFill>
            <a:ln w="25400">
              <a:solidFill>
                <a:srgbClr val="000000"/>
              </a:solidFill>
              <a:round/>
              <a:headEnd/>
              <a:tailEnd/>
            </a:ln>
            <a:effectLst/>
          </p:spPr>
          <p:txBody>
            <a:bodyPr wrap="none"/>
            <a:lstStyle/>
            <a:p>
              <a:endParaRPr lang="en-US"/>
            </a:p>
          </p:txBody>
        </p:sp>
        <p:sp>
          <p:nvSpPr>
            <p:cNvPr id="187438" name="Text Box 46"/>
            <p:cNvSpPr txBox="1">
              <a:spLocks noChangeArrowheads="1"/>
            </p:cNvSpPr>
            <p:nvPr/>
          </p:nvSpPr>
          <p:spPr bwMode="auto">
            <a:xfrm>
              <a:off x="4240" y="1727"/>
              <a:ext cx="246" cy="92"/>
            </a:xfrm>
            <a:prstGeom prst="rect">
              <a:avLst/>
            </a:prstGeom>
            <a:noFill/>
            <a:ln w="25400">
              <a:noFill/>
              <a:miter lim="800000"/>
              <a:headEnd/>
              <a:tailEnd/>
            </a:ln>
            <a:effectLst/>
          </p:spPr>
          <p:txBody>
            <a:bodyPr lIns="0" tIns="0" rIns="0" bIns="0">
              <a:spAutoFit/>
            </a:bodyPr>
            <a:lstStyle/>
            <a:p>
              <a:pPr eaLnBrk="0" hangingPunct="0">
                <a:spcAft>
                  <a:spcPct val="15000"/>
                </a:spcAft>
              </a:pPr>
              <a:r>
                <a:rPr lang="en-US" sz="800">
                  <a:solidFill>
                    <a:srgbClr val="FFFFFF"/>
                  </a:solidFill>
                  <a:latin typeface="Arial" charset="0"/>
                </a:rPr>
                <a:t>Service</a:t>
              </a:r>
            </a:p>
          </p:txBody>
        </p:sp>
        <p:sp>
          <p:nvSpPr>
            <p:cNvPr id="187439" name="Oval 47"/>
            <p:cNvSpPr>
              <a:spLocks noChangeArrowheads="1"/>
            </p:cNvSpPr>
            <p:nvPr/>
          </p:nvSpPr>
          <p:spPr bwMode="auto">
            <a:xfrm>
              <a:off x="4543" y="1857"/>
              <a:ext cx="263" cy="248"/>
            </a:xfrm>
            <a:prstGeom prst="ellipse">
              <a:avLst/>
            </a:prstGeom>
            <a:solidFill>
              <a:srgbClr val="0000A0"/>
            </a:solidFill>
            <a:ln w="25400">
              <a:solidFill>
                <a:srgbClr val="000000"/>
              </a:solidFill>
              <a:round/>
              <a:headEnd/>
              <a:tailEnd/>
            </a:ln>
            <a:effectLst/>
          </p:spPr>
          <p:txBody>
            <a:bodyPr wrap="none"/>
            <a:lstStyle/>
            <a:p>
              <a:endParaRPr lang="en-US"/>
            </a:p>
          </p:txBody>
        </p:sp>
        <p:sp>
          <p:nvSpPr>
            <p:cNvPr id="187440" name="Text Box 48"/>
            <p:cNvSpPr txBox="1">
              <a:spLocks noChangeArrowheads="1"/>
            </p:cNvSpPr>
            <p:nvPr/>
          </p:nvSpPr>
          <p:spPr bwMode="auto">
            <a:xfrm>
              <a:off x="4556" y="1943"/>
              <a:ext cx="246" cy="92"/>
            </a:xfrm>
            <a:prstGeom prst="rect">
              <a:avLst/>
            </a:prstGeom>
            <a:noFill/>
            <a:ln w="25400">
              <a:noFill/>
              <a:miter lim="800000"/>
              <a:headEnd/>
              <a:tailEnd/>
            </a:ln>
            <a:effectLst/>
          </p:spPr>
          <p:txBody>
            <a:bodyPr lIns="0" tIns="0" rIns="0" bIns="0">
              <a:spAutoFit/>
            </a:bodyPr>
            <a:lstStyle/>
            <a:p>
              <a:pPr eaLnBrk="0" hangingPunct="0">
                <a:spcAft>
                  <a:spcPct val="15000"/>
                </a:spcAft>
              </a:pPr>
              <a:r>
                <a:rPr lang="en-US" sz="800">
                  <a:solidFill>
                    <a:srgbClr val="FFFFFF"/>
                  </a:solidFill>
                  <a:latin typeface="Arial" charset="0"/>
                </a:rPr>
                <a:t>Service</a:t>
              </a:r>
            </a:p>
          </p:txBody>
        </p:sp>
        <p:sp>
          <p:nvSpPr>
            <p:cNvPr id="187441" name="Oval 49"/>
            <p:cNvSpPr>
              <a:spLocks noChangeArrowheads="1"/>
            </p:cNvSpPr>
            <p:nvPr/>
          </p:nvSpPr>
          <p:spPr bwMode="auto">
            <a:xfrm>
              <a:off x="4951" y="1841"/>
              <a:ext cx="264" cy="249"/>
            </a:xfrm>
            <a:prstGeom prst="ellipse">
              <a:avLst/>
            </a:prstGeom>
            <a:solidFill>
              <a:srgbClr val="0000A0"/>
            </a:solidFill>
            <a:ln w="25400">
              <a:solidFill>
                <a:srgbClr val="000000"/>
              </a:solidFill>
              <a:round/>
              <a:headEnd/>
              <a:tailEnd/>
            </a:ln>
            <a:effectLst/>
          </p:spPr>
          <p:txBody>
            <a:bodyPr wrap="none"/>
            <a:lstStyle/>
            <a:p>
              <a:endParaRPr lang="en-US"/>
            </a:p>
          </p:txBody>
        </p:sp>
        <p:sp>
          <p:nvSpPr>
            <p:cNvPr id="187442" name="Text Box 50"/>
            <p:cNvSpPr txBox="1">
              <a:spLocks noChangeArrowheads="1"/>
            </p:cNvSpPr>
            <p:nvPr/>
          </p:nvSpPr>
          <p:spPr bwMode="auto">
            <a:xfrm>
              <a:off x="4967" y="1926"/>
              <a:ext cx="245" cy="92"/>
            </a:xfrm>
            <a:prstGeom prst="rect">
              <a:avLst/>
            </a:prstGeom>
            <a:noFill/>
            <a:ln w="25400">
              <a:noFill/>
              <a:miter lim="800000"/>
              <a:headEnd/>
              <a:tailEnd/>
            </a:ln>
            <a:effectLst/>
          </p:spPr>
          <p:txBody>
            <a:bodyPr lIns="0" tIns="0" rIns="0" bIns="0">
              <a:spAutoFit/>
            </a:bodyPr>
            <a:lstStyle/>
            <a:p>
              <a:pPr eaLnBrk="0" hangingPunct="0">
                <a:spcAft>
                  <a:spcPct val="15000"/>
                </a:spcAft>
              </a:pPr>
              <a:r>
                <a:rPr lang="en-US" sz="800">
                  <a:solidFill>
                    <a:srgbClr val="FFFFFF"/>
                  </a:solidFill>
                  <a:latin typeface="Arial" charset="0"/>
                </a:rPr>
                <a:t>Service</a:t>
              </a:r>
            </a:p>
          </p:txBody>
        </p:sp>
        <p:sp>
          <p:nvSpPr>
            <p:cNvPr id="187443" name="Oval 51"/>
            <p:cNvSpPr>
              <a:spLocks noChangeArrowheads="1"/>
            </p:cNvSpPr>
            <p:nvPr/>
          </p:nvSpPr>
          <p:spPr bwMode="auto">
            <a:xfrm>
              <a:off x="5271" y="1631"/>
              <a:ext cx="264" cy="249"/>
            </a:xfrm>
            <a:prstGeom prst="ellipse">
              <a:avLst/>
            </a:prstGeom>
            <a:solidFill>
              <a:srgbClr val="0000A0"/>
            </a:solidFill>
            <a:ln w="25400">
              <a:solidFill>
                <a:srgbClr val="000000"/>
              </a:solidFill>
              <a:round/>
              <a:headEnd/>
              <a:tailEnd/>
            </a:ln>
            <a:effectLst/>
          </p:spPr>
          <p:txBody>
            <a:bodyPr wrap="none"/>
            <a:lstStyle/>
            <a:p>
              <a:endParaRPr lang="en-US"/>
            </a:p>
          </p:txBody>
        </p:sp>
        <p:sp>
          <p:nvSpPr>
            <p:cNvPr id="187444" name="Text Box 52"/>
            <p:cNvSpPr txBox="1">
              <a:spLocks noChangeArrowheads="1"/>
            </p:cNvSpPr>
            <p:nvPr/>
          </p:nvSpPr>
          <p:spPr bwMode="auto">
            <a:xfrm>
              <a:off x="5287" y="1717"/>
              <a:ext cx="244" cy="92"/>
            </a:xfrm>
            <a:prstGeom prst="rect">
              <a:avLst/>
            </a:prstGeom>
            <a:noFill/>
            <a:ln w="25400">
              <a:noFill/>
              <a:miter lim="800000"/>
              <a:headEnd/>
              <a:tailEnd/>
            </a:ln>
            <a:effectLst/>
          </p:spPr>
          <p:txBody>
            <a:bodyPr lIns="0" tIns="0" rIns="0" bIns="0">
              <a:spAutoFit/>
            </a:bodyPr>
            <a:lstStyle/>
            <a:p>
              <a:pPr eaLnBrk="0" hangingPunct="0">
                <a:spcAft>
                  <a:spcPct val="15000"/>
                </a:spcAft>
              </a:pPr>
              <a:r>
                <a:rPr lang="en-US" sz="800">
                  <a:solidFill>
                    <a:srgbClr val="FFFFFF"/>
                  </a:solidFill>
                  <a:latin typeface="Arial" charset="0"/>
                </a:rPr>
                <a:t>Service</a:t>
              </a:r>
            </a:p>
          </p:txBody>
        </p:sp>
        <p:sp>
          <p:nvSpPr>
            <p:cNvPr id="187445" name="Oval 53"/>
            <p:cNvSpPr>
              <a:spLocks noChangeArrowheads="1"/>
            </p:cNvSpPr>
            <p:nvPr/>
          </p:nvSpPr>
          <p:spPr bwMode="auto">
            <a:xfrm>
              <a:off x="5400" y="1254"/>
              <a:ext cx="264" cy="249"/>
            </a:xfrm>
            <a:prstGeom prst="ellipse">
              <a:avLst/>
            </a:prstGeom>
            <a:solidFill>
              <a:srgbClr val="0000A0"/>
            </a:solidFill>
            <a:ln w="25400">
              <a:solidFill>
                <a:srgbClr val="000000"/>
              </a:solidFill>
              <a:round/>
              <a:headEnd/>
              <a:tailEnd/>
            </a:ln>
            <a:effectLst/>
          </p:spPr>
          <p:txBody>
            <a:bodyPr wrap="none"/>
            <a:lstStyle/>
            <a:p>
              <a:endParaRPr lang="en-US"/>
            </a:p>
          </p:txBody>
        </p:sp>
        <p:sp>
          <p:nvSpPr>
            <p:cNvPr id="187446" name="Text Box 54"/>
            <p:cNvSpPr txBox="1">
              <a:spLocks noChangeArrowheads="1"/>
            </p:cNvSpPr>
            <p:nvPr/>
          </p:nvSpPr>
          <p:spPr bwMode="auto">
            <a:xfrm>
              <a:off x="5415" y="1339"/>
              <a:ext cx="245" cy="92"/>
            </a:xfrm>
            <a:prstGeom prst="rect">
              <a:avLst/>
            </a:prstGeom>
            <a:noFill/>
            <a:ln w="25400">
              <a:noFill/>
              <a:miter lim="800000"/>
              <a:headEnd/>
              <a:tailEnd/>
            </a:ln>
            <a:effectLst/>
          </p:spPr>
          <p:txBody>
            <a:bodyPr lIns="0" tIns="0" rIns="0" bIns="0">
              <a:spAutoFit/>
            </a:bodyPr>
            <a:lstStyle/>
            <a:p>
              <a:pPr eaLnBrk="0" hangingPunct="0">
                <a:spcAft>
                  <a:spcPct val="15000"/>
                </a:spcAft>
              </a:pPr>
              <a:r>
                <a:rPr lang="en-US" sz="800">
                  <a:solidFill>
                    <a:srgbClr val="FFFFFF"/>
                  </a:solidFill>
                  <a:latin typeface="Arial" charset="0"/>
                </a:rPr>
                <a:t>Service</a:t>
              </a:r>
            </a:p>
          </p:txBody>
        </p:sp>
        <p:sp>
          <p:nvSpPr>
            <p:cNvPr id="187447" name="Line 55"/>
            <p:cNvSpPr>
              <a:spLocks noChangeShapeType="1"/>
            </p:cNvSpPr>
            <p:nvPr/>
          </p:nvSpPr>
          <p:spPr bwMode="auto">
            <a:xfrm flipH="1">
              <a:off x="4714" y="907"/>
              <a:ext cx="317" cy="957"/>
            </a:xfrm>
            <a:prstGeom prst="line">
              <a:avLst/>
            </a:prstGeom>
            <a:noFill/>
            <a:ln w="25400">
              <a:solidFill>
                <a:srgbClr val="000000"/>
              </a:solidFill>
              <a:round/>
              <a:headEnd/>
              <a:tailEnd/>
            </a:ln>
            <a:effectLst/>
          </p:spPr>
          <p:txBody>
            <a:bodyPr wrap="none"/>
            <a:lstStyle/>
            <a:p>
              <a:endParaRPr lang="en-US"/>
            </a:p>
          </p:txBody>
        </p:sp>
        <p:sp>
          <p:nvSpPr>
            <p:cNvPr id="187448" name="Line 56"/>
            <p:cNvSpPr>
              <a:spLocks noChangeShapeType="1"/>
            </p:cNvSpPr>
            <p:nvPr/>
          </p:nvSpPr>
          <p:spPr bwMode="auto">
            <a:xfrm flipH="1" flipV="1">
              <a:off x="4716" y="904"/>
              <a:ext cx="310" cy="7"/>
            </a:xfrm>
            <a:prstGeom prst="line">
              <a:avLst/>
            </a:prstGeom>
            <a:noFill/>
            <a:ln w="25400">
              <a:solidFill>
                <a:srgbClr val="000000"/>
              </a:solidFill>
              <a:round/>
              <a:headEnd/>
              <a:tailEnd/>
            </a:ln>
            <a:effectLst/>
          </p:spPr>
          <p:txBody>
            <a:bodyPr wrap="none"/>
            <a:lstStyle/>
            <a:p>
              <a:endParaRPr lang="en-US"/>
            </a:p>
          </p:txBody>
        </p:sp>
        <p:sp>
          <p:nvSpPr>
            <p:cNvPr id="187449" name="Line 57"/>
            <p:cNvSpPr>
              <a:spLocks noChangeShapeType="1"/>
            </p:cNvSpPr>
            <p:nvPr/>
          </p:nvSpPr>
          <p:spPr bwMode="auto">
            <a:xfrm>
              <a:off x="5033" y="911"/>
              <a:ext cx="253" cy="174"/>
            </a:xfrm>
            <a:prstGeom prst="line">
              <a:avLst/>
            </a:prstGeom>
            <a:noFill/>
            <a:ln w="25400">
              <a:solidFill>
                <a:srgbClr val="000000"/>
              </a:solidFill>
              <a:round/>
              <a:headEnd/>
              <a:tailEnd/>
            </a:ln>
            <a:effectLst/>
          </p:spPr>
          <p:txBody>
            <a:bodyPr wrap="none"/>
            <a:lstStyle/>
            <a:p>
              <a:endParaRPr lang="en-US"/>
            </a:p>
          </p:txBody>
        </p:sp>
        <p:sp>
          <p:nvSpPr>
            <p:cNvPr id="187450" name="Line 58"/>
            <p:cNvSpPr>
              <a:spLocks noChangeShapeType="1"/>
            </p:cNvSpPr>
            <p:nvPr/>
          </p:nvSpPr>
          <p:spPr bwMode="auto">
            <a:xfrm flipH="1">
              <a:off x="4447" y="911"/>
              <a:ext cx="581" cy="170"/>
            </a:xfrm>
            <a:prstGeom prst="line">
              <a:avLst/>
            </a:prstGeom>
            <a:noFill/>
            <a:ln w="25400">
              <a:solidFill>
                <a:srgbClr val="000000"/>
              </a:solidFill>
              <a:round/>
              <a:headEnd/>
              <a:tailEnd/>
            </a:ln>
            <a:effectLst/>
          </p:spPr>
          <p:txBody>
            <a:bodyPr wrap="none"/>
            <a:lstStyle/>
            <a:p>
              <a:endParaRPr lang="en-US"/>
            </a:p>
          </p:txBody>
        </p:sp>
        <p:sp>
          <p:nvSpPr>
            <p:cNvPr id="187451" name="Line 59"/>
            <p:cNvSpPr>
              <a:spLocks noChangeShapeType="1"/>
            </p:cNvSpPr>
            <p:nvPr/>
          </p:nvSpPr>
          <p:spPr bwMode="auto">
            <a:xfrm flipH="1">
              <a:off x="4341" y="909"/>
              <a:ext cx="690" cy="472"/>
            </a:xfrm>
            <a:prstGeom prst="line">
              <a:avLst/>
            </a:prstGeom>
            <a:noFill/>
            <a:ln w="25400">
              <a:solidFill>
                <a:srgbClr val="000000"/>
              </a:solidFill>
              <a:round/>
              <a:headEnd/>
              <a:tailEnd/>
            </a:ln>
            <a:effectLst/>
          </p:spPr>
          <p:txBody>
            <a:bodyPr wrap="none"/>
            <a:lstStyle/>
            <a:p>
              <a:endParaRPr lang="en-US"/>
            </a:p>
          </p:txBody>
        </p:sp>
        <p:sp>
          <p:nvSpPr>
            <p:cNvPr id="187452" name="Line 60"/>
            <p:cNvSpPr>
              <a:spLocks noChangeShapeType="1"/>
            </p:cNvSpPr>
            <p:nvPr/>
          </p:nvSpPr>
          <p:spPr bwMode="auto">
            <a:xfrm flipH="1">
              <a:off x="4449" y="911"/>
              <a:ext cx="579" cy="765"/>
            </a:xfrm>
            <a:prstGeom prst="line">
              <a:avLst/>
            </a:prstGeom>
            <a:noFill/>
            <a:ln w="25400">
              <a:solidFill>
                <a:srgbClr val="000000"/>
              </a:solidFill>
              <a:round/>
              <a:headEnd/>
              <a:tailEnd/>
            </a:ln>
            <a:effectLst/>
          </p:spPr>
          <p:txBody>
            <a:bodyPr wrap="none"/>
            <a:lstStyle/>
            <a:p>
              <a:endParaRPr lang="en-US"/>
            </a:p>
          </p:txBody>
        </p:sp>
        <p:sp>
          <p:nvSpPr>
            <p:cNvPr id="187453" name="Line 61"/>
            <p:cNvSpPr>
              <a:spLocks noChangeShapeType="1"/>
            </p:cNvSpPr>
            <p:nvPr/>
          </p:nvSpPr>
          <p:spPr bwMode="auto">
            <a:xfrm>
              <a:off x="5031" y="911"/>
              <a:ext cx="2" cy="937"/>
            </a:xfrm>
            <a:prstGeom prst="line">
              <a:avLst/>
            </a:prstGeom>
            <a:noFill/>
            <a:ln w="25400">
              <a:solidFill>
                <a:srgbClr val="000000"/>
              </a:solidFill>
              <a:round/>
              <a:headEnd/>
              <a:tailEnd/>
            </a:ln>
            <a:effectLst/>
          </p:spPr>
          <p:txBody>
            <a:bodyPr wrap="none"/>
            <a:lstStyle/>
            <a:p>
              <a:endParaRPr lang="en-US"/>
            </a:p>
          </p:txBody>
        </p:sp>
        <p:sp>
          <p:nvSpPr>
            <p:cNvPr id="187454" name="Line 62"/>
            <p:cNvSpPr>
              <a:spLocks noChangeShapeType="1"/>
            </p:cNvSpPr>
            <p:nvPr/>
          </p:nvSpPr>
          <p:spPr bwMode="auto">
            <a:xfrm>
              <a:off x="5033" y="911"/>
              <a:ext cx="267" cy="759"/>
            </a:xfrm>
            <a:prstGeom prst="line">
              <a:avLst/>
            </a:prstGeom>
            <a:noFill/>
            <a:ln w="25400">
              <a:solidFill>
                <a:srgbClr val="000000"/>
              </a:solidFill>
              <a:round/>
              <a:headEnd/>
              <a:tailEnd/>
            </a:ln>
            <a:effectLst/>
          </p:spPr>
          <p:txBody>
            <a:bodyPr wrap="none"/>
            <a:lstStyle/>
            <a:p>
              <a:endParaRPr lang="en-US"/>
            </a:p>
          </p:txBody>
        </p:sp>
        <p:sp>
          <p:nvSpPr>
            <p:cNvPr id="187455" name="Line 63"/>
            <p:cNvSpPr>
              <a:spLocks noChangeShapeType="1"/>
            </p:cNvSpPr>
            <p:nvPr/>
          </p:nvSpPr>
          <p:spPr bwMode="auto">
            <a:xfrm>
              <a:off x="5028" y="909"/>
              <a:ext cx="371" cy="472"/>
            </a:xfrm>
            <a:prstGeom prst="line">
              <a:avLst/>
            </a:prstGeom>
            <a:noFill/>
            <a:ln w="25400">
              <a:solidFill>
                <a:srgbClr val="000000"/>
              </a:solidFill>
              <a:round/>
              <a:headEnd/>
              <a:tailEnd/>
            </a:ln>
            <a:effectLst/>
          </p:spPr>
          <p:txBody>
            <a:bodyPr wrap="none"/>
            <a:lstStyle/>
            <a:p>
              <a:endParaRPr lang="en-US"/>
            </a:p>
          </p:txBody>
        </p:sp>
        <p:sp>
          <p:nvSpPr>
            <p:cNvPr id="187456" name="Line 64"/>
            <p:cNvSpPr>
              <a:spLocks noChangeShapeType="1"/>
            </p:cNvSpPr>
            <p:nvPr/>
          </p:nvSpPr>
          <p:spPr bwMode="auto">
            <a:xfrm>
              <a:off x="4721" y="904"/>
              <a:ext cx="565" cy="181"/>
            </a:xfrm>
            <a:prstGeom prst="line">
              <a:avLst/>
            </a:prstGeom>
            <a:noFill/>
            <a:ln w="25400">
              <a:solidFill>
                <a:srgbClr val="000000"/>
              </a:solidFill>
              <a:round/>
              <a:headEnd/>
              <a:tailEnd/>
            </a:ln>
            <a:effectLst/>
          </p:spPr>
          <p:txBody>
            <a:bodyPr wrap="none"/>
            <a:lstStyle/>
            <a:p>
              <a:endParaRPr lang="en-US"/>
            </a:p>
          </p:txBody>
        </p:sp>
        <p:sp>
          <p:nvSpPr>
            <p:cNvPr id="187457" name="Line 65"/>
            <p:cNvSpPr>
              <a:spLocks noChangeShapeType="1"/>
            </p:cNvSpPr>
            <p:nvPr/>
          </p:nvSpPr>
          <p:spPr bwMode="auto">
            <a:xfrm>
              <a:off x="4719" y="909"/>
              <a:ext cx="680" cy="472"/>
            </a:xfrm>
            <a:prstGeom prst="line">
              <a:avLst/>
            </a:prstGeom>
            <a:noFill/>
            <a:ln w="25400">
              <a:solidFill>
                <a:srgbClr val="000000"/>
              </a:solidFill>
              <a:round/>
              <a:headEnd/>
              <a:tailEnd/>
            </a:ln>
            <a:effectLst/>
          </p:spPr>
          <p:txBody>
            <a:bodyPr wrap="none"/>
            <a:lstStyle/>
            <a:p>
              <a:endParaRPr lang="en-US"/>
            </a:p>
          </p:txBody>
        </p:sp>
        <p:sp>
          <p:nvSpPr>
            <p:cNvPr id="187458" name="Line 66"/>
            <p:cNvSpPr>
              <a:spLocks noChangeShapeType="1"/>
            </p:cNvSpPr>
            <p:nvPr/>
          </p:nvSpPr>
          <p:spPr bwMode="auto">
            <a:xfrm>
              <a:off x="4719" y="904"/>
              <a:ext cx="581" cy="766"/>
            </a:xfrm>
            <a:prstGeom prst="line">
              <a:avLst/>
            </a:prstGeom>
            <a:noFill/>
            <a:ln w="25400">
              <a:solidFill>
                <a:srgbClr val="000000"/>
              </a:solidFill>
              <a:round/>
              <a:headEnd/>
              <a:tailEnd/>
            </a:ln>
            <a:effectLst/>
          </p:spPr>
          <p:txBody>
            <a:bodyPr wrap="none"/>
            <a:lstStyle/>
            <a:p>
              <a:endParaRPr lang="en-US"/>
            </a:p>
          </p:txBody>
        </p:sp>
        <p:sp>
          <p:nvSpPr>
            <p:cNvPr id="187459" name="Line 67"/>
            <p:cNvSpPr>
              <a:spLocks noChangeShapeType="1"/>
            </p:cNvSpPr>
            <p:nvPr/>
          </p:nvSpPr>
          <p:spPr bwMode="auto">
            <a:xfrm>
              <a:off x="4721" y="906"/>
              <a:ext cx="312" cy="945"/>
            </a:xfrm>
            <a:prstGeom prst="line">
              <a:avLst/>
            </a:prstGeom>
            <a:noFill/>
            <a:ln w="25400">
              <a:solidFill>
                <a:srgbClr val="000000"/>
              </a:solidFill>
              <a:round/>
              <a:headEnd/>
              <a:tailEnd/>
            </a:ln>
            <a:effectLst/>
          </p:spPr>
          <p:txBody>
            <a:bodyPr wrap="none"/>
            <a:lstStyle/>
            <a:p>
              <a:endParaRPr lang="en-US"/>
            </a:p>
          </p:txBody>
        </p:sp>
        <p:sp>
          <p:nvSpPr>
            <p:cNvPr id="187460" name="Line 68"/>
            <p:cNvSpPr>
              <a:spLocks noChangeShapeType="1"/>
            </p:cNvSpPr>
            <p:nvPr/>
          </p:nvSpPr>
          <p:spPr bwMode="auto">
            <a:xfrm flipH="1">
              <a:off x="4711" y="906"/>
              <a:ext cx="8" cy="956"/>
            </a:xfrm>
            <a:prstGeom prst="line">
              <a:avLst/>
            </a:prstGeom>
            <a:noFill/>
            <a:ln w="25400">
              <a:solidFill>
                <a:srgbClr val="000000"/>
              </a:solidFill>
              <a:round/>
              <a:headEnd/>
              <a:tailEnd/>
            </a:ln>
            <a:effectLst/>
          </p:spPr>
          <p:txBody>
            <a:bodyPr wrap="none"/>
            <a:lstStyle/>
            <a:p>
              <a:endParaRPr lang="en-US"/>
            </a:p>
          </p:txBody>
        </p:sp>
        <p:sp>
          <p:nvSpPr>
            <p:cNvPr id="187461" name="Line 69"/>
            <p:cNvSpPr>
              <a:spLocks noChangeShapeType="1"/>
            </p:cNvSpPr>
            <p:nvPr/>
          </p:nvSpPr>
          <p:spPr bwMode="auto">
            <a:xfrm flipH="1">
              <a:off x="4447" y="906"/>
              <a:ext cx="269" cy="769"/>
            </a:xfrm>
            <a:prstGeom prst="line">
              <a:avLst/>
            </a:prstGeom>
            <a:noFill/>
            <a:ln w="25400">
              <a:solidFill>
                <a:srgbClr val="000000"/>
              </a:solidFill>
              <a:round/>
              <a:headEnd/>
              <a:tailEnd/>
            </a:ln>
            <a:effectLst/>
          </p:spPr>
          <p:txBody>
            <a:bodyPr wrap="none"/>
            <a:lstStyle/>
            <a:p>
              <a:endParaRPr lang="en-US"/>
            </a:p>
          </p:txBody>
        </p:sp>
        <p:sp>
          <p:nvSpPr>
            <p:cNvPr id="187462" name="Line 70"/>
            <p:cNvSpPr>
              <a:spLocks noChangeShapeType="1"/>
            </p:cNvSpPr>
            <p:nvPr/>
          </p:nvSpPr>
          <p:spPr bwMode="auto">
            <a:xfrm flipH="1">
              <a:off x="4341" y="909"/>
              <a:ext cx="375" cy="472"/>
            </a:xfrm>
            <a:prstGeom prst="line">
              <a:avLst/>
            </a:prstGeom>
            <a:noFill/>
            <a:ln w="25400">
              <a:solidFill>
                <a:srgbClr val="000000"/>
              </a:solidFill>
              <a:round/>
              <a:headEnd/>
              <a:tailEnd/>
            </a:ln>
            <a:effectLst/>
          </p:spPr>
          <p:txBody>
            <a:bodyPr wrap="none"/>
            <a:lstStyle/>
            <a:p>
              <a:endParaRPr lang="en-US"/>
            </a:p>
          </p:txBody>
        </p:sp>
        <p:sp>
          <p:nvSpPr>
            <p:cNvPr id="187463" name="Line 71"/>
            <p:cNvSpPr>
              <a:spLocks noChangeShapeType="1"/>
            </p:cNvSpPr>
            <p:nvPr/>
          </p:nvSpPr>
          <p:spPr bwMode="auto">
            <a:xfrm flipH="1">
              <a:off x="4452" y="904"/>
              <a:ext cx="262" cy="175"/>
            </a:xfrm>
            <a:prstGeom prst="line">
              <a:avLst/>
            </a:prstGeom>
            <a:noFill/>
            <a:ln w="25400">
              <a:solidFill>
                <a:srgbClr val="000000"/>
              </a:solidFill>
              <a:round/>
              <a:headEnd/>
              <a:tailEnd/>
            </a:ln>
            <a:effectLst/>
          </p:spPr>
          <p:txBody>
            <a:bodyPr wrap="none"/>
            <a:lstStyle/>
            <a:p>
              <a:endParaRPr lang="en-US"/>
            </a:p>
          </p:txBody>
        </p:sp>
        <p:sp>
          <p:nvSpPr>
            <p:cNvPr id="187464" name="Line 72"/>
            <p:cNvSpPr>
              <a:spLocks noChangeShapeType="1"/>
            </p:cNvSpPr>
            <p:nvPr/>
          </p:nvSpPr>
          <p:spPr bwMode="auto">
            <a:xfrm flipH="1">
              <a:off x="4341" y="1081"/>
              <a:ext cx="108" cy="300"/>
            </a:xfrm>
            <a:prstGeom prst="line">
              <a:avLst/>
            </a:prstGeom>
            <a:noFill/>
            <a:ln w="25400">
              <a:solidFill>
                <a:srgbClr val="000000"/>
              </a:solidFill>
              <a:round/>
              <a:headEnd/>
              <a:tailEnd/>
            </a:ln>
            <a:effectLst/>
          </p:spPr>
          <p:txBody>
            <a:bodyPr wrap="none"/>
            <a:lstStyle/>
            <a:p>
              <a:endParaRPr lang="en-US"/>
            </a:p>
          </p:txBody>
        </p:sp>
        <p:sp>
          <p:nvSpPr>
            <p:cNvPr id="187465" name="Line 73"/>
            <p:cNvSpPr>
              <a:spLocks noChangeShapeType="1"/>
            </p:cNvSpPr>
            <p:nvPr/>
          </p:nvSpPr>
          <p:spPr bwMode="auto">
            <a:xfrm flipH="1">
              <a:off x="4447" y="1081"/>
              <a:ext cx="5" cy="591"/>
            </a:xfrm>
            <a:prstGeom prst="line">
              <a:avLst/>
            </a:prstGeom>
            <a:noFill/>
            <a:ln w="25400">
              <a:solidFill>
                <a:srgbClr val="000000"/>
              </a:solidFill>
              <a:round/>
              <a:headEnd/>
              <a:tailEnd/>
            </a:ln>
            <a:effectLst/>
          </p:spPr>
          <p:txBody>
            <a:bodyPr wrap="none"/>
            <a:lstStyle/>
            <a:p>
              <a:endParaRPr lang="en-US"/>
            </a:p>
          </p:txBody>
        </p:sp>
        <p:sp>
          <p:nvSpPr>
            <p:cNvPr id="187466" name="Line 74"/>
            <p:cNvSpPr>
              <a:spLocks noChangeShapeType="1"/>
            </p:cNvSpPr>
            <p:nvPr/>
          </p:nvSpPr>
          <p:spPr bwMode="auto">
            <a:xfrm>
              <a:off x="4452" y="1079"/>
              <a:ext cx="259" cy="785"/>
            </a:xfrm>
            <a:prstGeom prst="line">
              <a:avLst/>
            </a:prstGeom>
            <a:noFill/>
            <a:ln w="25400">
              <a:solidFill>
                <a:srgbClr val="000000"/>
              </a:solidFill>
              <a:round/>
              <a:headEnd/>
              <a:tailEnd/>
            </a:ln>
            <a:effectLst/>
          </p:spPr>
          <p:txBody>
            <a:bodyPr wrap="none"/>
            <a:lstStyle/>
            <a:p>
              <a:endParaRPr lang="en-US"/>
            </a:p>
          </p:txBody>
        </p:sp>
        <p:sp>
          <p:nvSpPr>
            <p:cNvPr id="187467" name="Line 75"/>
            <p:cNvSpPr>
              <a:spLocks noChangeShapeType="1"/>
            </p:cNvSpPr>
            <p:nvPr/>
          </p:nvSpPr>
          <p:spPr bwMode="auto">
            <a:xfrm>
              <a:off x="4452" y="1081"/>
              <a:ext cx="583" cy="772"/>
            </a:xfrm>
            <a:prstGeom prst="line">
              <a:avLst/>
            </a:prstGeom>
            <a:noFill/>
            <a:ln w="25400">
              <a:solidFill>
                <a:srgbClr val="000000"/>
              </a:solidFill>
              <a:round/>
              <a:headEnd/>
              <a:tailEnd/>
            </a:ln>
            <a:effectLst/>
          </p:spPr>
          <p:txBody>
            <a:bodyPr wrap="none"/>
            <a:lstStyle/>
            <a:p>
              <a:endParaRPr lang="en-US"/>
            </a:p>
          </p:txBody>
        </p:sp>
        <p:sp>
          <p:nvSpPr>
            <p:cNvPr id="187468" name="Line 76"/>
            <p:cNvSpPr>
              <a:spLocks noChangeShapeType="1"/>
            </p:cNvSpPr>
            <p:nvPr/>
          </p:nvSpPr>
          <p:spPr bwMode="auto">
            <a:xfrm>
              <a:off x="4452" y="1085"/>
              <a:ext cx="848" cy="587"/>
            </a:xfrm>
            <a:prstGeom prst="line">
              <a:avLst/>
            </a:prstGeom>
            <a:noFill/>
            <a:ln w="25400">
              <a:solidFill>
                <a:srgbClr val="000000"/>
              </a:solidFill>
              <a:round/>
              <a:headEnd/>
              <a:tailEnd/>
            </a:ln>
            <a:effectLst/>
          </p:spPr>
          <p:txBody>
            <a:bodyPr wrap="none"/>
            <a:lstStyle/>
            <a:p>
              <a:endParaRPr lang="en-US"/>
            </a:p>
          </p:txBody>
        </p:sp>
        <p:sp>
          <p:nvSpPr>
            <p:cNvPr id="187469" name="Line 77"/>
            <p:cNvSpPr>
              <a:spLocks noChangeShapeType="1"/>
            </p:cNvSpPr>
            <p:nvPr/>
          </p:nvSpPr>
          <p:spPr bwMode="auto">
            <a:xfrm>
              <a:off x="4449" y="1085"/>
              <a:ext cx="948" cy="296"/>
            </a:xfrm>
            <a:prstGeom prst="line">
              <a:avLst/>
            </a:prstGeom>
            <a:noFill/>
            <a:ln w="25400">
              <a:solidFill>
                <a:srgbClr val="000000"/>
              </a:solidFill>
              <a:round/>
              <a:headEnd/>
              <a:tailEnd/>
            </a:ln>
            <a:effectLst/>
          </p:spPr>
          <p:txBody>
            <a:bodyPr wrap="none"/>
            <a:lstStyle/>
            <a:p>
              <a:endParaRPr lang="en-US"/>
            </a:p>
          </p:txBody>
        </p:sp>
        <p:sp>
          <p:nvSpPr>
            <p:cNvPr id="187470" name="Line 78"/>
            <p:cNvSpPr>
              <a:spLocks noChangeShapeType="1"/>
            </p:cNvSpPr>
            <p:nvPr/>
          </p:nvSpPr>
          <p:spPr bwMode="auto">
            <a:xfrm flipV="1">
              <a:off x="4452" y="1087"/>
              <a:ext cx="836" cy="3"/>
            </a:xfrm>
            <a:prstGeom prst="line">
              <a:avLst/>
            </a:prstGeom>
            <a:noFill/>
            <a:ln w="25400">
              <a:solidFill>
                <a:srgbClr val="000000"/>
              </a:solidFill>
              <a:round/>
              <a:headEnd/>
              <a:tailEnd/>
            </a:ln>
            <a:effectLst/>
          </p:spPr>
          <p:txBody>
            <a:bodyPr wrap="none"/>
            <a:lstStyle/>
            <a:p>
              <a:endParaRPr lang="en-US"/>
            </a:p>
          </p:txBody>
        </p:sp>
        <p:sp>
          <p:nvSpPr>
            <p:cNvPr id="187471" name="Line 79"/>
            <p:cNvSpPr>
              <a:spLocks noChangeShapeType="1"/>
            </p:cNvSpPr>
            <p:nvPr/>
          </p:nvSpPr>
          <p:spPr bwMode="auto">
            <a:xfrm>
              <a:off x="5286" y="1092"/>
              <a:ext cx="116" cy="289"/>
            </a:xfrm>
            <a:prstGeom prst="line">
              <a:avLst/>
            </a:prstGeom>
            <a:noFill/>
            <a:ln w="25400">
              <a:solidFill>
                <a:srgbClr val="000000"/>
              </a:solidFill>
              <a:round/>
              <a:headEnd/>
              <a:tailEnd/>
            </a:ln>
            <a:effectLst/>
          </p:spPr>
          <p:txBody>
            <a:bodyPr wrap="none"/>
            <a:lstStyle/>
            <a:p>
              <a:endParaRPr lang="en-US"/>
            </a:p>
          </p:txBody>
        </p:sp>
        <p:sp>
          <p:nvSpPr>
            <p:cNvPr id="187472" name="Line 80"/>
            <p:cNvSpPr>
              <a:spLocks noChangeShapeType="1"/>
            </p:cNvSpPr>
            <p:nvPr/>
          </p:nvSpPr>
          <p:spPr bwMode="auto">
            <a:xfrm>
              <a:off x="5286" y="1090"/>
              <a:ext cx="11" cy="585"/>
            </a:xfrm>
            <a:prstGeom prst="line">
              <a:avLst/>
            </a:prstGeom>
            <a:noFill/>
            <a:ln w="25400">
              <a:solidFill>
                <a:srgbClr val="000000"/>
              </a:solidFill>
              <a:round/>
              <a:headEnd/>
              <a:tailEnd/>
            </a:ln>
            <a:effectLst/>
          </p:spPr>
          <p:txBody>
            <a:bodyPr wrap="none"/>
            <a:lstStyle/>
            <a:p>
              <a:endParaRPr lang="en-US"/>
            </a:p>
          </p:txBody>
        </p:sp>
        <p:sp>
          <p:nvSpPr>
            <p:cNvPr id="187473" name="Line 81"/>
            <p:cNvSpPr>
              <a:spLocks noChangeShapeType="1"/>
            </p:cNvSpPr>
            <p:nvPr/>
          </p:nvSpPr>
          <p:spPr bwMode="auto">
            <a:xfrm flipH="1">
              <a:off x="5033" y="1085"/>
              <a:ext cx="255" cy="766"/>
            </a:xfrm>
            <a:prstGeom prst="line">
              <a:avLst/>
            </a:prstGeom>
            <a:noFill/>
            <a:ln w="25400">
              <a:solidFill>
                <a:srgbClr val="000000"/>
              </a:solidFill>
              <a:round/>
              <a:headEnd/>
              <a:tailEnd/>
            </a:ln>
            <a:effectLst/>
          </p:spPr>
          <p:txBody>
            <a:bodyPr wrap="none"/>
            <a:lstStyle/>
            <a:p>
              <a:endParaRPr lang="en-US"/>
            </a:p>
          </p:txBody>
        </p:sp>
        <p:sp>
          <p:nvSpPr>
            <p:cNvPr id="187474" name="Line 82"/>
            <p:cNvSpPr>
              <a:spLocks noChangeShapeType="1"/>
            </p:cNvSpPr>
            <p:nvPr/>
          </p:nvSpPr>
          <p:spPr bwMode="auto">
            <a:xfrm flipH="1">
              <a:off x="4716" y="1085"/>
              <a:ext cx="570" cy="777"/>
            </a:xfrm>
            <a:prstGeom prst="line">
              <a:avLst/>
            </a:prstGeom>
            <a:noFill/>
            <a:ln w="25400">
              <a:solidFill>
                <a:srgbClr val="000000"/>
              </a:solidFill>
              <a:round/>
              <a:headEnd/>
              <a:tailEnd/>
            </a:ln>
            <a:effectLst/>
          </p:spPr>
          <p:txBody>
            <a:bodyPr wrap="none"/>
            <a:lstStyle/>
            <a:p>
              <a:endParaRPr lang="en-US"/>
            </a:p>
          </p:txBody>
        </p:sp>
        <p:sp>
          <p:nvSpPr>
            <p:cNvPr id="187475" name="Line 83"/>
            <p:cNvSpPr>
              <a:spLocks noChangeShapeType="1"/>
            </p:cNvSpPr>
            <p:nvPr/>
          </p:nvSpPr>
          <p:spPr bwMode="auto">
            <a:xfrm flipH="1">
              <a:off x="4452" y="1087"/>
              <a:ext cx="836" cy="588"/>
            </a:xfrm>
            <a:prstGeom prst="line">
              <a:avLst/>
            </a:prstGeom>
            <a:noFill/>
            <a:ln w="25400">
              <a:solidFill>
                <a:srgbClr val="000000"/>
              </a:solidFill>
              <a:round/>
              <a:headEnd/>
              <a:tailEnd/>
            </a:ln>
            <a:effectLst/>
          </p:spPr>
          <p:txBody>
            <a:bodyPr wrap="none"/>
            <a:lstStyle/>
            <a:p>
              <a:endParaRPr lang="en-US"/>
            </a:p>
          </p:txBody>
        </p:sp>
        <p:sp>
          <p:nvSpPr>
            <p:cNvPr id="187476" name="Line 84"/>
            <p:cNvSpPr>
              <a:spLocks noChangeShapeType="1"/>
            </p:cNvSpPr>
            <p:nvPr/>
          </p:nvSpPr>
          <p:spPr bwMode="auto">
            <a:xfrm flipH="1">
              <a:off x="4341" y="1087"/>
              <a:ext cx="952" cy="288"/>
            </a:xfrm>
            <a:prstGeom prst="line">
              <a:avLst/>
            </a:prstGeom>
            <a:noFill/>
            <a:ln w="25400">
              <a:solidFill>
                <a:srgbClr val="000000"/>
              </a:solidFill>
              <a:round/>
              <a:headEnd/>
              <a:tailEnd/>
            </a:ln>
            <a:effectLst/>
          </p:spPr>
          <p:txBody>
            <a:bodyPr wrap="none"/>
            <a:lstStyle/>
            <a:p>
              <a:endParaRPr lang="en-US"/>
            </a:p>
          </p:txBody>
        </p:sp>
        <p:sp>
          <p:nvSpPr>
            <p:cNvPr id="187477" name="Line 85"/>
            <p:cNvSpPr>
              <a:spLocks noChangeShapeType="1"/>
            </p:cNvSpPr>
            <p:nvPr/>
          </p:nvSpPr>
          <p:spPr bwMode="auto">
            <a:xfrm>
              <a:off x="4343" y="1375"/>
              <a:ext cx="106" cy="300"/>
            </a:xfrm>
            <a:prstGeom prst="line">
              <a:avLst/>
            </a:prstGeom>
            <a:noFill/>
            <a:ln w="25400">
              <a:solidFill>
                <a:srgbClr val="000000"/>
              </a:solidFill>
              <a:round/>
              <a:headEnd/>
              <a:tailEnd/>
            </a:ln>
            <a:effectLst/>
          </p:spPr>
          <p:txBody>
            <a:bodyPr wrap="none"/>
            <a:lstStyle/>
            <a:p>
              <a:endParaRPr lang="en-US"/>
            </a:p>
          </p:txBody>
        </p:sp>
        <p:sp>
          <p:nvSpPr>
            <p:cNvPr id="187478" name="Line 86"/>
            <p:cNvSpPr>
              <a:spLocks noChangeShapeType="1"/>
            </p:cNvSpPr>
            <p:nvPr/>
          </p:nvSpPr>
          <p:spPr bwMode="auto">
            <a:xfrm>
              <a:off x="4341" y="1378"/>
              <a:ext cx="370" cy="484"/>
            </a:xfrm>
            <a:prstGeom prst="line">
              <a:avLst/>
            </a:prstGeom>
            <a:noFill/>
            <a:ln w="25400">
              <a:solidFill>
                <a:srgbClr val="000000"/>
              </a:solidFill>
              <a:round/>
              <a:headEnd/>
              <a:tailEnd/>
            </a:ln>
            <a:effectLst/>
          </p:spPr>
          <p:txBody>
            <a:bodyPr wrap="none"/>
            <a:lstStyle/>
            <a:p>
              <a:endParaRPr lang="en-US"/>
            </a:p>
          </p:txBody>
        </p:sp>
        <p:sp>
          <p:nvSpPr>
            <p:cNvPr id="187479" name="Line 87"/>
            <p:cNvSpPr>
              <a:spLocks noChangeShapeType="1"/>
            </p:cNvSpPr>
            <p:nvPr/>
          </p:nvSpPr>
          <p:spPr bwMode="auto">
            <a:xfrm>
              <a:off x="4341" y="1381"/>
              <a:ext cx="694" cy="470"/>
            </a:xfrm>
            <a:prstGeom prst="line">
              <a:avLst/>
            </a:prstGeom>
            <a:noFill/>
            <a:ln w="25400">
              <a:solidFill>
                <a:srgbClr val="000000"/>
              </a:solidFill>
              <a:round/>
              <a:headEnd/>
              <a:tailEnd/>
            </a:ln>
            <a:effectLst/>
          </p:spPr>
          <p:txBody>
            <a:bodyPr wrap="none"/>
            <a:lstStyle/>
            <a:p>
              <a:endParaRPr lang="en-US"/>
            </a:p>
          </p:txBody>
        </p:sp>
        <p:sp>
          <p:nvSpPr>
            <p:cNvPr id="187480" name="Line 88"/>
            <p:cNvSpPr>
              <a:spLocks noChangeShapeType="1"/>
            </p:cNvSpPr>
            <p:nvPr/>
          </p:nvSpPr>
          <p:spPr bwMode="auto">
            <a:xfrm>
              <a:off x="4343" y="1384"/>
              <a:ext cx="957" cy="288"/>
            </a:xfrm>
            <a:prstGeom prst="line">
              <a:avLst/>
            </a:prstGeom>
            <a:noFill/>
            <a:ln w="25400">
              <a:solidFill>
                <a:srgbClr val="000000"/>
              </a:solidFill>
              <a:round/>
              <a:headEnd/>
              <a:tailEnd/>
            </a:ln>
            <a:effectLst/>
          </p:spPr>
          <p:txBody>
            <a:bodyPr wrap="none"/>
            <a:lstStyle/>
            <a:p>
              <a:endParaRPr lang="en-US"/>
            </a:p>
          </p:txBody>
        </p:sp>
        <p:sp>
          <p:nvSpPr>
            <p:cNvPr id="187481" name="Line 89"/>
            <p:cNvSpPr>
              <a:spLocks noChangeShapeType="1"/>
            </p:cNvSpPr>
            <p:nvPr/>
          </p:nvSpPr>
          <p:spPr bwMode="auto">
            <a:xfrm>
              <a:off x="4348" y="1381"/>
              <a:ext cx="1051" cy="1"/>
            </a:xfrm>
            <a:prstGeom prst="line">
              <a:avLst/>
            </a:prstGeom>
            <a:noFill/>
            <a:ln w="25400">
              <a:solidFill>
                <a:srgbClr val="000000"/>
              </a:solidFill>
              <a:round/>
              <a:headEnd/>
              <a:tailEnd/>
            </a:ln>
            <a:effectLst/>
          </p:spPr>
          <p:txBody>
            <a:bodyPr wrap="none"/>
            <a:lstStyle/>
            <a:p>
              <a:endParaRPr lang="en-US"/>
            </a:p>
          </p:txBody>
        </p:sp>
        <p:sp>
          <p:nvSpPr>
            <p:cNvPr id="187482" name="Line 90"/>
            <p:cNvSpPr>
              <a:spLocks noChangeShapeType="1"/>
            </p:cNvSpPr>
            <p:nvPr/>
          </p:nvSpPr>
          <p:spPr bwMode="auto">
            <a:xfrm flipH="1">
              <a:off x="5297" y="1384"/>
              <a:ext cx="102" cy="291"/>
            </a:xfrm>
            <a:prstGeom prst="line">
              <a:avLst/>
            </a:prstGeom>
            <a:noFill/>
            <a:ln w="25400">
              <a:solidFill>
                <a:srgbClr val="000000"/>
              </a:solidFill>
              <a:round/>
              <a:headEnd/>
              <a:tailEnd/>
            </a:ln>
            <a:effectLst/>
          </p:spPr>
          <p:txBody>
            <a:bodyPr wrap="none"/>
            <a:lstStyle/>
            <a:p>
              <a:endParaRPr lang="en-US"/>
            </a:p>
          </p:txBody>
        </p:sp>
        <p:sp>
          <p:nvSpPr>
            <p:cNvPr id="187483" name="Line 91"/>
            <p:cNvSpPr>
              <a:spLocks noChangeShapeType="1"/>
            </p:cNvSpPr>
            <p:nvPr/>
          </p:nvSpPr>
          <p:spPr bwMode="auto">
            <a:xfrm flipH="1">
              <a:off x="5033" y="1384"/>
              <a:ext cx="366" cy="464"/>
            </a:xfrm>
            <a:prstGeom prst="line">
              <a:avLst/>
            </a:prstGeom>
            <a:noFill/>
            <a:ln w="25400">
              <a:solidFill>
                <a:srgbClr val="000000"/>
              </a:solidFill>
              <a:round/>
              <a:headEnd/>
              <a:tailEnd/>
            </a:ln>
            <a:effectLst/>
          </p:spPr>
          <p:txBody>
            <a:bodyPr wrap="none"/>
            <a:lstStyle/>
            <a:p>
              <a:endParaRPr lang="en-US"/>
            </a:p>
          </p:txBody>
        </p:sp>
        <p:sp>
          <p:nvSpPr>
            <p:cNvPr id="187484" name="Line 92"/>
            <p:cNvSpPr>
              <a:spLocks noChangeShapeType="1"/>
            </p:cNvSpPr>
            <p:nvPr/>
          </p:nvSpPr>
          <p:spPr bwMode="auto">
            <a:xfrm flipH="1">
              <a:off x="4716" y="1384"/>
              <a:ext cx="686" cy="480"/>
            </a:xfrm>
            <a:prstGeom prst="line">
              <a:avLst/>
            </a:prstGeom>
            <a:noFill/>
            <a:ln w="25400">
              <a:solidFill>
                <a:srgbClr val="000000"/>
              </a:solidFill>
              <a:round/>
              <a:headEnd/>
              <a:tailEnd/>
            </a:ln>
            <a:effectLst/>
          </p:spPr>
          <p:txBody>
            <a:bodyPr wrap="none"/>
            <a:lstStyle/>
            <a:p>
              <a:endParaRPr lang="en-US"/>
            </a:p>
          </p:txBody>
        </p:sp>
        <p:sp>
          <p:nvSpPr>
            <p:cNvPr id="187485" name="Line 93"/>
            <p:cNvSpPr>
              <a:spLocks noChangeShapeType="1"/>
            </p:cNvSpPr>
            <p:nvPr/>
          </p:nvSpPr>
          <p:spPr bwMode="auto">
            <a:xfrm flipH="1">
              <a:off x="4447" y="1382"/>
              <a:ext cx="955" cy="294"/>
            </a:xfrm>
            <a:prstGeom prst="line">
              <a:avLst/>
            </a:prstGeom>
            <a:noFill/>
            <a:ln w="25400">
              <a:solidFill>
                <a:srgbClr val="000000"/>
              </a:solidFill>
              <a:round/>
              <a:headEnd/>
              <a:tailEnd/>
            </a:ln>
            <a:effectLst/>
          </p:spPr>
          <p:txBody>
            <a:bodyPr wrap="none"/>
            <a:lstStyle/>
            <a:p>
              <a:endParaRPr lang="en-US"/>
            </a:p>
          </p:txBody>
        </p:sp>
        <p:sp>
          <p:nvSpPr>
            <p:cNvPr id="187486" name="Line 94"/>
            <p:cNvSpPr>
              <a:spLocks noChangeShapeType="1"/>
            </p:cNvSpPr>
            <p:nvPr/>
          </p:nvSpPr>
          <p:spPr bwMode="auto">
            <a:xfrm>
              <a:off x="4449" y="1679"/>
              <a:ext cx="265" cy="185"/>
            </a:xfrm>
            <a:prstGeom prst="line">
              <a:avLst/>
            </a:prstGeom>
            <a:noFill/>
            <a:ln w="25400">
              <a:solidFill>
                <a:srgbClr val="000000"/>
              </a:solidFill>
              <a:round/>
              <a:headEnd/>
              <a:tailEnd/>
            </a:ln>
            <a:effectLst/>
          </p:spPr>
          <p:txBody>
            <a:bodyPr wrap="none"/>
            <a:lstStyle/>
            <a:p>
              <a:endParaRPr lang="en-US"/>
            </a:p>
          </p:txBody>
        </p:sp>
        <p:sp>
          <p:nvSpPr>
            <p:cNvPr id="187487" name="Line 95"/>
            <p:cNvSpPr>
              <a:spLocks noChangeShapeType="1"/>
            </p:cNvSpPr>
            <p:nvPr/>
          </p:nvSpPr>
          <p:spPr bwMode="auto">
            <a:xfrm>
              <a:off x="4449" y="1675"/>
              <a:ext cx="586" cy="176"/>
            </a:xfrm>
            <a:prstGeom prst="line">
              <a:avLst/>
            </a:prstGeom>
            <a:noFill/>
            <a:ln w="25400">
              <a:solidFill>
                <a:srgbClr val="000000"/>
              </a:solidFill>
              <a:round/>
              <a:headEnd/>
              <a:tailEnd/>
            </a:ln>
            <a:effectLst/>
          </p:spPr>
          <p:txBody>
            <a:bodyPr wrap="none"/>
            <a:lstStyle/>
            <a:p>
              <a:endParaRPr lang="en-US"/>
            </a:p>
          </p:txBody>
        </p:sp>
        <p:sp>
          <p:nvSpPr>
            <p:cNvPr id="187488" name="Line 96"/>
            <p:cNvSpPr>
              <a:spLocks noChangeShapeType="1"/>
            </p:cNvSpPr>
            <p:nvPr/>
          </p:nvSpPr>
          <p:spPr bwMode="auto">
            <a:xfrm flipV="1">
              <a:off x="4457" y="1675"/>
              <a:ext cx="837" cy="1"/>
            </a:xfrm>
            <a:prstGeom prst="line">
              <a:avLst/>
            </a:prstGeom>
            <a:noFill/>
            <a:ln w="25400">
              <a:solidFill>
                <a:srgbClr val="000000"/>
              </a:solidFill>
              <a:round/>
              <a:headEnd/>
              <a:tailEnd/>
            </a:ln>
            <a:effectLst/>
          </p:spPr>
          <p:txBody>
            <a:bodyPr wrap="none"/>
            <a:lstStyle/>
            <a:p>
              <a:endParaRPr lang="en-US"/>
            </a:p>
          </p:txBody>
        </p:sp>
        <p:sp>
          <p:nvSpPr>
            <p:cNvPr id="187489" name="Line 97"/>
            <p:cNvSpPr>
              <a:spLocks noChangeShapeType="1"/>
            </p:cNvSpPr>
            <p:nvPr/>
          </p:nvSpPr>
          <p:spPr bwMode="auto">
            <a:xfrm flipH="1">
              <a:off x="5031" y="1679"/>
              <a:ext cx="263" cy="172"/>
            </a:xfrm>
            <a:prstGeom prst="line">
              <a:avLst/>
            </a:prstGeom>
            <a:noFill/>
            <a:ln w="25400">
              <a:solidFill>
                <a:srgbClr val="000000"/>
              </a:solidFill>
              <a:round/>
              <a:headEnd/>
              <a:tailEnd/>
            </a:ln>
            <a:effectLst/>
          </p:spPr>
          <p:txBody>
            <a:bodyPr wrap="none"/>
            <a:lstStyle/>
            <a:p>
              <a:endParaRPr lang="en-US"/>
            </a:p>
          </p:txBody>
        </p:sp>
        <p:sp>
          <p:nvSpPr>
            <p:cNvPr id="187490" name="Line 98"/>
            <p:cNvSpPr>
              <a:spLocks noChangeShapeType="1"/>
            </p:cNvSpPr>
            <p:nvPr/>
          </p:nvSpPr>
          <p:spPr bwMode="auto">
            <a:xfrm flipH="1">
              <a:off x="4719" y="1676"/>
              <a:ext cx="578" cy="188"/>
            </a:xfrm>
            <a:prstGeom prst="line">
              <a:avLst/>
            </a:prstGeom>
            <a:noFill/>
            <a:ln w="25400">
              <a:solidFill>
                <a:srgbClr val="000000"/>
              </a:solidFill>
              <a:round/>
              <a:headEnd/>
              <a:tailEnd/>
            </a:ln>
            <a:effectLst/>
          </p:spPr>
          <p:txBody>
            <a:bodyPr wrap="none"/>
            <a:lstStyle/>
            <a:p>
              <a:endParaRPr lang="en-US"/>
            </a:p>
          </p:txBody>
        </p:sp>
        <p:sp>
          <p:nvSpPr>
            <p:cNvPr id="187491" name="Line 99"/>
            <p:cNvSpPr>
              <a:spLocks noChangeShapeType="1"/>
            </p:cNvSpPr>
            <p:nvPr/>
          </p:nvSpPr>
          <p:spPr bwMode="auto">
            <a:xfrm flipV="1">
              <a:off x="4716" y="1848"/>
              <a:ext cx="315" cy="14"/>
            </a:xfrm>
            <a:prstGeom prst="line">
              <a:avLst/>
            </a:prstGeom>
            <a:noFill/>
            <a:ln w="25400">
              <a:solidFill>
                <a:srgbClr val="000000"/>
              </a:solidFill>
              <a:round/>
              <a:headEnd/>
              <a:tailEnd/>
            </a:ln>
            <a:effectLst/>
          </p:spPr>
          <p:txBody>
            <a:bodyPr wrap="none"/>
            <a:lstStyle/>
            <a:p>
              <a:endParaRPr lang="en-US"/>
            </a:p>
          </p:txBody>
        </p:sp>
        <p:sp>
          <p:nvSpPr>
            <p:cNvPr id="187492" name="Rectangle 100"/>
            <p:cNvSpPr>
              <a:spLocks noChangeArrowheads="1"/>
            </p:cNvSpPr>
            <p:nvPr/>
          </p:nvSpPr>
          <p:spPr bwMode="auto">
            <a:xfrm>
              <a:off x="4640" y="1257"/>
              <a:ext cx="482" cy="99"/>
            </a:xfrm>
            <a:prstGeom prst="rect">
              <a:avLst/>
            </a:prstGeom>
            <a:solidFill>
              <a:srgbClr val="FFFFFF"/>
            </a:solidFill>
            <a:ln w="25400">
              <a:solidFill>
                <a:srgbClr val="000000"/>
              </a:solidFill>
              <a:miter lim="800000"/>
              <a:headEnd/>
              <a:tailEnd/>
            </a:ln>
            <a:effectLst/>
          </p:spPr>
          <p:txBody>
            <a:bodyPr wrap="none"/>
            <a:lstStyle/>
            <a:p>
              <a:endParaRPr lang="en-US"/>
            </a:p>
          </p:txBody>
        </p:sp>
        <p:sp>
          <p:nvSpPr>
            <p:cNvPr id="187493" name="Text Box 101"/>
            <p:cNvSpPr txBox="1">
              <a:spLocks noChangeArrowheads="1"/>
            </p:cNvSpPr>
            <p:nvPr/>
          </p:nvSpPr>
          <p:spPr bwMode="auto">
            <a:xfrm>
              <a:off x="4660" y="1275"/>
              <a:ext cx="444" cy="80"/>
            </a:xfrm>
            <a:prstGeom prst="rect">
              <a:avLst/>
            </a:prstGeom>
            <a:noFill/>
            <a:ln w="25400">
              <a:noFill/>
              <a:miter lim="800000"/>
              <a:headEnd/>
              <a:tailEnd/>
            </a:ln>
            <a:effectLst/>
          </p:spPr>
          <p:txBody>
            <a:bodyPr lIns="0" tIns="0" rIns="0" bIns="0">
              <a:spAutoFit/>
            </a:bodyPr>
            <a:lstStyle/>
            <a:p>
              <a:pPr algn="r" eaLnBrk="0" hangingPunct="0">
                <a:spcAft>
                  <a:spcPct val="15000"/>
                </a:spcAft>
              </a:pPr>
              <a:r>
                <a:rPr lang="en-US" sz="700">
                  <a:solidFill>
                    <a:srgbClr val="000000"/>
                  </a:solidFill>
                  <a:latin typeface="Arial" charset="0"/>
                </a:rPr>
                <a:t>45 Connections</a:t>
              </a:r>
            </a:p>
          </p:txBody>
        </p:sp>
      </p:grpSp>
      <p:sp>
        <p:nvSpPr>
          <p:cNvPr id="187494" name="Text Box 102"/>
          <p:cNvSpPr txBox="1">
            <a:spLocks noChangeArrowheads="1"/>
          </p:cNvSpPr>
          <p:nvPr/>
        </p:nvSpPr>
        <p:spPr bwMode="auto">
          <a:xfrm>
            <a:off x="2743200" y="3048000"/>
            <a:ext cx="6172200" cy="1592263"/>
          </a:xfrm>
          <a:prstGeom prst="rect">
            <a:avLst/>
          </a:prstGeom>
          <a:noFill/>
          <a:ln w="12700">
            <a:noFill/>
            <a:miter lim="800000"/>
            <a:headEnd/>
            <a:tailEnd/>
          </a:ln>
          <a:effectLst/>
        </p:spPr>
        <p:txBody>
          <a:bodyPr lIns="0" tIns="0" rIns="0" bIns="0">
            <a:spAutoFit/>
          </a:bodyPr>
          <a:lstStyle/>
          <a:p>
            <a:pPr marL="104775" indent="-104775" eaLnBrk="0" hangingPunct="0">
              <a:spcAft>
                <a:spcPct val="15000"/>
              </a:spcAft>
              <a:buClr>
                <a:srgbClr val="808080"/>
              </a:buClr>
              <a:buSzPct val="100000"/>
              <a:buFont typeface="Wingdings" pitchFamily="2" charset="2"/>
              <a:buNone/>
            </a:pPr>
            <a:r>
              <a:rPr lang="en-US" sz="1800" b="1">
                <a:solidFill>
                  <a:srgbClr val="000000"/>
                </a:solidFill>
              </a:rPr>
              <a:t>Chức năng</a:t>
            </a:r>
          </a:p>
          <a:p>
            <a:pPr marL="554038" lvl="1" indent="-192088">
              <a:buFontTx/>
              <a:buChar char="•"/>
            </a:pPr>
            <a:r>
              <a:rPr lang="en-US" sz="1400" b="1">
                <a:cs typeface="Times New Roman" pitchFamily="18" charset="0"/>
              </a:rPr>
              <a:t>Định tuyến – Dựa trên kiểu thông điệp và nơi gửi, thông điệp được định tuyến để gửi đến hệ thống đích</a:t>
            </a:r>
            <a:r>
              <a:rPr lang="en-US" sz="1400" b="1"/>
              <a:t> </a:t>
            </a:r>
          </a:p>
          <a:p>
            <a:pPr marL="554038" lvl="1" indent="-192088">
              <a:buFontTx/>
              <a:buChar char="•"/>
            </a:pPr>
            <a:r>
              <a:rPr lang="en-US" sz="1400" b="1">
                <a:cs typeface="Times New Roman" pitchFamily="18" charset="0"/>
              </a:rPr>
              <a:t>Chuyển đổi – Định dạng của thông điệp có thể cần thay đổi để đáp ứng các yêu cầu riêng của hệ thống đích</a:t>
            </a:r>
            <a:r>
              <a:rPr lang="en-US" sz="1400" b="1"/>
              <a:t> </a:t>
            </a:r>
          </a:p>
          <a:p>
            <a:pPr marL="554038" lvl="1" indent="-192088">
              <a:buFontTx/>
              <a:buChar char="•"/>
            </a:pPr>
            <a:r>
              <a:rPr lang="en-US" sz="1400" b="1">
                <a:cs typeface="Times New Roman" pitchFamily="18" charset="0"/>
              </a:rPr>
              <a:t>Sự phức tạp của quy trình kinh doanh được kiểm soát thông qua các xử lý theo luồng cho phép cả hệ thống máy và con người can thiệp vào</a:t>
            </a:r>
            <a:endParaRPr lang="en-US" sz="1600" b="1"/>
          </a:p>
        </p:txBody>
      </p:sp>
      <p:sp>
        <p:nvSpPr>
          <p:cNvPr id="187495" name="Text Box 103"/>
          <p:cNvSpPr txBox="1">
            <a:spLocks noChangeArrowheads="1"/>
          </p:cNvSpPr>
          <p:nvPr/>
        </p:nvSpPr>
        <p:spPr bwMode="auto">
          <a:xfrm>
            <a:off x="228600" y="5068888"/>
            <a:ext cx="8610600" cy="1592262"/>
          </a:xfrm>
          <a:prstGeom prst="rect">
            <a:avLst/>
          </a:prstGeom>
          <a:noFill/>
          <a:ln w="12700">
            <a:noFill/>
            <a:miter lim="800000"/>
            <a:headEnd/>
            <a:tailEnd/>
          </a:ln>
          <a:effectLst/>
        </p:spPr>
        <p:txBody>
          <a:bodyPr lIns="0" tIns="0" rIns="0" bIns="0">
            <a:spAutoFit/>
          </a:bodyPr>
          <a:lstStyle/>
          <a:p>
            <a:pPr marL="104775" indent="-104775" eaLnBrk="0" hangingPunct="0">
              <a:spcAft>
                <a:spcPct val="15000"/>
              </a:spcAft>
              <a:buClr>
                <a:schemeClr val="tx1"/>
              </a:buClr>
              <a:buFont typeface="Wingdings" pitchFamily="2" charset="2"/>
              <a:buNone/>
            </a:pPr>
            <a:r>
              <a:rPr lang="en-US" sz="1800" b="1">
                <a:solidFill>
                  <a:srgbClr val="000000"/>
                </a:solidFill>
              </a:rPr>
              <a:t>Giá trị</a:t>
            </a:r>
          </a:p>
          <a:p>
            <a:pPr marL="554038" lvl="1" indent="-192088">
              <a:buFontTx/>
              <a:buChar char="•"/>
            </a:pPr>
            <a:r>
              <a:rPr lang="en-US" sz="1400" b="1">
                <a:latin typeface="Arial" charset="0"/>
              </a:rPr>
              <a:t>Đơn giản việc quản lý việc tích hợp các công việc trong một hệ thống nhiều hệ thống con</a:t>
            </a:r>
          </a:p>
          <a:p>
            <a:pPr marL="554038" lvl="1" indent="-192088">
              <a:buFontTx/>
              <a:buChar char="•"/>
            </a:pPr>
            <a:r>
              <a:rPr lang="en-US" sz="1400" b="1">
                <a:latin typeface="Arial" charset="0"/>
              </a:rPr>
              <a:t>Giảm thời gian lập trình ứng với việc chia sẻ thông tin giữa các hệ thống</a:t>
            </a:r>
          </a:p>
          <a:p>
            <a:pPr marL="554038" lvl="1" indent="-192088">
              <a:buFontTx/>
              <a:buChar char="•"/>
            </a:pPr>
            <a:r>
              <a:rPr lang="en-US" sz="1400" b="1">
                <a:latin typeface="Arial" charset="0"/>
              </a:rPr>
              <a:t>Thông tin được chuẩn bị theo “chủ đề”, các hệ thống không cần biết chi tiết hệ thống đích nhận thông tin</a:t>
            </a:r>
          </a:p>
          <a:p>
            <a:pPr marL="554038" lvl="1" indent="-192088">
              <a:buFontTx/>
              <a:buChar char="•"/>
            </a:pPr>
            <a:r>
              <a:rPr lang="en-US" sz="1400" b="1">
                <a:latin typeface="Arial" charset="0"/>
              </a:rPr>
              <a:t>Dịch vụ mới được đưa ra bằng cách xây dựng các tương tác giữa người và máy để đáp ứng các yêu cầu đặt ra một cách hiệu quả nhất</a:t>
            </a:r>
          </a:p>
        </p:txBody>
      </p:sp>
      <p:sp>
        <p:nvSpPr>
          <p:cNvPr id="187496" name="Rectangle 104"/>
          <p:cNvSpPr>
            <a:spLocks noGrp="1" noChangeArrowheads="1"/>
          </p:cNvSpPr>
          <p:nvPr>
            <p:ph type="title"/>
          </p:nvPr>
        </p:nvSpPr>
        <p:spPr>
          <a:xfrm>
            <a:off x="2819400" y="0"/>
            <a:ext cx="6324600" cy="914400"/>
          </a:xfrm>
          <a:noFill/>
          <a:ln/>
        </p:spPr>
        <p:txBody>
          <a:bodyPr/>
          <a:lstStyle/>
          <a:p>
            <a:r>
              <a:rPr lang="en-US" b="1">
                <a:latin typeface="Verdana" pitchFamily="34" charset="0"/>
                <a:ea typeface="Verdana" pitchFamily="34" charset="0"/>
                <a:cs typeface="Verdana" pitchFamily="34" charset="0"/>
              </a:rPr>
              <a:t>Mô hình Chính phủ điện tử</a:t>
            </a:r>
            <a:br>
              <a:rPr lang="en-US" b="1">
                <a:latin typeface="Verdana" pitchFamily="34" charset="0"/>
                <a:ea typeface="Verdana" pitchFamily="34" charset="0"/>
                <a:cs typeface="Verdana" pitchFamily="34" charset="0"/>
              </a:rPr>
            </a:br>
            <a:r>
              <a:rPr lang="en-US" b="1">
                <a:latin typeface="Verdana" pitchFamily="34" charset="0"/>
                <a:ea typeface="Verdana" pitchFamily="34" charset="0"/>
                <a:cs typeface="Verdana" pitchFamily="34" charset="0"/>
              </a:rPr>
              <a:t>Dịch vụ Tích hợp và Kết nối</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627" name="Object 19"/>
          <p:cNvGraphicFramePr>
            <a:graphicFrameLocks noChangeAspect="1"/>
          </p:cNvGraphicFramePr>
          <p:nvPr/>
        </p:nvGraphicFramePr>
        <p:xfrm>
          <a:off x="152400" y="2484438"/>
          <a:ext cx="2209800" cy="1657350"/>
        </p:xfrm>
        <a:graphic>
          <a:graphicData uri="http://schemas.openxmlformats.org/presentationml/2006/ole">
            <p:oleObj spid="_x0000_s17410" r:id="rId4" imgW="4572000" imgH="3429000" progId="PowerPoint.Slide.8">
              <p:embed/>
            </p:oleObj>
          </a:graphicData>
        </a:graphic>
      </p:graphicFrame>
      <p:sp>
        <p:nvSpPr>
          <p:cNvPr id="68624" name="Rectangle 16"/>
          <p:cNvSpPr>
            <a:spLocks noChangeArrowheads="1"/>
          </p:cNvSpPr>
          <p:nvPr/>
        </p:nvSpPr>
        <p:spPr bwMode="auto">
          <a:xfrm>
            <a:off x="2819400" y="4572000"/>
            <a:ext cx="6172200" cy="1981200"/>
          </a:xfrm>
          <a:prstGeom prst="rect">
            <a:avLst/>
          </a:prstGeom>
          <a:solidFill>
            <a:srgbClr val="CCFFCC"/>
          </a:solidFill>
          <a:ln w="9525">
            <a:solidFill>
              <a:srgbClr val="000000"/>
            </a:solidFill>
            <a:miter lim="800000"/>
            <a:headEnd/>
            <a:tailEnd/>
          </a:ln>
          <a:effectLst>
            <a:outerShdw dist="107763" dir="2700000" algn="ctr" rotWithShape="0">
              <a:srgbClr val="808080"/>
            </a:outerShdw>
          </a:effectLst>
        </p:spPr>
        <p:txBody>
          <a:bodyPr wrap="none" anchor="ctr"/>
          <a:lstStyle/>
          <a:p>
            <a:endParaRPr lang="en-US"/>
          </a:p>
        </p:txBody>
      </p:sp>
      <p:sp>
        <p:nvSpPr>
          <p:cNvPr id="68623" name="Rectangle 15"/>
          <p:cNvSpPr>
            <a:spLocks noChangeArrowheads="1"/>
          </p:cNvSpPr>
          <p:nvPr/>
        </p:nvSpPr>
        <p:spPr bwMode="auto">
          <a:xfrm>
            <a:off x="2819400" y="1219200"/>
            <a:ext cx="6172200" cy="3048000"/>
          </a:xfrm>
          <a:prstGeom prst="rect">
            <a:avLst/>
          </a:prstGeom>
          <a:solidFill>
            <a:srgbClr val="CCFFFF"/>
          </a:solidFill>
          <a:ln w="9525">
            <a:solidFill>
              <a:srgbClr val="000000"/>
            </a:solidFill>
            <a:miter lim="800000"/>
            <a:headEnd/>
            <a:tailEnd/>
          </a:ln>
          <a:effectLst>
            <a:outerShdw dist="107763" dir="2700000" algn="ctr" rotWithShape="0">
              <a:srgbClr val="808080"/>
            </a:outerShdw>
          </a:effectLst>
        </p:spPr>
        <p:txBody>
          <a:bodyPr wrap="none" anchor="ctr"/>
          <a:lstStyle/>
          <a:p>
            <a:endParaRPr lang="en-US"/>
          </a:p>
        </p:txBody>
      </p:sp>
      <p:sp>
        <p:nvSpPr>
          <p:cNvPr id="68611" name="Rectangle 3"/>
          <p:cNvSpPr>
            <a:spLocks noGrp="1" noChangeArrowheads="1"/>
          </p:cNvSpPr>
          <p:nvPr>
            <p:ph type="title"/>
          </p:nvPr>
        </p:nvSpPr>
        <p:spPr>
          <a:xfrm>
            <a:off x="2895600" y="0"/>
            <a:ext cx="6248400" cy="914400"/>
          </a:xfrm>
        </p:spPr>
        <p:txBody>
          <a:bodyPr/>
          <a:lstStyle/>
          <a:p>
            <a:r>
              <a:rPr lang="en-US" b="1">
                <a:latin typeface="Verdana" pitchFamily="34" charset="0"/>
                <a:ea typeface="Verdana" pitchFamily="34" charset="0"/>
                <a:cs typeface="Verdana" pitchFamily="34" charset="0"/>
              </a:rPr>
              <a:t>Mô hình Chính phủ điện tử</a:t>
            </a:r>
            <a:br>
              <a:rPr lang="en-US" b="1">
                <a:latin typeface="Verdana" pitchFamily="34" charset="0"/>
                <a:ea typeface="Verdana" pitchFamily="34" charset="0"/>
                <a:cs typeface="Verdana" pitchFamily="34" charset="0"/>
              </a:rPr>
            </a:br>
            <a:r>
              <a:rPr lang="en-US" b="1">
                <a:latin typeface="Verdana" pitchFamily="34" charset="0"/>
                <a:ea typeface="Verdana" pitchFamily="34" charset="0"/>
                <a:cs typeface="Verdana" pitchFamily="34" charset="0"/>
              </a:rPr>
              <a:t>Bộ chuyển đổi</a:t>
            </a:r>
          </a:p>
        </p:txBody>
      </p:sp>
      <p:sp>
        <p:nvSpPr>
          <p:cNvPr id="68612" name="Rectangle 4"/>
          <p:cNvSpPr>
            <a:spLocks noChangeArrowheads="1"/>
          </p:cNvSpPr>
          <p:nvPr/>
        </p:nvSpPr>
        <p:spPr bwMode="auto">
          <a:xfrm>
            <a:off x="220663" y="927100"/>
            <a:ext cx="4624387" cy="5924550"/>
          </a:xfrm>
          <a:prstGeom prst="rect">
            <a:avLst/>
          </a:prstGeom>
          <a:noFill/>
          <a:ln w="12700">
            <a:noFill/>
            <a:miter lim="800000"/>
            <a:headEnd/>
            <a:tailEnd/>
          </a:ln>
          <a:effectLst/>
        </p:spPr>
        <p:txBody>
          <a:bodyPr wrap="none"/>
          <a:lstStyle/>
          <a:p>
            <a:endParaRPr lang="en-US"/>
          </a:p>
        </p:txBody>
      </p:sp>
      <p:sp>
        <p:nvSpPr>
          <p:cNvPr id="68613" name="Rectangle 5"/>
          <p:cNvSpPr>
            <a:spLocks noChangeArrowheads="1"/>
          </p:cNvSpPr>
          <p:nvPr/>
        </p:nvSpPr>
        <p:spPr bwMode="auto">
          <a:xfrm>
            <a:off x="4773613" y="866775"/>
            <a:ext cx="3416300" cy="2636838"/>
          </a:xfrm>
          <a:prstGeom prst="rect">
            <a:avLst/>
          </a:prstGeom>
          <a:noFill/>
          <a:ln w="12700">
            <a:noFill/>
            <a:miter lim="800000"/>
            <a:headEnd/>
            <a:tailEnd/>
          </a:ln>
          <a:effectLst/>
        </p:spPr>
        <p:txBody>
          <a:bodyPr wrap="none"/>
          <a:lstStyle/>
          <a:p>
            <a:endParaRPr lang="en-US"/>
          </a:p>
        </p:txBody>
      </p:sp>
      <p:sp>
        <p:nvSpPr>
          <p:cNvPr id="68618" name="AutoShape 10"/>
          <p:cNvSpPr>
            <a:spLocks noChangeArrowheads="1"/>
          </p:cNvSpPr>
          <p:nvPr/>
        </p:nvSpPr>
        <p:spPr bwMode="auto">
          <a:xfrm rot="5400000">
            <a:off x="1970088" y="1196975"/>
            <a:ext cx="1143000" cy="533400"/>
          </a:xfrm>
          <a:prstGeom prst="roundRect">
            <a:avLst>
              <a:gd name="adj" fmla="val 50000"/>
            </a:avLst>
          </a:prstGeom>
          <a:solidFill>
            <a:srgbClr val="FDFFA7"/>
          </a:solidFill>
          <a:ln w="9525">
            <a:round/>
            <a:headEnd/>
            <a:tailEnd/>
          </a:ln>
          <a:effectLst/>
          <a:scene3d>
            <a:camera prst="legacyPerspectiveBottomLeft">
              <a:rot lat="0" lon="300000" rev="0"/>
            </a:camera>
            <a:lightRig rig="legacyNormal1" dir="t"/>
          </a:scene3d>
          <a:sp3d extrusionH="57123000" prstMaterial="legacyMatte">
            <a:bevelT w="13500" h="13500" prst="angle"/>
            <a:bevelB w="13500" h="13500" prst="angle"/>
            <a:extrusionClr>
              <a:srgbClr val="FDFFA7"/>
            </a:extrusionClr>
          </a:sp3d>
        </p:spPr>
        <p:txBody>
          <a:bodyPr wrap="none" lIns="0" tIns="0" rIns="0" bIns="0" anchor="ctr">
            <a:flatTx/>
          </a:bodyPr>
          <a:lstStyle/>
          <a:p>
            <a:pPr algn="ctr"/>
            <a:r>
              <a:rPr lang="en-US" sz="1400" b="1">
                <a:latin typeface="Arial" charset="0"/>
              </a:rPr>
              <a:t>Adaptor</a:t>
            </a:r>
          </a:p>
        </p:txBody>
      </p:sp>
      <p:sp>
        <p:nvSpPr>
          <p:cNvPr id="68625" name="Text Box 17"/>
          <p:cNvSpPr txBox="1">
            <a:spLocks noChangeArrowheads="1"/>
          </p:cNvSpPr>
          <p:nvPr/>
        </p:nvSpPr>
        <p:spPr bwMode="auto">
          <a:xfrm>
            <a:off x="2895600" y="1295400"/>
            <a:ext cx="5943600" cy="2822575"/>
          </a:xfrm>
          <a:prstGeom prst="rect">
            <a:avLst/>
          </a:prstGeom>
          <a:noFill/>
          <a:ln w="12700">
            <a:noFill/>
            <a:miter lim="800000"/>
            <a:headEnd/>
            <a:tailEnd/>
          </a:ln>
          <a:effectLst/>
        </p:spPr>
        <p:txBody>
          <a:bodyPr lIns="0" tIns="0" rIns="0" bIns="0">
            <a:spAutoFit/>
          </a:bodyPr>
          <a:lstStyle/>
          <a:p>
            <a:pPr marL="104775" indent="-104775" eaLnBrk="0" hangingPunct="0">
              <a:spcAft>
                <a:spcPct val="15000"/>
              </a:spcAft>
              <a:buClr>
                <a:srgbClr val="808080"/>
              </a:buClr>
              <a:buSzPct val="100000"/>
              <a:buFont typeface="Wingdings" pitchFamily="2" charset="2"/>
              <a:buNone/>
            </a:pPr>
            <a:r>
              <a:rPr lang="en-US" sz="2000" b="1">
                <a:solidFill>
                  <a:srgbClr val="000000"/>
                </a:solidFill>
                <a:latin typeface="Arial Narrow" pitchFamily="34" charset="0"/>
              </a:rPr>
              <a:t>Chức năng</a:t>
            </a:r>
            <a:endParaRPr lang="en-US" sz="3500" b="1">
              <a:solidFill>
                <a:srgbClr val="000000"/>
              </a:solidFill>
              <a:latin typeface="Arial" charset="0"/>
            </a:endParaRPr>
          </a:p>
          <a:p>
            <a:pPr marL="554038" lvl="1" indent="-192088">
              <a:buFontTx/>
              <a:buChar char="•"/>
            </a:pPr>
            <a:r>
              <a:rPr lang="en-US" sz="1800" b="1">
                <a:cs typeface="Times New Roman" pitchFamily="18" charset="0"/>
              </a:rPr>
              <a:t>Chuyển dữ liệu từ ứng dụng thành thông điệp chuẩn sử dụng XML</a:t>
            </a:r>
          </a:p>
          <a:p>
            <a:pPr marL="554038" lvl="1" indent="-192088">
              <a:buFontTx/>
              <a:buChar char="•"/>
            </a:pPr>
            <a:r>
              <a:rPr lang="en-US" sz="1800" b="1">
                <a:cs typeface="Times New Roman" pitchFamily="18" charset="0"/>
              </a:rPr>
              <a:t>Khi nhận thông điệp, các bộ chuyển đổi phải thiết lập ánh xạ giữa mô hình chuẩn với mô hình dữ liệu ứng dụng</a:t>
            </a:r>
          </a:p>
          <a:p>
            <a:pPr marL="554038" lvl="1" indent="-192088">
              <a:buFontTx/>
              <a:buChar char="•"/>
            </a:pPr>
            <a:r>
              <a:rPr lang="en-US" sz="1800" b="1">
                <a:cs typeface="Times New Roman" pitchFamily="18" charset="0"/>
              </a:rPr>
              <a:t>Mô hình chuẩn được mô tả bằng định dạng XML nó tương đương lô gíc với mô hình cơ sở dữ liệu quan hệ</a:t>
            </a:r>
          </a:p>
          <a:p>
            <a:pPr marL="554038" lvl="1" indent="-192088">
              <a:buFontTx/>
              <a:buChar char="•"/>
            </a:pPr>
            <a:r>
              <a:rPr lang="en-US" sz="1800" b="1">
                <a:cs typeface="Times New Roman" pitchFamily="18" charset="0"/>
              </a:rPr>
              <a:t>Bộ chuyển đổi chuyển từ đặc tả API sang định dạng thông điệp</a:t>
            </a:r>
          </a:p>
        </p:txBody>
      </p:sp>
      <p:sp>
        <p:nvSpPr>
          <p:cNvPr id="68626" name="Text Box 18"/>
          <p:cNvSpPr txBox="1">
            <a:spLocks noChangeArrowheads="1"/>
          </p:cNvSpPr>
          <p:nvPr/>
        </p:nvSpPr>
        <p:spPr bwMode="auto">
          <a:xfrm>
            <a:off x="2819400" y="4572000"/>
            <a:ext cx="6096000" cy="1724025"/>
          </a:xfrm>
          <a:prstGeom prst="rect">
            <a:avLst/>
          </a:prstGeom>
          <a:noFill/>
          <a:ln w="12700">
            <a:noFill/>
            <a:miter lim="800000"/>
            <a:headEnd/>
            <a:tailEnd/>
          </a:ln>
          <a:effectLst/>
        </p:spPr>
        <p:txBody>
          <a:bodyPr lIns="0" tIns="0" rIns="0" bIns="0">
            <a:spAutoFit/>
          </a:bodyPr>
          <a:lstStyle/>
          <a:p>
            <a:pPr marL="104775" indent="-104775" eaLnBrk="0" hangingPunct="0">
              <a:spcAft>
                <a:spcPct val="15000"/>
              </a:spcAft>
              <a:buClr>
                <a:schemeClr val="tx1"/>
              </a:buClr>
              <a:buFont typeface="Wingdings" pitchFamily="2" charset="2"/>
              <a:buNone/>
            </a:pPr>
            <a:r>
              <a:rPr lang="en-US" sz="2000" b="1">
                <a:solidFill>
                  <a:srgbClr val="000000"/>
                </a:solidFill>
                <a:latin typeface="Arial Narrow" pitchFamily="34" charset="0"/>
              </a:rPr>
              <a:t>Giá trị</a:t>
            </a:r>
            <a:endParaRPr lang="en-US" sz="3500" b="1">
              <a:solidFill>
                <a:srgbClr val="000000"/>
              </a:solidFill>
              <a:latin typeface="Arial" charset="0"/>
            </a:endParaRPr>
          </a:p>
          <a:p>
            <a:pPr marL="554038" lvl="1" indent="-192088">
              <a:buFontTx/>
              <a:buChar char="•"/>
            </a:pPr>
            <a:r>
              <a:rPr lang="en-US" sz="1800" b="1"/>
              <a:t>Hỗ trợ thông điệp chuẩn cho toàn bộ cơ quan</a:t>
            </a:r>
          </a:p>
          <a:p>
            <a:pPr marL="554038" lvl="1" indent="-192088">
              <a:buFontTx/>
              <a:buChar char="•"/>
            </a:pPr>
            <a:r>
              <a:rPr lang="en-US" sz="1800" b="1"/>
              <a:t>Cung cấp giao diện chung cho mọi ứng dụng</a:t>
            </a:r>
          </a:p>
          <a:p>
            <a:pPr marL="554038" lvl="1" indent="-192088">
              <a:buFontTx/>
              <a:buChar char="•"/>
            </a:pPr>
            <a:r>
              <a:rPr lang="en-US" sz="1800" b="1"/>
              <a:t>Các ứng dụng không cần biết các yêu cầu riêng để tích hợp với nhau</a:t>
            </a:r>
          </a:p>
          <a:p>
            <a:pPr marL="554038" lvl="1" indent="-192088">
              <a:buFontTx/>
              <a:buChar char="•"/>
            </a:pPr>
            <a:r>
              <a:rPr lang="en-US" sz="1800" b="1"/>
              <a:t>Cho phép tích hợp các ứng dụng mới nhanh hơn</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000" b="1" smtClean="0">
                <a:solidFill>
                  <a:srgbClr val="002060"/>
                </a:solidFill>
                <a:latin typeface="Verdana" pitchFamily="34" charset="0"/>
                <a:ea typeface="Verdana" pitchFamily="34" charset="0"/>
                <a:cs typeface="Verdana" pitchFamily="34" charset="0"/>
              </a:rPr>
              <a:t>Chính phủ điện tử</a:t>
            </a:r>
            <a:r>
              <a:rPr lang="en-US" sz="4000" b="1" smtClean="0">
                <a:latin typeface="Courier New" pitchFamily="49" charset="0"/>
              </a:rPr>
              <a:t/>
            </a:r>
            <a:br>
              <a:rPr lang="en-US" sz="4000" b="1" smtClean="0">
                <a:latin typeface="Courier New" pitchFamily="49" charset="0"/>
              </a:rPr>
            </a:br>
            <a:endParaRPr lang="en-US" sz="4000"/>
          </a:p>
        </p:txBody>
      </p:sp>
      <p:sp>
        <p:nvSpPr>
          <p:cNvPr id="5" name="Subtitle 4"/>
          <p:cNvSpPr>
            <a:spLocks noGrp="1"/>
          </p:cNvSpPr>
          <p:nvPr>
            <p:ph type="subTitle" idx="1"/>
          </p:nvPr>
        </p:nvSpPr>
        <p:spPr/>
        <p:txBody>
          <a:bodyPr/>
          <a:lstStyle/>
          <a:p>
            <a:r>
              <a:rPr lang="en-US" sz="3200" b="1" smtClean="0">
                <a:effectLst>
                  <a:outerShdw blurRad="38100" dist="38100" dir="2700000" algn="tl">
                    <a:srgbClr val="000000">
                      <a:alpha val="43137"/>
                    </a:srgbClr>
                  </a:outerShdw>
                </a:effectLst>
              </a:rPr>
              <a:t>Hiện trạng CP ĐT ở Việt Nam</a:t>
            </a:r>
            <a:endParaRPr lang="en-US" sz="3200" b="1">
              <a:effectLst>
                <a:outerShdw blurRad="38100" dist="38100" dir="2700000" algn="tl">
                  <a:srgbClr val="000000">
                    <a:alpha val="43137"/>
                  </a:srgbClr>
                </a:outerShdw>
              </a:effectLs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Tài liệu tham khảo</a:t>
            </a:r>
            <a:endParaRPr lang="en-US"/>
          </a:p>
        </p:txBody>
      </p:sp>
      <p:sp>
        <p:nvSpPr>
          <p:cNvPr id="5" name="Content Placeholder 4"/>
          <p:cNvSpPr>
            <a:spLocks noGrp="1"/>
          </p:cNvSpPr>
          <p:nvPr>
            <p:ph idx="1"/>
          </p:nvPr>
        </p:nvSpPr>
        <p:spPr/>
        <p:txBody>
          <a:bodyPr/>
          <a:lstStyle/>
          <a:p>
            <a:r>
              <a:rPr lang="en-US" smtClean="0"/>
              <a:t>EGov-Module1-UDCNTT2012_Hientrang-DinhHuong.pdf</a:t>
            </a:r>
          </a:p>
          <a:p>
            <a:r>
              <a:rPr lang="en-US" smtClean="0"/>
              <a:t>EGov-Module1-BCaoTTg120611.doc</a:t>
            </a:r>
          </a:p>
          <a:p>
            <a:r>
              <a:rPr lang="en-US" smtClean="0"/>
              <a:t>EGov-Module1-CQDT-TPHCM.pdf</a:t>
            </a:r>
          </a:p>
          <a:p>
            <a:endParaRPr lang="en-US" smtClean="0"/>
          </a:p>
          <a:p>
            <a:r>
              <a:rPr lang="en-US" smtClean="0"/>
              <a:t>Nguyễn V</a:t>
            </a:r>
            <a:r>
              <a:rPr lang="vi-VN" smtClean="0"/>
              <a:t>ă</a:t>
            </a:r>
            <a:r>
              <a:rPr lang="en-US" smtClean="0"/>
              <a:t>n </a:t>
            </a:r>
            <a:r>
              <a:rPr lang="en-US" smtClean="0"/>
              <a:t>Hậu – DH09 – 0166 88 46027</a:t>
            </a:r>
          </a:p>
          <a:p>
            <a:r>
              <a:rPr lang="en-US" smtClean="0"/>
              <a:t>Trần </a:t>
            </a:r>
            <a:r>
              <a:rPr lang="en-US" smtClean="0"/>
              <a:t>Thị Dinh – DH09 – 0126 781 7185</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vi-VN" smtClean="0"/>
              <a:t>Là việc số hoá, hay điện tử hoá bản thân các hoạt động</a:t>
            </a:r>
            <a:r>
              <a:rPr lang="en-US" smtClean="0"/>
              <a:t> </a:t>
            </a:r>
            <a:r>
              <a:rPr lang="vi-VN" smtClean="0"/>
              <a:t>trong chính phủ, giữa các cơ quan chính phủ các cấp từ</a:t>
            </a:r>
            <a:r>
              <a:rPr lang="en-US" smtClean="0"/>
              <a:t> </a:t>
            </a:r>
            <a:r>
              <a:rPr lang="vi-VN" smtClean="0"/>
              <a:t>trung ương đến địa phương</a:t>
            </a:r>
          </a:p>
          <a:p>
            <a:r>
              <a:rPr lang="en-US" smtClean="0"/>
              <a:t> </a:t>
            </a:r>
            <a:r>
              <a:rPr lang="vi-VN" smtClean="0"/>
              <a:t>Việc quản lý lưu trữ công văn tài liệu trên nền công nghệ</a:t>
            </a:r>
            <a:r>
              <a:rPr lang="en-US" smtClean="0"/>
              <a:t> </a:t>
            </a:r>
            <a:r>
              <a:rPr lang="vi-VN" smtClean="0"/>
              <a:t>Web, các biểu báo thống kê điện tử và việc sử dụng mạng</a:t>
            </a:r>
            <a:r>
              <a:rPr lang="en-US" smtClean="0"/>
              <a:t> </a:t>
            </a:r>
            <a:r>
              <a:rPr lang="vi-VN" smtClean="0"/>
              <a:t>máy tính , Internet để nâng cao hiệu quả các tác nghiệp</a:t>
            </a:r>
            <a:r>
              <a:rPr lang="en-US" smtClean="0"/>
              <a:t> </a:t>
            </a:r>
            <a:r>
              <a:rPr lang="vi-VN" smtClean="0"/>
              <a:t>của bản thân bộ máy chính phủ.</a:t>
            </a:r>
            <a:endParaRPr lang="en-US"/>
          </a:p>
        </p:txBody>
      </p:sp>
      <p:sp>
        <p:nvSpPr>
          <p:cNvPr id="3" name="Title 2"/>
          <p:cNvSpPr>
            <a:spLocks noGrp="1"/>
          </p:cNvSpPr>
          <p:nvPr>
            <p:ph type="title"/>
          </p:nvPr>
        </p:nvSpPr>
        <p:spPr/>
        <p:txBody>
          <a:bodyPr/>
          <a:lstStyle/>
          <a:p>
            <a:r>
              <a:rPr lang="en-US" smtClean="0"/>
              <a:t>Tác nghiệp chính phủ trực tuyến</a:t>
            </a: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noChangeArrowheads="1"/>
          </p:cNvSpPr>
          <p:nvPr>
            <p:ph type="dt" sz="half" idx="10"/>
          </p:nvPr>
        </p:nvSpPr>
        <p:spPr>
          <a:ln/>
        </p:spPr>
        <p:txBody>
          <a:bodyPr/>
          <a:lstStyle/>
          <a:p>
            <a:fld id="{EE4B6020-7C7B-4C5C-9C59-BF3896CE76B6}" type="datetime1">
              <a:rPr lang="en-US"/>
              <a:pPr/>
              <a:t>9/25/2012</a:t>
            </a:fld>
            <a:endParaRPr lang="en-US"/>
          </a:p>
        </p:txBody>
      </p:sp>
      <p:sp>
        <p:nvSpPr>
          <p:cNvPr id="5" name="Rectangle 6"/>
          <p:cNvSpPr>
            <a:spLocks noGrp="1" noChangeArrowheads="1"/>
          </p:cNvSpPr>
          <p:nvPr>
            <p:ph type="sldNum" sz="quarter" idx="12"/>
          </p:nvPr>
        </p:nvSpPr>
        <p:spPr>
          <a:ln/>
        </p:spPr>
        <p:txBody>
          <a:bodyPr/>
          <a:lstStyle/>
          <a:p>
            <a:pPr>
              <a:defRPr/>
            </a:pPr>
            <a:fld id="{5B244E24-8E78-4B57-936A-9FB011C25E50}" type="slidenum">
              <a:rPr lang="en-US"/>
              <a:pPr>
                <a:defRPr/>
              </a:pPr>
              <a:t>6</a:t>
            </a:fld>
            <a:endParaRPr lang="en-US"/>
          </a:p>
        </p:txBody>
      </p:sp>
      <p:sp>
        <p:nvSpPr>
          <p:cNvPr id="8194" name="Rectangle 2"/>
          <p:cNvSpPr>
            <a:spLocks noGrp="1" noChangeArrowheads="1"/>
          </p:cNvSpPr>
          <p:nvPr>
            <p:ph type="title"/>
          </p:nvPr>
        </p:nvSpPr>
        <p:spPr/>
        <p:txBody>
          <a:bodyPr/>
          <a:lstStyle/>
          <a:p>
            <a:r>
              <a:rPr lang="vi-VN" smtClean="0"/>
              <a:t>Các thành phần cơ bản </a:t>
            </a:r>
            <a:endParaRPr lang="en-US" sz="2800" smtClean="0"/>
          </a:p>
        </p:txBody>
      </p:sp>
      <p:sp>
        <p:nvSpPr>
          <p:cNvPr id="8195" name="Rectangle 3"/>
          <p:cNvSpPr>
            <a:spLocks noGrp="1" noChangeArrowheads="1"/>
          </p:cNvSpPr>
          <p:nvPr>
            <p:ph type="body" idx="1"/>
          </p:nvPr>
        </p:nvSpPr>
        <p:spPr>
          <a:xfrm>
            <a:off x="152400" y="1219200"/>
            <a:ext cx="8763000" cy="5205412"/>
          </a:xfrm>
        </p:spPr>
        <p:txBody>
          <a:bodyPr/>
          <a:lstStyle/>
          <a:p>
            <a:pPr eaLnBrk="1" hangingPunct="1"/>
            <a:r>
              <a:rPr lang="en-US" altLang="ko-KR" b="1" smtClean="0">
                <a:ea typeface="굴림" charset="-127"/>
              </a:rPr>
              <a:t>Cổng chính phủ điện tử</a:t>
            </a:r>
            <a:r>
              <a:rPr lang="en-US" altLang="ko-KR" smtClean="0">
                <a:ea typeface="굴림" charset="-127"/>
              </a:rPr>
              <a:t> : nơi các khách hàng truy cập vào hệ thống thông qua các loại thiết bị điện tử để sử dụng các loại dịch vụ mà chính quyền cung cấp (khái niệm một cửa có thể được sử dụng ở đây)</a:t>
            </a:r>
          </a:p>
          <a:p>
            <a:r>
              <a:rPr lang="en-US" b="1" smtClean="0"/>
              <a:t>Các chương trình xử lý nghiệp vụ</a:t>
            </a:r>
            <a:r>
              <a:rPr lang="en-US" smtClean="0"/>
              <a:t> bên trong của tổ chức (business logic)</a:t>
            </a:r>
          </a:p>
          <a:p>
            <a:pPr eaLnBrk="1" hangingPunct="1"/>
            <a:endParaRPr lang="en-US" altLang="ko-KR" smtClean="0">
              <a:ea typeface="굴림" charset="-127"/>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noChangeArrowheads="1"/>
          </p:cNvSpPr>
          <p:nvPr>
            <p:ph type="dt" sz="half" idx="10"/>
          </p:nvPr>
        </p:nvSpPr>
        <p:spPr>
          <a:ln/>
        </p:spPr>
        <p:txBody>
          <a:bodyPr/>
          <a:lstStyle/>
          <a:p>
            <a:fld id="{ACABE2CB-5207-4392-BC58-E1064911A994}" type="datetime1">
              <a:rPr lang="en-US"/>
              <a:pPr/>
              <a:t>9/25/2012</a:t>
            </a:fld>
            <a:endParaRPr lang="en-US"/>
          </a:p>
        </p:txBody>
      </p:sp>
      <p:sp>
        <p:nvSpPr>
          <p:cNvPr id="5" name="Rectangle 6"/>
          <p:cNvSpPr>
            <a:spLocks noGrp="1" noChangeArrowheads="1"/>
          </p:cNvSpPr>
          <p:nvPr>
            <p:ph type="sldNum" sz="quarter" idx="12"/>
          </p:nvPr>
        </p:nvSpPr>
        <p:spPr>
          <a:ln/>
        </p:spPr>
        <p:txBody>
          <a:bodyPr/>
          <a:lstStyle/>
          <a:p>
            <a:pPr>
              <a:defRPr/>
            </a:pPr>
            <a:fld id="{A6E01558-5254-4A13-8D5A-FB4918705A62}" type="slidenum">
              <a:rPr lang="en-US"/>
              <a:pPr>
                <a:defRPr/>
              </a:pPr>
              <a:t>7</a:t>
            </a:fld>
            <a:endParaRPr lang="en-US"/>
          </a:p>
        </p:txBody>
      </p:sp>
      <p:sp>
        <p:nvSpPr>
          <p:cNvPr id="9218" name="Title 1"/>
          <p:cNvSpPr>
            <a:spLocks noGrp="1"/>
          </p:cNvSpPr>
          <p:nvPr>
            <p:ph type="title"/>
          </p:nvPr>
        </p:nvSpPr>
        <p:spPr/>
        <p:txBody>
          <a:bodyPr/>
          <a:lstStyle/>
          <a:p>
            <a:r>
              <a:rPr lang="vi-VN" smtClean="0"/>
              <a:t>Các thành phần cơ bản </a:t>
            </a:r>
            <a:endParaRPr lang="en-US" smtClean="0">
              <a:solidFill>
                <a:srgbClr val="FFFF00"/>
              </a:solidFill>
            </a:endParaRPr>
          </a:p>
        </p:txBody>
      </p:sp>
      <p:sp>
        <p:nvSpPr>
          <p:cNvPr id="9219" name="Content Placeholder 2"/>
          <p:cNvSpPr>
            <a:spLocks noGrp="1"/>
          </p:cNvSpPr>
          <p:nvPr>
            <p:ph idx="1"/>
          </p:nvPr>
        </p:nvSpPr>
        <p:spPr/>
        <p:txBody>
          <a:bodyPr/>
          <a:lstStyle/>
          <a:p>
            <a:pPr eaLnBrk="1" hangingPunct="1"/>
            <a:r>
              <a:rPr lang="en-US" b="1" smtClean="0"/>
              <a:t>Xác thực</a:t>
            </a:r>
            <a:r>
              <a:rPr lang="en-US" smtClean="0"/>
              <a:t> </a:t>
            </a:r>
            <a:r>
              <a:rPr lang="en-US" b="1" smtClean="0"/>
              <a:t>người dùng</a:t>
            </a:r>
            <a:r>
              <a:rPr lang="en-US" smtClean="0"/>
              <a:t> cho phép hợp nhất hệ thống quản lý truy cập, bảo đảm an ninh mạng trong chế độ đăng ký một lần (single sign-on).</a:t>
            </a:r>
          </a:p>
          <a:p>
            <a:pPr eaLnBrk="1" hangingPunct="1"/>
            <a:r>
              <a:rPr lang="en-US" b="1" smtClean="0"/>
              <a:t>Quản lý nội dung</a:t>
            </a:r>
            <a:r>
              <a:rPr lang="en-US" smtClean="0"/>
              <a:t>: lưu trữ các tài liệu, lập chỉ mục, công cụ tìm kiếm, kiểm tra truy nhập vào nội dung, quản lý phiên bản…</a:t>
            </a:r>
          </a:p>
          <a:p>
            <a:pPr eaLnBrk="1" hangingPunct="1"/>
            <a:r>
              <a:rPr lang="en-US" b="1" smtClean="0"/>
              <a:t>Dịch vụ Web</a:t>
            </a:r>
            <a:r>
              <a:rPr lang="en-US" smtClean="0"/>
              <a:t> đây chính là trung tâm tích hợp ứng dụng, sử dụng các chuẩn mở như XML, UDDI, SOAP</a:t>
            </a:r>
          </a:p>
          <a:p>
            <a:pPr eaLnBrk="1" hangingPunct="1"/>
            <a:endParaRPr lang="en-US" smtClean="0"/>
          </a:p>
          <a:p>
            <a:pPr eaLnBrk="1" hangingPunct="1"/>
            <a:endParaRPr lang="en-US"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noChangeArrowheads="1"/>
          </p:cNvSpPr>
          <p:nvPr>
            <p:ph type="dt" sz="half" idx="10"/>
          </p:nvPr>
        </p:nvSpPr>
        <p:spPr>
          <a:ln/>
        </p:spPr>
        <p:txBody>
          <a:bodyPr/>
          <a:lstStyle/>
          <a:p>
            <a:fld id="{DA1B62D2-65D2-4BEF-B7A6-A68B30EDA01D}" type="datetime1">
              <a:rPr lang="en-US"/>
              <a:pPr/>
              <a:t>9/25/2012</a:t>
            </a:fld>
            <a:endParaRPr lang="en-US"/>
          </a:p>
        </p:txBody>
      </p:sp>
      <p:sp>
        <p:nvSpPr>
          <p:cNvPr id="5" name="Rectangle 6"/>
          <p:cNvSpPr>
            <a:spLocks noGrp="1" noChangeArrowheads="1"/>
          </p:cNvSpPr>
          <p:nvPr>
            <p:ph type="sldNum" sz="quarter" idx="12"/>
          </p:nvPr>
        </p:nvSpPr>
        <p:spPr>
          <a:ln/>
        </p:spPr>
        <p:txBody>
          <a:bodyPr/>
          <a:lstStyle/>
          <a:p>
            <a:pPr>
              <a:defRPr/>
            </a:pPr>
            <a:fld id="{618F8692-20B1-4AA9-A3BE-45CBF5F64363}" type="slidenum">
              <a:rPr lang="en-US"/>
              <a:pPr>
                <a:defRPr/>
              </a:pPr>
              <a:t>8</a:t>
            </a:fld>
            <a:endParaRPr lang="en-US"/>
          </a:p>
        </p:txBody>
      </p:sp>
      <p:sp>
        <p:nvSpPr>
          <p:cNvPr id="10242" name="Rectangle 2"/>
          <p:cNvSpPr>
            <a:spLocks noGrp="1" noChangeArrowheads="1"/>
          </p:cNvSpPr>
          <p:nvPr>
            <p:ph type="title"/>
          </p:nvPr>
        </p:nvSpPr>
        <p:spPr/>
        <p:txBody>
          <a:bodyPr/>
          <a:lstStyle/>
          <a:p>
            <a:r>
              <a:rPr lang="vi-VN" smtClean="0"/>
              <a:t>Các thành phần cơ bản </a:t>
            </a:r>
            <a:endParaRPr lang="en-US" smtClean="0">
              <a:solidFill>
                <a:srgbClr val="FFFF00"/>
              </a:solidFill>
            </a:endParaRPr>
          </a:p>
        </p:txBody>
      </p:sp>
      <p:sp>
        <p:nvSpPr>
          <p:cNvPr id="10243" name="Rectangle 3"/>
          <p:cNvSpPr>
            <a:spLocks noGrp="1" noChangeArrowheads="1"/>
          </p:cNvSpPr>
          <p:nvPr>
            <p:ph type="body" idx="1"/>
          </p:nvPr>
        </p:nvSpPr>
        <p:spPr>
          <a:xfrm>
            <a:off x="304800" y="1143000"/>
            <a:ext cx="8839200" cy="5486400"/>
          </a:xfrm>
        </p:spPr>
        <p:txBody>
          <a:bodyPr/>
          <a:lstStyle/>
          <a:p>
            <a:pPr eaLnBrk="1" hangingPunct="1">
              <a:spcBef>
                <a:spcPct val="30000"/>
              </a:spcBef>
            </a:pPr>
            <a:r>
              <a:rPr lang="en-US" b="1" smtClean="0"/>
              <a:t>Bộ trung chuyển</a:t>
            </a:r>
            <a:r>
              <a:rPr lang="en-US" smtClean="0"/>
              <a:t> (adaptor) : Chuyển đổi các yêu cầu sang dạng thông điệp XML và ngược lại, nó được sử dụng để tích hợp các ứng dụng với bộ tập trung thông điệp</a:t>
            </a:r>
          </a:p>
          <a:p>
            <a:pPr eaLnBrk="1" hangingPunct="1">
              <a:spcBef>
                <a:spcPct val="30000"/>
              </a:spcBef>
            </a:pPr>
            <a:r>
              <a:rPr lang="en-US" b="1" smtClean="0"/>
              <a:t>Bộ tập trung thông điệp </a:t>
            </a:r>
            <a:r>
              <a:rPr lang="en-US" smtClean="0"/>
              <a:t>(Messaging Hub): là phần trung tâm của giải pháp tích hợp hệ thống gồm nhiều các ứng dụng phải tương tác với nhau (có thể là các ứng dụng đã có hoặc sẽ phát triển thêm sau). Các ứng dụng thành phần trong giải pháp không gửi trực tiếp yêu cầu của mình cho ứng dụng có liên quan mà gửi thông qua Messaging Hub, ngược lại, khi nhận kết quả trả lời cũng nhận thông qua. </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vi-VN" smtClean="0"/>
              <a:t>Giữa Chính phủ và công dân </a:t>
            </a:r>
            <a:r>
              <a:rPr lang="en-US" smtClean="0"/>
              <a:t>– </a:t>
            </a:r>
            <a:br>
              <a:rPr lang="en-US" smtClean="0"/>
            </a:br>
            <a:r>
              <a:rPr lang="en-US" b="1" smtClean="0"/>
              <a:t>Government to Citizen </a:t>
            </a:r>
            <a:r>
              <a:rPr lang="vi-VN" smtClean="0"/>
              <a:t>( G2C)</a:t>
            </a:r>
            <a:r>
              <a:rPr lang="en-US" smtClean="0"/>
              <a:t> </a:t>
            </a:r>
          </a:p>
          <a:p>
            <a:r>
              <a:rPr lang="en-US" smtClean="0"/>
              <a:t>Giữa Chính phủ và công chức (G2E) – </a:t>
            </a:r>
            <a:br>
              <a:rPr lang="en-US" smtClean="0"/>
            </a:br>
            <a:r>
              <a:rPr lang="en-US" b="1" smtClean="0"/>
              <a:t>Government to Employee</a:t>
            </a:r>
            <a:endParaRPr lang="vi-VN" b="1" smtClean="0"/>
          </a:p>
          <a:p>
            <a:r>
              <a:rPr lang="vi-VN" smtClean="0"/>
              <a:t>Giữa chính phủ và giới doanh nghiệp </a:t>
            </a:r>
            <a:r>
              <a:rPr lang="en-US" smtClean="0"/>
              <a:t>– </a:t>
            </a:r>
            <a:br>
              <a:rPr lang="en-US" smtClean="0"/>
            </a:br>
            <a:r>
              <a:rPr lang="en-US" b="1" smtClean="0"/>
              <a:t>Government to Business </a:t>
            </a:r>
            <a:r>
              <a:rPr lang="vi-VN" smtClean="0"/>
              <a:t>(G2B)</a:t>
            </a:r>
          </a:p>
          <a:p>
            <a:r>
              <a:rPr lang="vi-VN" smtClean="0"/>
              <a:t>Bản thân các cơ quan chính phủ với nhau </a:t>
            </a:r>
            <a:r>
              <a:rPr lang="en-US" smtClean="0"/>
              <a:t>–</a:t>
            </a:r>
            <a:br>
              <a:rPr lang="en-US" smtClean="0"/>
            </a:br>
            <a:r>
              <a:rPr lang="en-US" smtClean="0"/>
              <a:t> </a:t>
            </a:r>
            <a:r>
              <a:rPr lang="en-US" b="1" smtClean="0"/>
              <a:t>Government to Government </a:t>
            </a:r>
            <a:r>
              <a:rPr lang="vi-VN" smtClean="0"/>
              <a:t>( G2G)</a:t>
            </a:r>
            <a:endParaRPr lang="en-US"/>
          </a:p>
        </p:txBody>
      </p:sp>
      <p:sp>
        <p:nvSpPr>
          <p:cNvPr id="3" name="Title 2"/>
          <p:cNvSpPr>
            <a:spLocks noGrp="1"/>
          </p:cNvSpPr>
          <p:nvPr>
            <p:ph type="title"/>
          </p:nvPr>
        </p:nvSpPr>
        <p:spPr/>
        <p:txBody>
          <a:bodyPr/>
          <a:lstStyle/>
          <a:p>
            <a:r>
              <a:rPr lang="en-US" smtClean="0"/>
              <a:t>Các hình thức của CPĐT</a:t>
            </a:r>
            <a:endParaRPr lang="en-US"/>
          </a:p>
        </p:txBody>
      </p:sp>
    </p:spTree>
  </p:cSld>
  <p:clrMapOvr>
    <a:masterClrMapping/>
  </p:clrMapOvr>
</p:sld>
</file>

<file path=ppt/theme/theme1.xml><?xml version="1.0" encoding="utf-8"?>
<a:theme xmlns:a="http://schemas.openxmlformats.org/drawingml/2006/main" name="eGov-Template">
  <a:themeElements>
    <a:clrScheme name="egovernment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government">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BBDDFF"/>
            </a:gs>
            <a:gs pos="100000">
              <a:srgbClr val="F8E2E2"/>
            </a:gs>
          </a:gsLst>
          <a:path path="rect">
            <a:fillToRect l="50000" t="50000" r="50000" b="50000"/>
          </a:path>
        </a:gradFill>
        <a:ln w="9525"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gradFill rotWithShape="0">
          <a:gsLst>
            <a:gs pos="0">
              <a:srgbClr val="BBDDFF"/>
            </a:gs>
            <a:gs pos="100000">
              <a:srgbClr val="F8E2E2"/>
            </a:gs>
          </a:gsLst>
          <a:path path="rect">
            <a:fillToRect l="50000" t="50000" r="50000" b="50000"/>
          </a:path>
        </a:gradFill>
        <a:ln w="9525"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egovernmen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government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government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government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governmen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governmen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governmen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eGov-Template</Template>
  <TotalTime>197</TotalTime>
  <Words>7969</Words>
  <Application>Microsoft Office PowerPoint</Application>
  <PresentationFormat>On-screen Show (4:3)</PresentationFormat>
  <Paragraphs>820</Paragraphs>
  <Slides>48</Slides>
  <Notes>22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48</vt:i4>
      </vt:variant>
    </vt:vector>
  </HeadingPairs>
  <TitlesOfParts>
    <vt:vector size="51" baseType="lpstr">
      <vt:lpstr>eGov-Template</vt:lpstr>
      <vt:lpstr>Drawing</vt:lpstr>
      <vt:lpstr>Microsoft Office PowerPoint 97-2003 Slide</vt:lpstr>
      <vt:lpstr>Slide 1</vt:lpstr>
      <vt:lpstr>Chính phủ điện tử </vt:lpstr>
      <vt:lpstr>Khái niệm về  Chính phủ điện tử</vt:lpstr>
      <vt:lpstr>Các dịch vụ chính phủ trực tuyến</vt:lpstr>
      <vt:lpstr>Tác nghiệp chính phủ trực tuyến</vt:lpstr>
      <vt:lpstr>Các thành phần cơ bản </vt:lpstr>
      <vt:lpstr>Các thành phần cơ bản </vt:lpstr>
      <vt:lpstr>Các thành phần cơ bản </vt:lpstr>
      <vt:lpstr>Các hình thức của CPĐT</vt:lpstr>
      <vt:lpstr>Các mối quan hệ trong CQĐT</vt:lpstr>
      <vt:lpstr>Lợi ích của Chính phủ điện tử</vt:lpstr>
      <vt:lpstr>Lợi ích của Chính phủ điện tử</vt:lpstr>
      <vt:lpstr>Các tiêu chí</vt:lpstr>
      <vt:lpstr>Các tiêu chí</vt:lpstr>
      <vt:lpstr>E- Governance</vt:lpstr>
      <vt:lpstr>Lợi ích của Điều hành nhà nước điện tử</vt:lpstr>
      <vt:lpstr>Điều hành nhà nước điện tử</vt:lpstr>
      <vt:lpstr>Sự khác nhau giữa CPĐT và Chính phủ truyền thống</vt:lpstr>
      <vt:lpstr>Các cấp độ trong CQĐT</vt:lpstr>
      <vt:lpstr>Cấp độ 1: Cung cấp thông tin (Publish)</vt:lpstr>
      <vt:lpstr>Cấp độ 2: Tương tác (Interact)</vt:lpstr>
      <vt:lpstr>Cấp độ 3: Giao dịch (Transact)</vt:lpstr>
      <vt:lpstr>Tình hình triển khai chính phủ điện tử trên thế giới</vt:lpstr>
      <vt:lpstr>Xếp hạng về triển khai CP ĐT (2004)</vt:lpstr>
      <vt:lpstr>Xếp hạng về triển khai CP ĐT (2010)</vt:lpstr>
      <vt:lpstr>Thách thức của các  Chính phủ</vt:lpstr>
      <vt:lpstr>Yêu cầu tổng quát của  Chính phủ điện tử</vt:lpstr>
      <vt:lpstr>Các yêu cầu của Chính phủ điện tử</vt:lpstr>
      <vt:lpstr>Sự chuyển đổi của Chính phủ điện tử</vt:lpstr>
      <vt:lpstr>Mô hình Chính phủ điện tử Các yêu cầu</vt:lpstr>
      <vt:lpstr>Mô hình Chính phủ điện tử Kiến trúc</vt:lpstr>
      <vt:lpstr>Mô hình Chính phủ điện tử Cổng điện tử</vt:lpstr>
      <vt:lpstr>Mô hình Chính phủ điện tử Trình Bày Lô gíc</vt:lpstr>
      <vt:lpstr>Mô hình chính phủ điện tử Cá Nhân Hóa</vt:lpstr>
      <vt:lpstr>Mô hình Chính phủ điện tử Tùy Biến</vt:lpstr>
      <vt:lpstr>Mô hình Chính phủ điện tử Định Danh Người dùng</vt:lpstr>
      <vt:lpstr>Mô hình Chính phủ điện tử Dịch vụ Cộng tác</vt:lpstr>
      <vt:lpstr>Mô hình Chính phủ điện tử  e-Services</vt:lpstr>
      <vt:lpstr>Mô hình Chính phủ điện tử Trung tâm Tiếp xúc</vt:lpstr>
      <vt:lpstr>Mô hình Chính phủ điện tử  Thư tín/Tài liệu/Hình ảnh</vt:lpstr>
      <vt:lpstr>Mô hình Chính phủ điện tử Thư điện tử</vt:lpstr>
      <vt:lpstr>Mô hình Chính phủ điện tử Quy trình Xử lý Lô gíc</vt:lpstr>
      <vt:lpstr>Mô hình Chính phủ điện tử Quản lý nội dung</vt:lpstr>
      <vt:lpstr>Mô hình Chính phủ điện tử Quản lý Thông tin</vt:lpstr>
      <vt:lpstr>Mô hình Chính phủ điện tử Dịch vụ Tích hợp và Kết nối</vt:lpstr>
      <vt:lpstr>Mô hình Chính phủ điện tử Bộ chuyển đổi</vt:lpstr>
      <vt:lpstr>Chính phủ điện tử </vt:lpstr>
      <vt:lpstr>Tài liệu tham khảo</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tinh</dc:creator>
  <cp:lastModifiedBy>tinh</cp:lastModifiedBy>
  <cp:revision>23</cp:revision>
  <cp:lastPrinted>2002-10-17T15:46:07Z</cp:lastPrinted>
  <dcterms:created xsi:type="dcterms:W3CDTF">2012-09-17T14:34:56Z</dcterms:created>
  <dcterms:modified xsi:type="dcterms:W3CDTF">2012-09-25T04:35:49Z</dcterms:modified>
</cp:coreProperties>
</file>